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423" r:id="rId1"/>
    <p:sldMasterId id="2147484441" r:id="rId2"/>
  </p:sldMasterIdLst>
  <p:notesMasterIdLst>
    <p:notesMasterId r:id="rId83"/>
  </p:notesMasterIdLst>
  <p:sldIdLst>
    <p:sldId id="256" r:id="rId3"/>
    <p:sldId id="307" r:id="rId4"/>
    <p:sldId id="895" r:id="rId5"/>
    <p:sldId id="257" r:id="rId6"/>
    <p:sldId id="288" r:id="rId7"/>
    <p:sldId id="832" r:id="rId8"/>
    <p:sldId id="833" r:id="rId9"/>
    <p:sldId id="834" r:id="rId10"/>
    <p:sldId id="823" r:id="rId11"/>
    <p:sldId id="289" r:id="rId12"/>
    <p:sldId id="881" r:id="rId13"/>
    <p:sldId id="258" r:id="rId14"/>
    <p:sldId id="292" r:id="rId15"/>
    <p:sldId id="835" r:id="rId16"/>
    <p:sldId id="844" r:id="rId17"/>
    <p:sldId id="845" r:id="rId18"/>
    <p:sldId id="274" r:id="rId19"/>
    <p:sldId id="896" r:id="rId20"/>
    <p:sldId id="897" r:id="rId21"/>
    <p:sldId id="294" r:id="rId22"/>
    <p:sldId id="847" r:id="rId23"/>
    <p:sldId id="849" r:id="rId24"/>
    <p:sldId id="853" r:id="rId25"/>
    <p:sldId id="851" r:id="rId26"/>
    <p:sldId id="855" r:id="rId27"/>
    <p:sldId id="882" r:id="rId28"/>
    <p:sldId id="857" r:id="rId29"/>
    <p:sldId id="858" r:id="rId30"/>
    <p:sldId id="883" r:id="rId31"/>
    <p:sldId id="884" r:id="rId32"/>
    <p:sldId id="885" r:id="rId33"/>
    <p:sldId id="859" r:id="rId34"/>
    <p:sldId id="887" r:id="rId35"/>
    <p:sldId id="860" r:id="rId36"/>
    <p:sldId id="861" r:id="rId37"/>
    <p:sldId id="880" r:id="rId38"/>
    <p:sldId id="863" r:id="rId39"/>
    <p:sldId id="888" r:id="rId40"/>
    <p:sldId id="864" r:id="rId41"/>
    <p:sldId id="865" r:id="rId42"/>
    <p:sldId id="898" r:id="rId43"/>
    <p:sldId id="866" r:id="rId44"/>
    <p:sldId id="870" r:id="rId45"/>
    <p:sldId id="871" r:id="rId46"/>
    <p:sldId id="872" r:id="rId47"/>
    <p:sldId id="889" r:id="rId48"/>
    <p:sldId id="890" r:id="rId49"/>
    <p:sldId id="875" r:id="rId50"/>
    <p:sldId id="876" r:id="rId51"/>
    <p:sldId id="877" r:id="rId52"/>
    <p:sldId id="891" r:id="rId53"/>
    <p:sldId id="892" r:id="rId54"/>
    <p:sldId id="893" r:id="rId55"/>
    <p:sldId id="867" r:id="rId56"/>
    <p:sldId id="894" r:id="rId57"/>
    <p:sldId id="868" r:id="rId58"/>
    <p:sldId id="821" r:id="rId59"/>
    <p:sldId id="840" r:id="rId60"/>
    <p:sldId id="841" r:id="rId61"/>
    <p:sldId id="842" r:id="rId62"/>
    <p:sldId id="310" r:id="rId63"/>
    <p:sldId id="838" r:id="rId64"/>
    <p:sldId id="302" r:id="rId65"/>
    <p:sldId id="901" r:id="rId66"/>
    <p:sldId id="900" r:id="rId67"/>
    <p:sldId id="902" r:id="rId68"/>
    <p:sldId id="903" r:id="rId69"/>
    <p:sldId id="899" r:id="rId70"/>
    <p:sldId id="904" r:id="rId71"/>
    <p:sldId id="303" r:id="rId72"/>
    <p:sldId id="305" r:id="rId73"/>
    <p:sldId id="839" r:id="rId74"/>
    <p:sldId id="825" r:id="rId75"/>
    <p:sldId id="826" r:id="rId76"/>
    <p:sldId id="905" r:id="rId77"/>
    <p:sldId id="837" r:id="rId78"/>
    <p:sldId id="906" r:id="rId79"/>
    <p:sldId id="830" r:id="rId80"/>
    <p:sldId id="306" r:id="rId81"/>
    <p:sldId id="275" r:id="rId8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3300"/>
    <a:srgbClr val="347C37"/>
    <a:srgbClr val="A7B19C"/>
    <a:srgbClr val="D3DFEC"/>
    <a:srgbClr val="EAF0F6"/>
    <a:srgbClr val="DDDFEC"/>
    <a:srgbClr val="CCE6AE"/>
    <a:srgbClr val="9ACD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671C09-E2C5-42A4-892F-44441395E097}" v="180" dt="2022-02-10T07:18:03.625"/>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358" autoAdjust="0"/>
    <p:restoredTop sz="94486" autoAdjust="0"/>
  </p:normalViewPr>
  <p:slideViewPr>
    <p:cSldViewPr snapToGrid="0">
      <p:cViewPr varScale="1">
        <p:scale>
          <a:sx n="76" d="100"/>
          <a:sy n="76" d="100"/>
        </p:scale>
        <p:origin x="1152" y="1440"/>
      </p:cViewPr>
      <p:guideLst>
        <p:guide orient="horz" pos="2160"/>
        <p:guide pos="3840"/>
      </p:guideLst>
    </p:cSldViewPr>
  </p:slideViewPr>
  <p:notesTextViewPr>
    <p:cViewPr>
      <p:scale>
        <a:sx n="3" d="2"/>
        <a:sy n="3" d="2"/>
      </p:scale>
      <p:origin x="0" y="0"/>
    </p:cViewPr>
  </p:notesTextViewPr>
  <p:sorterViewPr>
    <p:cViewPr>
      <p:scale>
        <a:sx n="150" d="100"/>
        <a:sy n="150" d="100"/>
      </p:scale>
      <p:origin x="0" y="-152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presProps" Target="presProps.xml"/><Relationship Id="rId89" Type="http://schemas.microsoft.com/office/2015/10/relationships/revisionInfo" Target="revisionInfo.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notesMaster" Target="notesMasters/notesMaster1.xml"/><Relationship Id="rId88"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ülent BALOĞLU" userId="d12896da-57c6-45a4-a646-50ffa164564a" providerId="ADAL" clId="{FB671C09-E2C5-42A4-892F-44441395E097}"/>
    <pc:docChg chg="undo custSel addSld delSld modSld modMainMaster">
      <pc:chgData name="Bülent BALOĞLU" userId="d12896da-57c6-45a4-a646-50ffa164564a" providerId="ADAL" clId="{FB671C09-E2C5-42A4-892F-44441395E097}" dt="2022-02-10T07:25:54.246" v="3754" actId="207"/>
      <pc:docMkLst>
        <pc:docMk/>
      </pc:docMkLst>
      <pc:sldChg chg="modSp">
        <pc:chgData name="Bülent BALOĞLU" userId="d12896da-57c6-45a4-a646-50ffa164564a" providerId="ADAL" clId="{FB671C09-E2C5-42A4-892F-44441395E097}" dt="2022-02-08T15:38:36.578" v="613" actId="20577"/>
        <pc:sldMkLst>
          <pc:docMk/>
          <pc:sldMk cId="3306317797" sldId="256"/>
        </pc:sldMkLst>
        <pc:spChg chg="mod">
          <ac:chgData name="Bülent BALOĞLU" userId="d12896da-57c6-45a4-a646-50ffa164564a" providerId="ADAL" clId="{FB671C09-E2C5-42A4-892F-44441395E097}" dt="2022-02-08T15:38:36.578" v="613" actId="20577"/>
          <ac:spMkLst>
            <pc:docMk/>
            <pc:sldMk cId="3306317797" sldId="256"/>
            <ac:spMk id="2" creationId="{CBFDAE4C-7A5C-4E5C-9189-8BD34CED3206}"/>
          </ac:spMkLst>
        </pc:spChg>
      </pc:sldChg>
      <pc:sldChg chg="modSp mod">
        <pc:chgData name="Bülent BALOĞLU" userId="d12896da-57c6-45a4-a646-50ffa164564a" providerId="ADAL" clId="{FB671C09-E2C5-42A4-892F-44441395E097}" dt="2022-02-08T16:38:39.193" v="1618" actId="1076"/>
        <pc:sldMkLst>
          <pc:docMk/>
          <pc:sldMk cId="2041433546" sldId="257"/>
        </pc:sldMkLst>
        <pc:spChg chg="mod">
          <ac:chgData name="Bülent BALOĞLU" userId="d12896da-57c6-45a4-a646-50ffa164564a" providerId="ADAL" clId="{FB671C09-E2C5-42A4-892F-44441395E097}" dt="2022-02-08T16:38:39.193" v="1618" actId="1076"/>
          <ac:spMkLst>
            <pc:docMk/>
            <pc:sldMk cId="2041433546" sldId="257"/>
            <ac:spMk id="3" creationId="{36B19484-9822-435D-A0F2-22FC5B31BA30}"/>
          </ac:spMkLst>
        </pc:spChg>
      </pc:sldChg>
      <pc:sldChg chg="addSp modSp mod">
        <pc:chgData name="Bülent BALOĞLU" userId="d12896da-57c6-45a4-a646-50ffa164564a" providerId="ADAL" clId="{FB671C09-E2C5-42A4-892F-44441395E097}" dt="2022-02-09T16:25:32.351" v="2552" actId="14100"/>
        <pc:sldMkLst>
          <pc:docMk/>
          <pc:sldMk cId="1370238214" sldId="258"/>
        </pc:sldMkLst>
        <pc:spChg chg="add mod ord">
          <ac:chgData name="Bülent BALOĞLU" userId="d12896da-57c6-45a4-a646-50ffa164564a" providerId="ADAL" clId="{FB671C09-E2C5-42A4-892F-44441395E097}" dt="2022-02-09T16:25:32.351" v="2552" actId="14100"/>
          <ac:spMkLst>
            <pc:docMk/>
            <pc:sldMk cId="1370238214" sldId="258"/>
            <ac:spMk id="2" creationId="{E15424EE-4880-449C-AD07-B366E7C237C6}"/>
          </ac:spMkLst>
        </pc:spChg>
      </pc:sldChg>
      <pc:sldChg chg="modSp del mod">
        <pc:chgData name="Bülent BALOĞLU" userId="d12896da-57c6-45a4-a646-50ffa164564a" providerId="ADAL" clId="{FB671C09-E2C5-42A4-892F-44441395E097}" dt="2022-02-09T16:22:49.675" v="2540" actId="47"/>
        <pc:sldMkLst>
          <pc:docMk/>
          <pc:sldMk cId="1424709671" sldId="259"/>
        </pc:sldMkLst>
        <pc:spChg chg="mod">
          <ac:chgData name="Bülent BALOĞLU" userId="d12896da-57c6-45a4-a646-50ffa164564a" providerId="ADAL" clId="{FB671C09-E2C5-42A4-892F-44441395E097}" dt="2022-02-08T16:33:45.614" v="1566" actId="20577"/>
          <ac:spMkLst>
            <pc:docMk/>
            <pc:sldMk cId="1424709671" sldId="259"/>
            <ac:spMk id="3" creationId="{AF9FEDC6-A01F-4881-9A43-51FAA6912F2F}"/>
          </ac:spMkLst>
        </pc:spChg>
      </pc:sldChg>
      <pc:sldChg chg="modSp mod">
        <pc:chgData name="Bülent BALOĞLU" userId="d12896da-57c6-45a4-a646-50ffa164564a" providerId="ADAL" clId="{FB671C09-E2C5-42A4-892F-44441395E097}" dt="2022-02-09T16:26:33.258" v="2554" actId="122"/>
        <pc:sldMkLst>
          <pc:docMk/>
          <pc:sldMk cId="1167463877" sldId="274"/>
        </pc:sldMkLst>
        <pc:spChg chg="mod">
          <ac:chgData name="Bülent BALOĞLU" userId="d12896da-57c6-45a4-a646-50ffa164564a" providerId="ADAL" clId="{FB671C09-E2C5-42A4-892F-44441395E097}" dt="2022-02-09T16:26:33.258" v="2554" actId="122"/>
          <ac:spMkLst>
            <pc:docMk/>
            <pc:sldMk cId="1167463877" sldId="274"/>
            <ac:spMk id="6" creationId="{F5648881-77A8-4141-A7EB-22F742850C79}"/>
          </ac:spMkLst>
        </pc:spChg>
        <pc:graphicFrameChg chg="modGraphic">
          <ac:chgData name="Bülent BALOĞLU" userId="d12896da-57c6-45a4-a646-50ffa164564a" providerId="ADAL" clId="{FB671C09-E2C5-42A4-892F-44441395E097}" dt="2022-02-09T16:26:20.883" v="2553" actId="120"/>
          <ac:graphicFrameMkLst>
            <pc:docMk/>
            <pc:sldMk cId="1167463877" sldId="274"/>
            <ac:graphicFrameMk id="2" creationId="{FA00A160-5C82-4F23-91D7-B85D9270DD6B}"/>
          </ac:graphicFrameMkLst>
        </pc:graphicFrameChg>
      </pc:sldChg>
      <pc:sldChg chg="addSp delSp modSp mod">
        <pc:chgData name="Bülent BALOĞLU" userId="d12896da-57c6-45a4-a646-50ffa164564a" providerId="ADAL" clId="{FB671C09-E2C5-42A4-892F-44441395E097}" dt="2022-02-10T07:25:54.246" v="3754" actId="207"/>
        <pc:sldMkLst>
          <pc:docMk/>
          <pc:sldMk cId="1548570027" sldId="275"/>
        </pc:sldMkLst>
        <pc:spChg chg="add del mod">
          <ac:chgData name="Bülent BALOĞLU" userId="d12896da-57c6-45a4-a646-50ffa164564a" providerId="ADAL" clId="{FB671C09-E2C5-42A4-892F-44441395E097}" dt="2022-02-08T15:58:03.376" v="773" actId="478"/>
          <ac:spMkLst>
            <pc:docMk/>
            <pc:sldMk cId="1548570027" sldId="275"/>
            <ac:spMk id="2" creationId="{0D83704B-E4C5-44B9-B8E3-5A4EB3EA0421}"/>
          </ac:spMkLst>
        </pc:spChg>
        <pc:spChg chg="add del mod">
          <ac:chgData name="Bülent BALOĞLU" userId="d12896da-57c6-45a4-a646-50ffa164564a" providerId="ADAL" clId="{FB671C09-E2C5-42A4-892F-44441395E097}" dt="2022-02-08T15:59:04.016" v="779" actId="478"/>
          <ac:spMkLst>
            <pc:docMk/>
            <pc:sldMk cId="1548570027" sldId="275"/>
            <ac:spMk id="3" creationId="{8824B07D-780F-466A-9911-851A6F8E621E}"/>
          </ac:spMkLst>
        </pc:spChg>
        <pc:spChg chg="mod">
          <ac:chgData name="Bülent BALOĞLU" userId="d12896da-57c6-45a4-a646-50ffa164564a" providerId="ADAL" clId="{FB671C09-E2C5-42A4-892F-44441395E097}" dt="2022-02-08T15:58:47.892" v="777" actId="1076"/>
          <ac:spMkLst>
            <pc:docMk/>
            <pc:sldMk cId="1548570027" sldId="275"/>
            <ac:spMk id="4" creationId="{E32FC607-74AB-46E0-BC5A-C6B79F31675E}"/>
          </ac:spMkLst>
        </pc:spChg>
        <pc:spChg chg="del mod ord">
          <ac:chgData name="Bülent BALOĞLU" userId="d12896da-57c6-45a4-a646-50ffa164564a" providerId="ADAL" clId="{FB671C09-E2C5-42A4-892F-44441395E097}" dt="2022-02-09T17:21:21.299" v="2886" actId="478"/>
          <ac:spMkLst>
            <pc:docMk/>
            <pc:sldMk cId="1548570027" sldId="275"/>
            <ac:spMk id="5" creationId="{AE306E87-B9EB-444B-A0C3-2D449651A243}"/>
          </ac:spMkLst>
        </pc:spChg>
        <pc:spChg chg="add mod ord">
          <ac:chgData name="Bülent BALOĞLU" userId="d12896da-57c6-45a4-a646-50ffa164564a" providerId="ADAL" clId="{FB671C09-E2C5-42A4-892F-44441395E097}" dt="2022-02-08T16:14:26.525" v="1163" actId="1076"/>
          <ac:spMkLst>
            <pc:docMk/>
            <pc:sldMk cId="1548570027" sldId="275"/>
            <ac:spMk id="6" creationId="{992B8E12-1DEE-4688-B127-7672412FF62F}"/>
          </ac:spMkLst>
        </pc:spChg>
        <pc:spChg chg="add del mod ord">
          <ac:chgData name="Bülent BALOĞLU" userId="d12896da-57c6-45a4-a646-50ffa164564a" providerId="ADAL" clId="{FB671C09-E2C5-42A4-892F-44441395E097}" dt="2022-02-09T17:30:08.170" v="3041" actId="478"/>
          <ac:spMkLst>
            <pc:docMk/>
            <pc:sldMk cId="1548570027" sldId="275"/>
            <ac:spMk id="8" creationId="{3C87ADE5-A736-4FAD-B7CB-A5EB040997FE}"/>
          </ac:spMkLst>
        </pc:spChg>
        <pc:spChg chg="add del mod">
          <ac:chgData name="Bülent BALOĞLU" userId="d12896da-57c6-45a4-a646-50ffa164564a" providerId="ADAL" clId="{FB671C09-E2C5-42A4-892F-44441395E097}" dt="2022-02-08T16:10:44.015" v="1101" actId="478"/>
          <ac:spMkLst>
            <pc:docMk/>
            <pc:sldMk cId="1548570027" sldId="275"/>
            <ac:spMk id="8" creationId="{4058C7F1-1D31-4CA4-8910-F77C8195469F}"/>
          </ac:spMkLst>
        </pc:spChg>
        <pc:spChg chg="add del mod">
          <ac:chgData name="Bülent BALOĞLU" userId="d12896da-57c6-45a4-a646-50ffa164564a" providerId="ADAL" clId="{FB671C09-E2C5-42A4-892F-44441395E097}" dt="2022-02-08T15:59:27.682" v="786" actId="478"/>
          <ac:spMkLst>
            <pc:docMk/>
            <pc:sldMk cId="1548570027" sldId="275"/>
            <ac:spMk id="10" creationId="{320BF033-AE3F-4896-A71C-D37B51483432}"/>
          </ac:spMkLst>
        </pc:spChg>
        <pc:spChg chg="add mod topLvl">
          <ac:chgData name="Bülent BALOĞLU" userId="d12896da-57c6-45a4-a646-50ffa164564a" providerId="ADAL" clId="{FB671C09-E2C5-42A4-892F-44441395E097}" dt="2022-02-08T16:26:10.944" v="1504" actId="1037"/>
          <ac:spMkLst>
            <pc:docMk/>
            <pc:sldMk cId="1548570027" sldId="275"/>
            <ac:spMk id="11" creationId="{35125205-B712-4D9D-9DA1-98898EB42580}"/>
          </ac:spMkLst>
        </pc:spChg>
        <pc:spChg chg="add del mod">
          <ac:chgData name="Bülent BALOĞLU" userId="d12896da-57c6-45a4-a646-50ffa164564a" providerId="ADAL" clId="{FB671C09-E2C5-42A4-892F-44441395E097}" dt="2022-02-08T16:02:26.406" v="854" actId="478"/>
          <ac:spMkLst>
            <pc:docMk/>
            <pc:sldMk cId="1548570027" sldId="275"/>
            <ac:spMk id="12" creationId="{91135619-5F84-4F92-9274-A3398862D19F}"/>
          </ac:spMkLst>
        </pc:spChg>
        <pc:spChg chg="add mod topLvl">
          <ac:chgData name="Bülent BALOĞLU" userId="d12896da-57c6-45a4-a646-50ffa164564a" providerId="ADAL" clId="{FB671C09-E2C5-42A4-892F-44441395E097}" dt="2022-02-08T16:12:07.465" v="1140" actId="255"/>
          <ac:spMkLst>
            <pc:docMk/>
            <pc:sldMk cId="1548570027" sldId="275"/>
            <ac:spMk id="13" creationId="{C54E353C-34A4-4B10-83F5-0B047C045D24}"/>
          </ac:spMkLst>
        </pc:spChg>
        <pc:spChg chg="add mod topLvl">
          <ac:chgData name="Bülent BALOĞLU" userId="d12896da-57c6-45a4-a646-50ffa164564a" providerId="ADAL" clId="{FB671C09-E2C5-42A4-892F-44441395E097}" dt="2022-02-09T17:38:04.490" v="3144" actId="1076"/>
          <ac:spMkLst>
            <pc:docMk/>
            <pc:sldMk cId="1548570027" sldId="275"/>
            <ac:spMk id="14" creationId="{39A17F64-0AD0-4287-A2F7-8791CE467787}"/>
          </ac:spMkLst>
        </pc:spChg>
        <pc:spChg chg="add mod ord">
          <ac:chgData name="Bülent BALOĞLU" userId="d12896da-57c6-45a4-a646-50ffa164564a" providerId="ADAL" clId="{FB671C09-E2C5-42A4-892F-44441395E097}" dt="2022-02-10T07:21:30.545" v="3420" actId="1076"/>
          <ac:spMkLst>
            <pc:docMk/>
            <pc:sldMk cId="1548570027" sldId="275"/>
            <ac:spMk id="15" creationId="{44536FA7-5B9F-4A4F-9A31-87C407EAAFF2}"/>
          </ac:spMkLst>
        </pc:spChg>
        <pc:spChg chg="add mod ord">
          <ac:chgData name="Bülent BALOĞLU" userId="d12896da-57c6-45a4-a646-50ffa164564a" providerId="ADAL" clId="{FB671C09-E2C5-42A4-892F-44441395E097}" dt="2022-02-10T07:25:54.246" v="3754" actId="207"/>
          <ac:spMkLst>
            <pc:docMk/>
            <pc:sldMk cId="1548570027" sldId="275"/>
            <ac:spMk id="21" creationId="{B5AF7D04-6BDB-402D-B07B-B803677DC5FE}"/>
          </ac:spMkLst>
        </pc:spChg>
        <pc:grpChg chg="add del mod">
          <ac:chgData name="Bülent BALOĞLU" userId="d12896da-57c6-45a4-a646-50ffa164564a" providerId="ADAL" clId="{FB671C09-E2C5-42A4-892F-44441395E097}" dt="2022-02-08T16:09:03.065" v="1088" actId="165"/>
          <ac:grpSpMkLst>
            <pc:docMk/>
            <pc:sldMk cId="1548570027" sldId="275"/>
            <ac:grpSpMk id="15" creationId="{769B7DF5-B473-4BA5-B149-13DE3CAC2C7B}"/>
          </ac:grpSpMkLst>
        </pc:grpChg>
        <pc:picChg chg="add del">
          <ac:chgData name="Bülent BALOĞLU" userId="d12896da-57c6-45a4-a646-50ffa164564a" providerId="ADAL" clId="{FB671C09-E2C5-42A4-892F-44441395E097}" dt="2022-02-10T07:10:15.682" v="3199" actId="478"/>
          <ac:picMkLst>
            <pc:docMk/>
            <pc:sldMk cId="1548570027" sldId="275"/>
            <ac:picMk id="2" creationId="{762864BC-A501-4F51-B247-9D20C37A4B8D}"/>
          </ac:picMkLst>
        </pc:picChg>
        <pc:picChg chg="add del mod">
          <ac:chgData name="Bülent BALOĞLU" userId="d12896da-57c6-45a4-a646-50ffa164564a" providerId="ADAL" clId="{FB671C09-E2C5-42A4-892F-44441395E097}" dt="2022-02-10T07:19:09.454" v="3387" actId="478"/>
          <ac:picMkLst>
            <pc:docMk/>
            <pc:sldMk cId="1548570027" sldId="275"/>
            <ac:picMk id="3" creationId="{1B8F3B8E-85B6-4EA9-B7A8-C20F83309B6C}"/>
          </ac:picMkLst>
        </pc:picChg>
        <pc:picChg chg="add del mod">
          <ac:chgData name="Bülent BALOĞLU" userId="d12896da-57c6-45a4-a646-50ffa164564a" providerId="ADAL" clId="{FB671C09-E2C5-42A4-892F-44441395E097}" dt="2022-02-10T07:13:53.551" v="3271" actId="478"/>
          <ac:picMkLst>
            <pc:docMk/>
            <pc:sldMk cId="1548570027" sldId="275"/>
            <ac:picMk id="5" creationId="{1C5F223F-BF77-4683-9644-32BDA1E5D12B}"/>
          </ac:picMkLst>
        </pc:picChg>
        <pc:picChg chg="mod">
          <ac:chgData name="Bülent BALOĞLU" userId="d12896da-57c6-45a4-a646-50ffa164564a" providerId="ADAL" clId="{FB671C09-E2C5-42A4-892F-44441395E097}" dt="2022-02-10T07:19:27.551" v="3398" actId="1076"/>
          <ac:picMkLst>
            <pc:docMk/>
            <pc:sldMk cId="1548570027" sldId="275"/>
            <ac:picMk id="7" creationId="{00000000-0000-0000-0000-000000000000}"/>
          </ac:picMkLst>
        </pc:picChg>
        <pc:picChg chg="add del mod ord">
          <ac:chgData name="Bülent BALOĞLU" userId="d12896da-57c6-45a4-a646-50ffa164564a" providerId="ADAL" clId="{FB671C09-E2C5-42A4-892F-44441395E097}" dt="2022-02-08T16:12:55.405" v="1150" actId="1038"/>
          <ac:picMkLst>
            <pc:docMk/>
            <pc:sldMk cId="1548570027" sldId="275"/>
            <ac:picMk id="9" creationId="{641D100F-C1DD-4F3D-A06A-979E8E82EB03}"/>
          </ac:picMkLst>
        </pc:picChg>
        <pc:picChg chg="add del mod">
          <ac:chgData name="Bülent BALOĞLU" userId="d12896da-57c6-45a4-a646-50ffa164564a" providerId="ADAL" clId="{FB671C09-E2C5-42A4-892F-44441395E097}" dt="2022-02-10T07:13:50.623" v="3270" actId="478"/>
          <ac:picMkLst>
            <pc:docMk/>
            <pc:sldMk cId="1548570027" sldId="275"/>
            <ac:picMk id="10" creationId="{65E34219-5E9B-4256-8980-58C3325C0FBF}"/>
          </ac:picMkLst>
        </pc:picChg>
        <pc:picChg chg="add del mod modCrop">
          <ac:chgData name="Bülent BALOĞLU" userId="d12896da-57c6-45a4-a646-50ffa164564a" providerId="ADAL" clId="{FB671C09-E2C5-42A4-892F-44441395E097}" dt="2022-02-09T17:24:36.832" v="2931" actId="478"/>
          <ac:picMkLst>
            <pc:docMk/>
            <pc:sldMk cId="1548570027" sldId="275"/>
            <ac:picMk id="12" creationId="{5213BAB8-6EC8-481F-B523-58594A3C7CD7}"/>
          </ac:picMkLst>
        </pc:picChg>
        <pc:picChg chg="add del mod">
          <ac:chgData name="Bülent BALOĞLU" userId="d12896da-57c6-45a4-a646-50ffa164564a" providerId="ADAL" clId="{FB671C09-E2C5-42A4-892F-44441395E097}" dt="2022-02-10T07:15:50.520" v="3375" actId="478"/>
          <ac:picMkLst>
            <pc:docMk/>
            <pc:sldMk cId="1548570027" sldId="275"/>
            <ac:picMk id="16" creationId="{CF7C7EA9-8546-4067-9CA4-C90A2C5AB987}"/>
          </ac:picMkLst>
        </pc:picChg>
        <pc:picChg chg="add mod">
          <ac:chgData name="Bülent BALOĞLU" userId="d12896da-57c6-45a4-a646-50ffa164564a" providerId="ADAL" clId="{FB671C09-E2C5-42A4-892F-44441395E097}" dt="2022-02-09T17:36:54.422" v="3137" actId="1076"/>
          <ac:picMkLst>
            <pc:docMk/>
            <pc:sldMk cId="1548570027" sldId="275"/>
            <ac:picMk id="17" creationId="{ECC06C07-FA67-4E78-B1C5-2784B9924F46}"/>
          </ac:picMkLst>
        </pc:picChg>
        <pc:picChg chg="add del mod">
          <ac:chgData name="Bülent BALOĞLU" userId="d12896da-57c6-45a4-a646-50ffa164564a" providerId="ADAL" clId="{FB671C09-E2C5-42A4-892F-44441395E097}" dt="2022-02-10T07:19:07.071" v="3386" actId="478"/>
          <ac:picMkLst>
            <pc:docMk/>
            <pc:sldMk cId="1548570027" sldId="275"/>
            <ac:picMk id="18" creationId="{6FD97191-311D-4847-BDF8-D634CD1A2C11}"/>
          </ac:picMkLst>
        </pc:picChg>
        <pc:picChg chg="add mod">
          <ac:chgData name="Bülent BALOĞLU" userId="d12896da-57c6-45a4-a646-50ffa164564a" providerId="ADAL" clId="{FB671C09-E2C5-42A4-892F-44441395E097}" dt="2022-02-10T07:19:19.801" v="3396" actId="1036"/>
          <ac:picMkLst>
            <pc:docMk/>
            <pc:sldMk cId="1548570027" sldId="275"/>
            <ac:picMk id="20" creationId="{2C1F9449-5E4A-447C-8BB5-C3EF418A8488}"/>
          </ac:picMkLst>
        </pc:picChg>
      </pc:sldChg>
      <pc:sldChg chg="modSp mod">
        <pc:chgData name="Bülent BALOĞLU" userId="d12896da-57c6-45a4-a646-50ffa164564a" providerId="ADAL" clId="{FB671C09-E2C5-42A4-892F-44441395E097}" dt="2022-02-08T16:39:12.768" v="1622" actId="20577"/>
        <pc:sldMkLst>
          <pc:docMk/>
          <pc:sldMk cId="1776605530" sldId="288"/>
        </pc:sldMkLst>
        <pc:spChg chg="mod">
          <ac:chgData name="Bülent BALOĞLU" userId="d12896da-57c6-45a4-a646-50ffa164564a" providerId="ADAL" clId="{FB671C09-E2C5-42A4-892F-44441395E097}" dt="2022-02-08T16:39:12.768" v="1622" actId="20577"/>
          <ac:spMkLst>
            <pc:docMk/>
            <pc:sldMk cId="1776605530" sldId="288"/>
            <ac:spMk id="8" creationId="{A6E78BEB-1A2D-4B0B-8473-DE4CC3B9A13B}"/>
          </ac:spMkLst>
        </pc:spChg>
      </pc:sldChg>
      <pc:sldChg chg="modSp">
        <pc:chgData name="Bülent BALOĞLU" userId="d12896da-57c6-45a4-a646-50ffa164564a" providerId="ADAL" clId="{FB671C09-E2C5-42A4-892F-44441395E097}" dt="2022-02-09T15:28:45.706" v="1758"/>
        <pc:sldMkLst>
          <pc:docMk/>
          <pc:sldMk cId="762203173" sldId="289"/>
        </pc:sldMkLst>
        <pc:graphicFrameChg chg="mod">
          <ac:chgData name="Bülent BALOĞLU" userId="d12896da-57c6-45a4-a646-50ffa164564a" providerId="ADAL" clId="{FB671C09-E2C5-42A4-892F-44441395E097}" dt="2022-02-09T15:28:45.706" v="1758"/>
          <ac:graphicFrameMkLst>
            <pc:docMk/>
            <pc:sldMk cId="762203173" sldId="289"/>
            <ac:graphicFrameMk id="2" creationId="{C7AA8343-6FE8-4A18-8BE2-2588A7ED8CF0}"/>
          </ac:graphicFrameMkLst>
        </pc:graphicFrameChg>
      </pc:sldChg>
      <pc:sldChg chg="modSp mod">
        <pc:chgData name="Bülent BALOĞLU" userId="d12896da-57c6-45a4-a646-50ffa164564a" providerId="ADAL" clId="{FB671C09-E2C5-42A4-892F-44441395E097}" dt="2022-02-08T16:36:13.614" v="1614" actId="14100"/>
        <pc:sldMkLst>
          <pc:docMk/>
          <pc:sldMk cId="2726936367" sldId="292"/>
        </pc:sldMkLst>
        <pc:spChg chg="mod">
          <ac:chgData name="Bülent BALOĞLU" userId="d12896da-57c6-45a4-a646-50ffa164564a" providerId="ADAL" clId="{FB671C09-E2C5-42A4-892F-44441395E097}" dt="2022-02-08T16:36:13.614" v="1614" actId="14100"/>
          <ac:spMkLst>
            <pc:docMk/>
            <pc:sldMk cId="2726936367" sldId="292"/>
            <ac:spMk id="3" creationId="{AA8D590B-A7EC-4DFA-9691-765C227C46C4}"/>
          </ac:spMkLst>
        </pc:spChg>
        <pc:spChg chg="mod">
          <ac:chgData name="Bülent BALOĞLU" userId="d12896da-57c6-45a4-a646-50ffa164564a" providerId="ADAL" clId="{FB671C09-E2C5-42A4-892F-44441395E097}" dt="2022-02-08T16:36:13.614" v="1614" actId="14100"/>
          <ac:spMkLst>
            <pc:docMk/>
            <pc:sldMk cId="2726936367" sldId="292"/>
            <ac:spMk id="5" creationId="{22531E13-9641-4E6A-9EA0-8CEF61494377}"/>
          </ac:spMkLst>
        </pc:spChg>
        <pc:spChg chg="mod">
          <ac:chgData name="Bülent BALOĞLU" userId="d12896da-57c6-45a4-a646-50ffa164564a" providerId="ADAL" clId="{FB671C09-E2C5-42A4-892F-44441395E097}" dt="2022-02-08T16:36:13.614" v="1614" actId="14100"/>
          <ac:spMkLst>
            <pc:docMk/>
            <pc:sldMk cId="2726936367" sldId="292"/>
            <ac:spMk id="11" creationId="{42172567-A367-4690-A846-60249C5DF777}"/>
          </ac:spMkLst>
        </pc:spChg>
        <pc:spChg chg="mod">
          <ac:chgData name="Bülent BALOĞLU" userId="d12896da-57c6-45a4-a646-50ffa164564a" providerId="ADAL" clId="{FB671C09-E2C5-42A4-892F-44441395E097}" dt="2022-02-08T16:36:13.614" v="1614" actId="14100"/>
          <ac:spMkLst>
            <pc:docMk/>
            <pc:sldMk cId="2726936367" sldId="292"/>
            <ac:spMk id="12" creationId="{CD07FAF1-71C5-4060-9CDF-424DB120E6FF}"/>
          </ac:spMkLst>
        </pc:spChg>
      </pc:sldChg>
      <pc:sldChg chg="modSp mod">
        <pc:chgData name="Bülent BALOĞLU" userId="d12896da-57c6-45a4-a646-50ffa164564a" providerId="ADAL" clId="{FB671C09-E2C5-42A4-892F-44441395E097}" dt="2022-02-08T15:17:34.601" v="263" actId="14100"/>
        <pc:sldMkLst>
          <pc:docMk/>
          <pc:sldMk cId="3302844630" sldId="302"/>
        </pc:sldMkLst>
        <pc:spChg chg="mod">
          <ac:chgData name="Bülent BALOĞLU" userId="d12896da-57c6-45a4-a646-50ffa164564a" providerId="ADAL" clId="{FB671C09-E2C5-42A4-892F-44441395E097}" dt="2022-02-08T15:17:34.601" v="263" actId="14100"/>
          <ac:spMkLst>
            <pc:docMk/>
            <pc:sldMk cId="3302844630" sldId="302"/>
            <ac:spMk id="4" creationId="{4C3D55DF-1932-4DAC-BC78-4365FD5A9252}"/>
          </ac:spMkLst>
        </pc:spChg>
        <pc:spChg chg="mod">
          <ac:chgData name="Bülent BALOĞLU" userId="d12896da-57c6-45a4-a646-50ffa164564a" providerId="ADAL" clId="{FB671C09-E2C5-42A4-892F-44441395E097}" dt="2022-02-08T15:17:34.601" v="263" actId="14100"/>
          <ac:spMkLst>
            <pc:docMk/>
            <pc:sldMk cId="3302844630" sldId="302"/>
            <ac:spMk id="5" creationId="{027BABFF-9B73-4B58-B1CE-AE8170A524E1}"/>
          </ac:spMkLst>
        </pc:spChg>
        <pc:spChg chg="mod">
          <ac:chgData name="Bülent BALOĞLU" userId="d12896da-57c6-45a4-a646-50ffa164564a" providerId="ADAL" clId="{FB671C09-E2C5-42A4-892F-44441395E097}" dt="2022-02-08T15:17:34.601" v="263" actId="14100"/>
          <ac:spMkLst>
            <pc:docMk/>
            <pc:sldMk cId="3302844630" sldId="302"/>
            <ac:spMk id="8" creationId="{B56FFAA9-EE68-4132-9220-3425F5F5D3FD}"/>
          </ac:spMkLst>
        </pc:spChg>
      </pc:sldChg>
      <pc:sldChg chg="modSp mod">
        <pc:chgData name="Bülent BALOĞLU" userId="d12896da-57c6-45a4-a646-50ffa164564a" providerId="ADAL" clId="{FB671C09-E2C5-42A4-892F-44441395E097}" dt="2022-02-08T15:26:30.799" v="437" actId="1035"/>
        <pc:sldMkLst>
          <pc:docMk/>
          <pc:sldMk cId="3173021619" sldId="303"/>
        </pc:sldMkLst>
        <pc:spChg chg="mod">
          <ac:chgData name="Bülent BALOĞLU" userId="d12896da-57c6-45a4-a646-50ffa164564a" providerId="ADAL" clId="{FB671C09-E2C5-42A4-892F-44441395E097}" dt="2022-02-08T15:25:43.698" v="414" actId="14100"/>
          <ac:spMkLst>
            <pc:docMk/>
            <pc:sldMk cId="3173021619" sldId="303"/>
            <ac:spMk id="4" creationId="{4C3D55DF-1932-4DAC-BC78-4365FD5A9252}"/>
          </ac:spMkLst>
        </pc:spChg>
        <pc:spChg chg="mod">
          <ac:chgData name="Bülent BALOĞLU" userId="d12896da-57c6-45a4-a646-50ffa164564a" providerId="ADAL" clId="{FB671C09-E2C5-42A4-892F-44441395E097}" dt="2022-02-08T15:25:43.698" v="414" actId="14100"/>
          <ac:spMkLst>
            <pc:docMk/>
            <pc:sldMk cId="3173021619" sldId="303"/>
            <ac:spMk id="5" creationId="{027BABFF-9B73-4B58-B1CE-AE8170A524E1}"/>
          </ac:spMkLst>
        </pc:spChg>
        <pc:spChg chg="mod">
          <ac:chgData name="Bülent BALOĞLU" userId="d12896da-57c6-45a4-a646-50ffa164564a" providerId="ADAL" clId="{FB671C09-E2C5-42A4-892F-44441395E097}" dt="2022-02-08T15:25:43.698" v="414" actId="14100"/>
          <ac:spMkLst>
            <pc:docMk/>
            <pc:sldMk cId="3173021619" sldId="303"/>
            <ac:spMk id="9" creationId="{62210687-8FC0-4039-A844-B6B5DE427299}"/>
          </ac:spMkLst>
        </pc:spChg>
        <pc:graphicFrameChg chg="mod modGraphic">
          <ac:chgData name="Bülent BALOĞLU" userId="d12896da-57c6-45a4-a646-50ffa164564a" providerId="ADAL" clId="{FB671C09-E2C5-42A4-892F-44441395E097}" dt="2022-02-08T15:26:30.799" v="437" actId="1035"/>
          <ac:graphicFrameMkLst>
            <pc:docMk/>
            <pc:sldMk cId="3173021619" sldId="303"/>
            <ac:graphicFrameMk id="7" creationId="{0C26FD1D-37D5-4551-906F-72564CF2E3B8}"/>
          </ac:graphicFrameMkLst>
        </pc:graphicFrameChg>
      </pc:sldChg>
      <pc:sldChg chg="modSp mod">
        <pc:chgData name="Bülent BALOĞLU" userId="d12896da-57c6-45a4-a646-50ffa164564a" providerId="ADAL" clId="{FB671C09-E2C5-42A4-892F-44441395E097}" dt="2022-02-08T15:47:40.427" v="700" actId="14100"/>
        <pc:sldMkLst>
          <pc:docMk/>
          <pc:sldMk cId="563064218" sldId="305"/>
        </pc:sldMkLst>
        <pc:spChg chg="mod">
          <ac:chgData name="Bülent BALOĞLU" userId="d12896da-57c6-45a4-a646-50ffa164564a" providerId="ADAL" clId="{FB671C09-E2C5-42A4-892F-44441395E097}" dt="2022-02-08T15:47:40.427" v="700" actId="14100"/>
          <ac:spMkLst>
            <pc:docMk/>
            <pc:sldMk cId="563064218" sldId="305"/>
            <ac:spMk id="6" creationId="{81532534-1CAF-433F-9A43-16AC43496D04}"/>
          </ac:spMkLst>
        </pc:spChg>
        <pc:graphicFrameChg chg="mod modGraphic">
          <ac:chgData name="Bülent BALOĞLU" userId="d12896da-57c6-45a4-a646-50ffa164564a" providerId="ADAL" clId="{FB671C09-E2C5-42A4-892F-44441395E097}" dt="2022-02-08T15:47:25.666" v="695" actId="1076"/>
          <ac:graphicFrameMkLst>
            <pc:docMk/>
            <pc:sldMk cId="563064218" sldId="305"/>
            <ac:graphicFrameMk id="5" creationId="{19026407-F5C0-48FC-ADB0-AAE2D9F544DC}"/>
          </ac:graphicFrameMkLst>
        </pc:graphicFrameChg>
      </pc:sldChg>
      <pc:sldChg chg="modSp mod">
        <pc:chgData name="Bülent BALOĞLU" userId="d12896da-57c6-45a4-a646-50ffa164564a" providerId="ADAL" clId="{FB671C09-E2C5-42A4-892F-44441395E097}" dt="2022-02-09T17:11:23.965" v="2855" actId="20577"/>
        <pc:sldMkLst>
          <pc:docMk/>
          <pc:sldMk cId="3730220984" sldId="306"/>
        </pc:sldMkLst>
        <pc:spChg chg="mod">
          <ac:chgData name="Bülent BALOĞLU" userId="d12896da-57c6-45a4-a646-50ffa164564a" providerId="ADAL" clId="{FB671C09-E2C5-42A4-892F-44441395E097}" dt="2022-02-09T16:13:01.965" v="2427" actId="1035"/>
          <ac:spMkLst>
            <pc:docMk/>
            <pc:sldMk cId="3730220984" sldId="306"/>
            <ac:spMk id="4" creationId="{DA63C544-38FC-4DF1-A5BF-B9066F2219D8}"/>
          </ac:spMkLst>
        </pc:spChg>
        <pc:spChg chg="mod">
          <ac:chgData name="Bülent BALOĞLU" userId="d12896da-57c6-45a4-a646-50ffa164564a" providerId="ADAL" clId="{FB671C09-E2C5-42A4-892F-44441395E097}" dt="2022-02-09T17:11:23.965" v="2855" actId="20577"/>
          <ac:spMkLst>
            <pc:docMk/>
            <pc:sldMk cId="3730220984" sldId="306"/>
            <ac:spMk id="6" creationId="{81DC16E8-DABD-4D7F-BDE7-E986E759C383}"/>
          </ac:spMkLst>
        </pc:spChg>
      </pc:sldChg>
      <pc:sldChg chg="modSp mod">
        <pc:chgData name="Bülent BALOĞLU" userId="d12896da-57c6-45a4-a646-50ffa164564a" providerId="ADAL" clId="{FB671C09-E2C5-42A4-892F-44441395E097}" dt="2022-02-09T15:48:02.057" v="1823" actId="20577"/>
        <pc:sldMkLst>
          <pc:docMk/>
          <pc:sldMk cId="1655394402" sldId="310"/>
        </pc:sldMkLst>
        <pc:spChg chg="mod">
          <ac:chgData name="Bülent BALOĞLU" userId="d12896da-57c6-45a4-a646-50ffa164564a" providerId="ADAL" clId="{FB671C09-E2C5-42A4-892F-44441395E097}" dt="2022-02-08T15:16:54.519" v="256" actId="1035"/>
          <ac:spMkLst>
            <pc:docMk/>
            <pc:sldMk cId="1655394402" sldId="310"/>
            <ac:spMk id="2" creationId="{F5FB3154-2802-407F-B31D-79FF9B7CE3EC}"/>
          </ac:spMkLst>
        </pc:spChg>
        <pc:spChg chg="mod">
          <ac:chgData name="Bülent BALOĞLU" userId="d12896da-57c6-45a4-a646-50ffa164564a" providerId="ADAL" clId="{FB671C09-E2C5-42A4-892F-44441395E097}" dt="2022-02-09T15:48:02.057" v="1823" actId="20577"/>
          <ac:spMkLst>
            <pc:docMk/>
            <pc:sldMk cId="1655394402" sldId="310"/>
            <ac:spMk id="3" creationId="{25B2F0AD-E632-429E-94EE-0135981862EC}"/>
          </ac:spMkLst>
        </pc:spChg>
      </pc:sldChg>
      <pc:sldChg chg="del">
        <pc:chgData name="Bülent BALOĞLU" userId="d12896da-57c6-45a4-a646-50ffa164564a" providerId="ADAL" clId="{FB671C09-E2C5-42A4-892F-44441395E097}" dt="2022-02-08T15:27:09.378" v="438" actId="47"/>
        <pc:sldMkLst>
          <pc:docMk/>
          <pc:sldMk cId="0" sldId="799"/>
        </pc:sldMkLst>
      </pc:sldChg>
      <pc:sldChg chg="modSp mod">
        <pc:chgData name="Bülent BALOĞLU" userId="d12896da-57c6-45a4-a646-50ffa164564a" providerId="ADAL" clId="{FB671C09-E2C5-42A4-892F-44441395E097}" dt="2022-02-09T15:47:07.078" v="1822" actId="20577"/>
        <pc:sldMkLst>
          <pc:docMk/>
          <pc:sldMk cId="851820673" sldId="821"/>
        </pc:sldMkLst>
        <pc:spChg chg="mod">
          <ac:chgData name="Bülent BALOĞLU" userId="d12896da-57c6-45a4-a646-50ffa164564a" providerId="ADAL" clId="{FB671C09-E2C5-42A4-892F-44441395E097}" dt="2022-02-09T15:47:07.078" v="1822" actId="20577"/>
          <ac:spMkLst>
            <pc:docMk/>
            <pc:sldMk cId="851820673" sldId="821"/>
            <ac:spMk id="4" creationId="{00000000-0000-0000-0000-000000000000}"/>
          </ac:spMkLst>
        </pc:spChg>
        <pc:spChg chg="mod">
          <ac:chgData name="Bülent BALOĞLU" userId="d12896da-57c6-45a4-a646-50ffa164564a" providerId="ADAL" clId="{FB671C09-E2C5-42A4-892F-44441395E097}" dt="2022-02-08T14:32:47.903" v="134" actId="20577"/>
          <ac:spMkLst>
            <pc:docMk/>
            <pc:sldMk cId="851820673" sldId="821"/>
            <ac:spMk id="6" creationId="{00000000-0000-0000-0000-000000000000}"/>
          </ac:spMkLst>
        </pc:spChg>
        <pc:spChg chg="mod">
          <ac:chgData name="Bülent BALOĞLU" userId="d12896da-57c6-45a4-a646-50ffa164564a" providerId="ADAL" clId="{FB671C09-E2C5-42A4-892F-44441395E097}" dt="2022-02-08T14:31:24.202" v="122" actId="1036"/>
          <ac:spMkLst>
            <pc:docMk/>
            <pc:sldMk cId="851820673" sldId="821"/>
            <ac:spMk id="8" creationId="{00000000-0000-0000-0000-000000000000}"/>
          </ac:spMkLst>
        </pc:spChg>
        <pc:spChg chg="mod">
          <ac:chgData name="Bülent BALOĞLU" userId="d12896da-57c6-45a4-a646-50ffa164564a" providerId="ADAL" clId="{FB671C09-E2C5-42A4-892F-44441395E097}" dt="2022-02-08T14:31:24.202" v="122" actId="1036"/>
          <ac:spMkLst>
            <pc:docMk/>
            <pc:sldMk cId="851820673" sldId="821"/>
            <ac:spMk id="9" creationId="{00000000-0000-0000-0000-000000000000}"/>
          </ac:spMkLst>
        </pc:spChg>
        <pc:spChg chg="mod ord">
          <ac:chgData name="Bülent BALOĞLU" userId="d12896da-57c6-45a4-a646-50ffa164564a" providerId="ADAL" clId="{FB671C09-E2C5-42A4-892F-44441395E097}" dt="2022-02-08T14:32:43.288" v="133" actId="207"/>
          <ac:spMkLst>
            <pc:docMk/>
            <pc:sldMk cId="851820673" sldId="821"/>
            <ac:spMk id="11" creationId="{00000000-0000-0000-0000-000000000000}"/>
          </ac:spMkLst>
        </pc:spChg>
        <pc:spChg chg="mod">
          <ac:chgData name="Bülent BALOĞLU" userId="d12896da-57c6-45a4-a646-50ffa164564a" providerId="ADAL" clId="{FB671C09-E2C5-42A4-892F-44441395E097}" dt="2022-02-08T14:32:56.635" v="135" actId="1076"/>
          <ac:spMkLst>
            <pc:docMk/>
            <pc:sldMk cId="851820673" sldId="821"/>
            <ac:spMk id="19" creationId="{00000000-0000-0000-0000-000000000000}"/>
          </ac:spMkLst>
        </pc:spChg>
        <pc:spChg chg="mod">
          <ac:chgData name="Bülent BALOĞLU" userId="d12896da-57c6-45a4-a646-50ffa164564a" providerId="ADAL" clId="{FB671C09-E2C5-42A4-892F-44441395E097}" dt="2022-02-08T14:30:55.773" v="96" actId="1037"/>
          <ac:spMkLst>
            <pc:docMk/>
            <pc:sldMk cId="851820673" sldId="821"/>
            <ac:spMk id="20" creationId="{00000000-0000-0000-0000-000000000000}"/>
          </ac:spMkLst>
        </pc:spChg>
        <pc:graphicFrameChg chg="mod">
          <ac:chgData name="Bülent BALOĞLU" userId="d12896da-57c6-45a4-a646-50ffa164564a" providerId="ADAL" clId="{FB671C09-E2C5-42A4-892F-44441395E097}" dt="2022-02-08T14:33:12.788" v="138"/>
          <ac:graphicFrameMkLst>
            <pc:docMk/>
            <pc:sldMk cId="851820673" sldId="821"/>
            <ac:graphicFrameMk id="7" creationId="{00000000-0000-0000-0000-000000000000}"/>
          </ac:graphicFrameMkLst>
        </pc:graphicFrameChg>
        <pc:picChg chg="mod">
          <ac:chgData name="Bülent BALOĞLU" userId="d12896da-57c6-45a4-a646-50ffa164564a" providerId="ADAL" clId="{FB671C09-E2C5-42A4-892F-44441395E097}" dt="2022-02-08T14:32:03.003" v="129" actId="1076"/>
          <ac:picMkLst>
            <pc:docMk/>
            <pc:sldMk cId="851820673" sldId="821"/>
            <ac:picMk id="88068" creationId="{00000000-0000-0000-0000-000000000000}"/>
          </ac:picMkLst>
        </pc:picChg>
      </pc:sldChg>
      <pc:sldChg chg="modSp mod">
        <pc:chgData name="Bülent BALOĞLU" userId="d12896da-57c6-45a4-a646-50ffa164564a" providerId="ADAL" clId="{FB671C09-E2C5-42A4-892F-44441395E097}" dt="2022-02-09T15:53:22.770" v="1843" actId="20577"/>
        <pc:sldMkLst>
          <pc:docMk/>
          <pc:sldMk cId="0" sldId="825"/>
        </pc:sldMkLst>
        <pc:spChg chg="mod">
          <ac:chgData name="Bülent BALOĞLU" userId="d12896da-57c6-45a4-a646-50ffa164564a" providerId="ADAL" clId="{FB671C09-E2C5-42A4-892F-44441395E097}" dt="2022-02-09T15:53:22.770" v="1843" actId="20577"/>
          <ac:spMkLst>
            <pc:docMk/>
            <pc:sldMk cId="0" sldId="825"/>
            <ac:spMk id="2" creationId="{00000000-0000-0000-0000-000000000000}"/>
          </ac:spMkLst>
        </pc:spChg>
        <pc:spChg chg="mod">
          <ac:chgData name="Bülent BALOĞLU" userId="d12896da-57c6-45a4-a646-50ffa164564a" providerId="ADAL" clId="{FB671C09-E2C5-42A4-892F-44441395E097}" dt="2022-02-08T15:28:28.308" v="441" actId="1076"/>
          <ac:spMkLst>
            <pc:docMk/>
            <pc:sldMk cId="0" sldId="825"/>
            <ac:spMk id="3" creationId="{A86F8E20-3DE2-48A2-B925-9F71E5E3C422}"/>
          </ac:spMkLst>
        </pc:spChg>
        <pc:spChg chg="mod">
          <ac:chgData name="Bülent BALOĞLU" userId="d12896da-57c6-45a4-a646-50ffa164564a" providerId="ADAL" clId="{FB671C09-E2C5-42A4-892F-44441395E097}" dt="2022-02-08T15:28:28.308" v="441" actId="1076"/>
          <ac:spMkLst>
            <pc:docMk/>
            <pc:sldMk cId="0" sldId="825"/>
            <ac:spMk id="5" creationId="{00000000-0000-0000-0000-000000000000}"/>
          </ac:spMkLst>
        </pc:spChg>
        <pc:spChg chg="mod">
          <ac:chgData name="Bülent BALOĞLU" userId="d12896da-57c6-45a4-a646-50ffa164564a" providerId="ADAL" clId="{FB671C09-E2C5-42A4-892F-44441395E097}" dt="2022-02-08T15:28:28.308" v="441" actId="1076"/>
          <ac:spMkLst>
            <pc:docMk/>
            <pc:sldMk cId="0" sldId="825"/>
            <ac:spMk id="6" creationId="{00000000-0000-0000-0000-000000000000}"/>
          </ac:spMkLst>
        </pc:spChg>
        <pc:spChg chg="mod">
          <ac:chgData name="Bülent BALOĞLU" userId="d12896da-57c6-45a4-a646-50ffa164564a" providerId="ADAL" clId="{FB671C09-E2C5-42A4-892F-44441395E097}" dt="2022-02-08T15:28:28.308" v="441" actId="1076"/>
          <ac:spMkLst>
            <pc:docMk/>
            <pc:sldMk cId="0" sldId="825"/>
            <ac:spMk id="7" creationId="{00000000-0000-0000-0000-000000000000}"/>
          </ac:spMkLst>
        </pc:spChg>
        <pc:spChg chg="mod">
          <ac:chgData name="Bülent BALOĞLU" userId="d12896da-57c6-45a4-a646-50ffa164564a" providerId="ADAL" clId="{FB671C09-E2C5-42A4-892F-44441395E097}" dt="2022-02-08T15:28:28.308" v="441" actId="1076"/>
          <ac:spMkLst>
            <pc:docMk/>
            <pc:sldMk cId="0" sldId="825"/>
            <ac:spMk id="8" creationId="{00000000-0000-0000-0000-000000000000}"/>
          </ac:spMkLst>
        </pc:spChg>
        <pc:spChg chg="mod">
          <ac:chgData name="Bülent BALOĞLU" userId="d12896da-57c6-45a4-a646-50ffa164564a" providerId="ADAL" clId="{FB671C09-E2C5-42A4-892F-44441395E097}" dt="2022-02-08T15:29:05.318" v="447" actId="20577"/>
          <ac:spMkLst>
            <pc:docMk/>
            <pc:sldMk cId="0" sldId="825"/>
            <ac:spMk id="9" creationId="{00000000-0000-0000-0000-000000000000}"/>
          </ac:spMkLst>
        </pc:spChg>
        <pc:spChg chg="mod">
          <ac:chgData name="Bülent BALOĞLU" userId="d12896da-57c6-45a4-a646-50ffa164564a" providerId="ADAL" clId="{FB671C09-E2C5-42A4-892F-44441395E097}" dt="2022-02-08T15:28:28.308" v="441" actId="1076"/>
          <ac:spMkLst>
            <pc:docMk/>
            <pc:sldMk cId="0" sldId="825"/>
            <ac:spMk id="11" creationId="{80280EC4-DEC9-4021-A291-5E9B5A2ACA61}"/>
          </ac:spMkLst>
        </pc:spChg>
        <pc:graphicFrameChg chg="mod">
          <ac:chgData name="Bülent BALOĞLU" userId="d12896da-57c6-45a4-a646-50ffa164564a" providerId="ADAL" clId="{FB671C09-E2C5-42A4-892F-44441395E097}" dt="2022-02-08T15:28:28.308" v="441" actId="1076"/>
          <ac:graphicFrameMkLst>
            <pc:docMk/>
            <pc:sldMk cId="0" sldId="825"/>
            <ac:graphicFrameMk id="4" creationId="{00000000-0000-0000-0000-000000000000}"/>
          </ac:graphicFrameMkLst>
        </pc:graphicFrameChg>
      </pc:sldChg>
      <pc:sldChg chg="modSp mod">
        <pc:chgData name="Bülent BALOĞLU" userId="d12896da-57c6-45a4-a646-50ffa164564a" providerId="ADAL" clId="{FB671C09-E2C5-42A4-892F-44441395E097}" dt="2022-02-09T15:59:06.749" v="1856" actId="14734"/>
        <pc:sldMkLst>
          <pc:docMk/>
          <pc:sldMk cId="1184889102" sldId="826"/>
        </pc:sldMkLst>
        <pc:graphicFrameChg chg="modGraphic">
          <ac:chgData name="Bülent BALOĞLU" userId="d12896da-57c6-45a4-a646-50ffa164564a" providerId="ADAL" clId="{FB671C09-E2C5-42A4-892F-44441395E097}" dt="2022-02-09T15:59:06.749" v="1856" actId="14734"/>
          <ac:graphicFrameMkLst>
            <pc:docMk/>
            <pc:sldMk cId="1184889102" sldId="826"/>
            <ac:graphicFrameMk id="5" creationId="{2B18699A-6DB9-46C3-9889-8BB1C02F389F}"/>
          </ac:graphicFrameMkLst>
        </pc:graphicFrameChg>
      </pc:sldChg>
      <pc:sldChg chg="addSp delSp modSp mod">
        <pc:chgData name="Bülent BALOĞLU" userId="d12896da-57c6-45a4-a646-50ffa164564a" providerId="ADAL" clId="{FB671C09-E2C5-42A4-892F-44441395E097}" dt="2022-02-09T16:05:29.200" v="2052" actId="20577"/>
        <pc:sldMkLst>
          <pc:docMk/>
          <pc:sldMk cId="2489495646" sldId="830"/>
        </pc:sldMkLst>
        <pc:graphicFrameChg chg="del modGraphic">
          <ac:chgData name="Bülent BALOĞLU" userId="d12896da-57c6-45a4-a646-50ffa164564a" providerId="ADAL" clId="{FB671C09-E2C5-42A4-892F-44441395E097}" dt="2022-02-09T13:51:12.102" v="1740" actId="478"/>
          <ac:graphicFrameMkLst>
            <pc:docMk/>
            <pc:sldMk cId="2489495646" sldId="830"/>
            <ac:graphicFrameMk id="2" creationId="{0FADDEC9-E12D-4F29-AF3F-444BF2861035}"/>
          </ac:graphicFrameMkLst>
        </pc:graphicFrameChg>
        <pc:graphicFrameChg chg="add mod modGraphic">
          <ac:chgData name="Bülent BALOĞLU" userId="d12896da-57c6-45a4-a646-50ffa164564a" providerId="ADAL" clId="{FB671C09-E2C5-42A4-892F-44441395E097}" dt="2022-02-09T16:05:29.200" v="2052" actId="20577"/>
          <ac:graphicFrameMkLst>
            <pc:docMk/>
            <pc:sldMk cId="2489495646" sldId="830"/>
            <ac:graphicFrameMk id="3" creationId="{B0B705EC-E33B-47EE-AEDB-3F872384ED86}"/>
          </ac:graphicFrameMkLst>
        </pc:graphicFrameChg>
      </pc:sldChg>
      <pc:sldChg chg="modSp mod">
        <pc:chgData name="Bülent BALOĞLU" userId="d12896da-57c6-45a4-a646-50ffa164564a" providerId="ADAL" clId="{FB671C09-E2C5-42A4-892F-44441395E097}" dt="2022-02-09T13:53:37.863" v="1749" actId="13926"/>
        <pc:sldMkLst>
          <pc:docMk/>
          <pc:sldMk cId="972620464" sldId="835"/>
        </pc:sldMkLst>
        <pc:graphicFrameChg chg="modGraphic">
          <ac:chgData name="Bülent BALOĞLU" userId="d12896da-57c6-45a4-a646-50ffa164564a" providerId="ADAL" clId="{FB671C09-E2C5-42A4-892F-44441395E097}" dt="2022-02-09T13:53:37.863" v="1749" actId="13926"/>
          <ac:graphicFrameMkLst>
            <pc:docMk/>
            <pc:sldMk cId="972620464" sldId="835"/>
            <ac:graphicFrameMk id="2" creationId="{17702A8A-DF4D-4FB0-A42A-7477E4EC1C43}"/>
          </ac:graphicFrameMkLst>
        </pc:graphicFrameChg>
      </pc:sldChg>
      <pc:sldChg chg="addSp modSp mod">
        <pc:chgData name="Bülent BALOĞLU" userId="d12896da-57c6-45a4-a646-50ffa164564a" providerId="ADAL" clId="{FB671C09-E2C5-42A4-892F-44441395E097}" dt="2022-02-09T17:06:18.568" v="2818" actId="1076"/>
        <pc:sldMkLst>
          <pc:docMk/>
          <pc:sldMk cId="330503850" sldId="837"/>
        </pc:sldMkLst>
        <pc:spChg chg="mod">
          <ac:chgData name="Bülent BALOĞLU" userId="d12896da-57c6-45a4-a646-50ffa164564a" providerId="ADAL" clId="{FB671C09-E2C5-42A4-892F-44441395E097}" dt="2022-02-09T13:48:18.555" v="1629" actId="14100"/>
          <ac:spMkLst>
            <pc:docMk/>
            <pc:sldMk cId="330503850" sldId="837"/>
            <ac:spMk id="2" creationId="{29156641-2230-43E4-B360-ADBF1CC6AE95}"/>
          </ac:spMkLst>
        </pc:spChg>
        <pc:spChg chg="add mod">
          <ac:chgData name="Bülent BALOĞLU" userId="d12896da-57c6-45a4-a646-50ffa164564a" providerId="ADAL" clId="{FB671C09-E2C5-42A4-892F-44441395E097}" dt="2022-02-09T17:06:18.568" v="2818" actId="1076"/>
          <ac:spMkLst>
            <pc:docMk/>
            <pc:sldMk cId="330503850" sldId="837"/>
            <ac:spMk id="3" creationId="{640A8230-25B3-4A03-B3E3-DD042C91BE81}"/>
          </ac:spMkLst>
        </pc:spChg>
      </pc:sldChg>
      <pc:sldChg chg="modSp mod">
        <pc:chgData name="Bülent BALOĞLU" userId="d12896da-57c6-45a4-a646-50ffa164564a" providerId="ADAL" clId="{FB671C09-E2C5-42A4-892F-44441395E097}" dt="2022-02-08T15:17:15.304" v="260" actId="20577"/>
        <pc:sldMkLst>
          <pc:docMk/>
          <pc:sldMk cId="2383840326" sldId="838"/>
        </pc:sldMkLst>
        <pc:spChg chg="mod">
          <ac:chgData name="Bülent BALOĞLU" userId="d12896da-57c6-45a4-a646-50ffa164564a" providerId="ADAL" clId="{FB671C09-E2C5-42A4-892F-44441395E097}" dt="2022-02-08T15:17:15.304" v="260" actId="20577"/>
          <ac:spMkLst>
            <pc:docMk/>
            <pc:sldMk cId="2383840326" sldId="838"/>
            <ac:spMk id="3" creationId="{25B2F0AD-E632-429E-94EE-0135981862EC}"/>
          </ac:spMkLst>
        </pc:spChg>
      </pc:sldChg>
      <pc:sldChg chg="addSp delSp modSp mod">
        <pc:chgData name="Bülent BALOĞLU" userId="d12896da-57c6-45a4-a646-50ffa164564a" providerId="ADAL" clId="{FB671C09-E2C5-42A4-892F-44441395E097}" dt="2022-02-09T15:56:34.149" v="1850" actId="6549"/>
        <pc:sldMkLst>
          <pc:docMk/>
          <pc:sldMk cId="3623670690" sldId="839"/>
        </pc:sldMkLst>
        <pc:spChg chg="add del mod">
          <ac:chgData name="Bülent BALOĞLU" userId="d12896da-57c6-45a4-a646-50ffa164564a" providerId="ADAL" clId="{FB671C09-E2C5-42A4-892F-44441395E097}" dt="2022-02-08T15:52:21.446" v="710" actId="478"/>
          <ac:spMkLst>
            <pc:docMk/>
            <pc:sldMk cId="3623670690" sldId="839"/>
            <ac:spMk id="5" creationId="{8E2F5094-12B4-4C19-96D7-E9A0B6CD615B}"/>
          </ac:spMkLst>
        </pc:spChg>
        <pc:spChg chg="add del mod">
          <ac:chgData name="Bülent BALOĞLU" userId="d12896da-57c6-45a4-a646-50ffa164564a" providerId="ADAL" clId="{FB671C09-E2C5-42A4-892F-44441395E097}" dt="2022-02-08T15:52:14.146" v="709" actId="478"/>
          <ac:spMkLst>
            <pc:docMk/>
            <pc:sldMk cId="3623670690" sldId="839"/>
            <ac:spMk id="6" creationId="{4E3CCE47-0BB3-48BC-8A80-64399EEB3228}"/>
          </ac:spMkLst>
        </pc:spChg>
        <pc:graphicFrameChg chg="mod ord modGraphic">
          <ac:chgData name="Bülent BALOĞLU" userId="d12896da-57c6-45a4-a646-50ffa164564a" providerId="ADAL" clId="{FB671C09-E2C5-42A4-892F-44441395E097}" dt="2022-02-09T15:56:34.149" v="1850" actId="6549"/>
          <ac:graphicFrameMkLst>
            <pc:docMk/>
            <pc:sldMk cId="3623670690" sldId="839"/>
            <ac:graphicFrameMk id="4" creationId="{00000000-0000-0000-0000-000000000000}"/>
          </ac:graphicFrameMkLst>
        </pc:graphicFrameChg>
        <pc:picChg chg="add del mod">
          <ac:chgData name="Bülent BALOĞLU" userId="d12896da-57c6-45a4-a646-50ffa164564a" providerId="ADAL" clId="{FB671C09-E2C5-42A4-892F-44441395E097}" dt="2022-02-08T15:52:33.336" v="724" actId="1035"/>
          <ac:picMkLst>
            <pc:docMk/>
            <pc:sldMk cId="3623670690" sldId="839"/>
            <ac:picMk id="7" creationId="{EA17C727-11A8-4882-B7A9-927134CEEE48}"/>
          </ac:picMkLst>
        </pc:picChg>
      </pc:sldChg>
      <pc:sldChg chg="modSp mod">
        <pc:chgData name="Bülent BALOĞLU" userId="d12896da-57c6-45a4-a646-50ffa164564a" providerId="ADAL" clId="{FB671C09-E2C5-42A4-892F-44441395E097}" dt="2022-02-08T16:27:23.558" v="1506" actId="123"/>
        <pc:sldMkLst>
          <pc:docMk/>
          <pc:sldMk cId="3743896294" sldId="840"/>
        </pc:sldMkLst>
        <pc:spChg chg="mod">
          <ac:chgData name="Bülent BALOĞLU" userId="d12896da-57c6-45a4-a646-50ffa164564a" providerId="ADAL" clId="{FB671C09-E2C5-42A4-892F-44441395E097}" dt="2022-02-08T16:27:23.558" v="1506" actId="123"/>
          <ac:spMkLst>
            <pc:docMk/>
            <pc:sldMk cId="3743896294" sldId="840"/>
            <ac:spMk id="3" creationId="{00000000-0000-0000-0000-000000000000}"/>
          </ac:spMkLst>
        </pc:spChg>
      </pc:sldChg>
      <pc:sldChg chg="modSp mod">
        <pc:chgData name="Bülent BALOĞLU" userId="d12896da-57c6-45a4-a646-50ffa164564a" providerId="ADAL" clId="{FB671C09-E2C5-42A4-892F-44441395E097}" dt="2022-02-08T16:27:14.824" v="1505" actId="123"/>
        <pc:sldMkLst>
          <pc:docMk/>
          <pc:sldMk cId="3430501963" sldId="841"/>
        </pc:sldMkLst>
        <pc:spChg chg="mod">
          <ac:chgData name="Bülent BALOĞLU" userId="d12896da-57c6-45a4-a646-50ffa164564a" providerId="ADAL" clId="{FB671C09-E2C5-42A4-892F-44441395E097}" dt="2022-02-08T16:27:14.824" v="1505" actId="123"/>
          <ac:spMkLst>
            <pc:docMk/>
            <pc:sldMk cId="3430501963" sldId="841"/>
            <ac:spMk id="3" creationId="{00000000-0000-0000-0000-000000000000}"/>
          </ac:spMkLst>
        </pc:spChg>
        <pc:picChg chg="mod">
          <ac:chgData name="Bülent BALOĞLU" userId="d12896da-57c6-45a4-a646-50ffa164564a" providerId="ADAL" clId="{FB671C09-E2C5-42A4-892F-44441395E097}" dt="2022-02-08T14:34:21.443" v="165" actId="1076"/>
          <ac:picMkLst>
            <pc:docMk/>
            <pc:sldMk cId="3430501963" sldId="841"/>
            <ac:picMk id="10" creationId="{00000000-0000-0000-0000-000000000000}"/>
          </ac:picMkLst>
        </pc:picChg>
      </pc:sldChg>
      <pc:sldChg chg="modSp mod">
        <pc:chgData name="Bülent BALOĞLU" userId="d12896da-57c6-45a4-a646-50ffa164564a" providerId="ADAL" clId="{FB671C09-E2C5-42A4-892F-44441395E097}" dt="2022-02-08T15:46:08.496" v="680" actId="1076"/>
        <pc:sldMkLst>
          <pc:docMk/>
          <pc:sldMk cId="2172432908" sldId="842"/>
        </pc:sldMkLst>
        <pc:spChg chg="mod">
          <ac:chgData name="Bülent BALOĞLU" userId="d12896da-57c6-45a4-a646-50ffa164564a" providerId="ADAL" clId="{FB671C09-E2C5-42A4-892F-44441395E097}" dt="2022-02-08T15:46:08.496" v="680" actId="1076"/>
          <ac:spMkLst>
            <pc:docMk/>
            <pc:sldMk cId="2172432908" sldId="842"/>
            <ac:spMk id="9" creationId="{183FDAC3-E2A4-406D-948C-43891EDD69CB}"/>
          </ac:spMkLst>
        </pc:spChg>
        <pc:picChg chg="mod">
          <ac:chgData name="Bülent BALOĞLU" userId="d12896da-57c6-45a4-a646-50ffa164564a" providerId="ADAL" clId="{FB671C09-E2C5-42A4-892F-44441395E097}" dt="2022-02-08T14:34:37.988" v="174" actId="1076"/>
          <ac:picMkLst>
            <pc:docMk/>
            <pc:sldMk cId="2172432908" sldId="842"/>
            <ac:picMk id="4" creationId="{00000000-0000-0000-0000-000000000000}"/>
          </ac:picMkLst>
        </pc:picChg>
      </pc:sldChg>
      <pc:sldChg chg="modSp">
        <pc:chgData name="Bülent BALOĞLU" userId="d12896da-57c6-45a4-a646-50ffa164564a" providerId="ADAL" clId="{FB671C09-E2C5-42A4-892F-44441395E097}" dt="2022-02-09T15:28:45.706" v="1758"/>
        <pc:sldMkLst>
          <pc:docMk/>
          <pc:sldMk cId="3476238057" sldId="853"/>
        </pc:sldMkLst>
        <pc:graphicFrameChg chg="mod">
          <ac:chgData name="Bülent BALOĞLU" userId="d12896da-57c6-45a4-a646-50ffa164564a" providerId="ADAL" clId="{FB671C09-E2C5-42A4-892F-44441395E097}" dt="2022-02-09T15:28:45.706" v="1758"/>
          <ac:graphicFrameMkLst>
            <pc:docMk/>
            <pc:sldMk cId="3476238057" sldId="853"/>
            <ac:graphicFrameMk id="7" creationId="{553F5C82-D017-4734-9989-847060587D31}"/>
          </ac:graphicFrameMkLst>
        </pc:graphicFrameChg>
      </pc:sldChg>
      <pc:sldChg chg="addSp delSp modSp mod">
        <pc:chgData name="Bülent BALOĞLU" userId="d12896da-57c6-45a4-a646-50ffa164564a" providerId="ADAL" clId="{FB671C09-E2C5-42A4-892F-44441395E097}" dt="2022-02-09T17:17:22.398" v="2869" actId="478"/>
        <pc:sldMkLst>
          <pc:docMk/>
          <pc:sldMk cId="169552635" sldId="857"/>
        </pc:sldMkLst>
        <pc:spChg chg="mod">
          <ac:chgData name="Bülent BALOĞLU" userId="d12896da-57c6-45a4-a646-50ffa164564a" providerId="ADAL" clId="{FB671C09-E2C5-42A4-892F-44441395E097}" dt="2022-02-09T17:16:12.499" v="2861" actId="27803"/>
          <ac:spMkLst>
            <pc:docMk/>
            <pc:sldMk cId="169552635" sldId="857"/>
            <ac:spMk id="5" creationId="{E7BCFA36-E322-4595-AC29-5322F7037B6A}"/>
          </ac:spMkLst>
        </pc:spChg>
        <pc:spChg chg="mod">
          <ac:chgData name="Bülent BALOĞLU" userId="d12896da-57c6-45a4-a646-50ffa164564a" providerId="ADAL" clId="{FB671C09-E2C5-42A4-892F-44441395E097}" dt="2022-02-09T17:16:12.499" v="2861" actId="27803"/>
          <ac:spMkLst>
            <pc:docMk/>
            <pc:sldMk cId="169552635" sldId="857"/>
            <ac:spMk id="6" creationId="{6BB79F69-9694-4E54-84C0-E042F81C0235}"/>
          </ac:spMkLst>
        </pc:spChg>
        <pc:spChg chg="mod">
          <ac:chgData name="Bülent BALOĞLU" userId="d12896da-57c6-45a4-a646-50ffa164564a" providerId="ADAL" clId="{FB671C09-E2C5-42A4-892F-44441395E097}" dt="2022-02-09T17:16:12.499" v="2861" actId="27803"/>
          <ac:spMkLst>
            <pc:docMk/>
            <pc:sldMk cId="169552635" sldId="857"/>
            <ac:spMk id="7" creationId="{75A28419-F653-489F-8962-C38B463E35F9}"/>
          </ac:spMkLst>
        </pc:spChg>
        <pc:spChg chg="mod">
          <ac:chgData name="Bülent BALOĞLU" userId="d12896da-57c6-45a4-a646-50ffa164564a" providerId="ADAL" clId="{FB671C09-E2C5-42A4-892F-44441395E097}" dt="2022-02-09T17:16:12.499" v="2861" actId="27803"/>
          <ac:spMkLst>
            <pc:docMk/>
            <pc:sldMk cId="169552635" sldId="857"/>
            <ac:spMk id="8" creationId="{F82C4C20-6E89-4D56-B585-EFA267B4B878}"/>
          </ac:spMkLst>
        </pc:spChg>
        <pc:grpChg chg="mod">
          <ac:chgData name="Bülent BALOĞLU" userId="d12896da-57c6-45a4-a646-50ffa164564a" providerId="ADAL" clId="{FB671C09-E2C5-42A4-892F-44441395E097}" dt="2022-02-09T17:16:26.480" v="2864" actId="1076"/>
          <ac:grpSpMkLst>
            <pc:docMk/>
            <pc:sldMk cId="169552635" sldId="857"/>
            <ac:grpSpMk id="4" creationId="{AA338939-6BD8-4337-9B22-45743BE92AB0}"/>
          </ac:grpSpMkLst>
        </pc:grpChg>
        <pc:graphicFrameChg chg="mod">
          <ac:chgData name="Bülent BALOĞLU" userId="d12896da-57c6-45a4-a646-50ffa164564a" providerId="ADAL" clId="{FB671C09-E2C5-42A4-892F-44441395E097}" dt="2022-02-09T17:16:26.942" v="2865" actId="1076"/>
          <ac:graphicFrameMkLst>
            <pc:docMk/>
            <pc:sldMk cId="169552635" sldId="857"/>
            <ac:graphicFrameMk id="2" creationId="{8681D3FE-F316-4001-B35E-21807ED4511B}"/>
          </ac:graphicFrameMkLst>
        </pc:graphicFrameChg>
        <pc:picChg chg="add del mod">
          <ac:chgData name="Bülent BALOĞLU" userId="d12896da-57c6-45a4-a646-50ffa164564a" providerId="ADAL" clId="{FB671C09-E2C5-42A4-892F-44441395E097}" dt="2022-02-09T17:16:28.207" v="2867"/>
          <ac:picMkLst>
            <pc:docMk/>
            <pc:sldMk cId="169552635" sldId="857"/>
            <ac:picMk id="3" creationId="{FAA737A7-D38B-490A-8F93-3E6C6965B723}"/>
          </ac:picMkLst>
        </pc:picChg>
        <pc:picChg chg="add del mod">
          <ac:chgData name="Bülent BALOĞLU" userId="d12896da-57c6-45a4-a646-50ffa164564a" providerId="ADAL" clId="{FB671C09-E2C5-42A4-892F-44441395E097}" dt="2022-02-09T17:17:22.398" v="2869" actId="478"/>
          <ac:picMkLst>
            <pc:docMk/>
            <pc:sldMk cId="169552635" sldId="857"/>
            <ac:picMk id="9" creationId="{A838C8B8-688B-4A49-AB5D-280C2070B7E0}"/>
          </ac:picMkLst>
        </pc:picChg>
      </pc:sldChg>
      <pc:sldChg chg="modSp mod">
        <pc:chgData name="Bülent BALOĞLU" userId="d12896da-57c6-45a4-a646-50ffa164564a" providerId="ADAL" clId="{FB671C09-E2C5-42A4-892F-44441395E097}" dt="2022-02-08T15:40:18.507" v="644" actId="1076"/>
        <pc:sldMkLst>
          <pc:docMk/>
          <pc:sldMk cId="3097542895" sldId="858"/>
        </pc:sldMkLst>
        <pc:spChg chg="mod">
          <ac:chgData name="Bülent BALOĞLU" userId="d12896da-57c6-45a4-a646-50ffa164564a" providerId="ADAL" clId="{FB671C09-E2C5-42A4-892F-44441395E097}" dt="2022-02-08T15:40:18.507" v="644" actId="1076"/>
          <ac:spMkLst>
            <pc:docMk/>
            <pc:sldMk cId="3097542895" sldId="858"/>
            <ac:spMk id="2" creationId="{00000000-0000-0000-0000-000000000000}"/>
          </ac:spMkLst>
        </pc:spChg>
        <pc:graphicFrameChg chg="mod modGraphic">
          <ac:chgData name="Bülent BALOĞLU" userId="d12896da-57c6-45a4-a646-50ffa164564a" providerId="ADAL" clId="{FB671C09-E2C5-42A4-892F-44441395E097}" dt="2022-02-08T15:40:10.328" v="643" actId="1076"/>
          <ac:graphicFrameMkLst>
            <pc:docMk/>
            <pc:sldMk cId="3097542895" sldId="858"/>
            <ac:graphicFrameMk id="4" creationId="{4ECF0D47-C634-46A1-B06C-F095DC2DB1F1}"/>
          </ac:graphicFrameMkLst>
        </pc:graphicFrameChg>
      </pc:sldChg>
      <pc:sldChg chg="addSp modSp">
        <pc:chgData name="Bülent BALOĞLU" userId="d12896da-57c6-45a4-a646-50ffa164564a" providerId="ADAL" clId="{FB671C09-E2C5-42A4-892F-44441395E097}" dt="2022-02-08T15:42:24.987" v="649"/>
        <pc:sldMkLst>
          <pc:docMk/>
          <pc:sldMk cId="2619598564" sldId="859"/>
        </pc:sldMkLst>
        <pc:spChg chg="add mod">
          <ac:chgData name="Bülent BALOĞLU" userId="d12896da-57c6-45a4-a646-50ffa164564a" providerId="ADAL" clId="{FB671C09-E2C5-42A4-892F-44441395E097}" dt="2022-02-08T15:42:24.987" v="649"/>
          <ac:spMkLst>
            <pc:docMk/>
            <pc:sldMk cId="2619598564" sldId="859"/>
            <ac:spMk id="19" creationId="{4B623D80-348F-44DF-8DD0-C6EE322D0C1B}"/>
          </ac:spMkLst>
        </pc:spChg>
        <pc:spChg chg="add mod">
          <ac:chgData name="Bülent BALOĞLU" userId="d12896da-57c6-45a4-a646-50ffa164564a" providerId="ADAL" clId="{FB671C09-E2C5-42A4-892F-44441395E097}" dt="2022-02-08T15:42:24.987" v="649"/>
          <ac:spMkLst>
            <pc:docMk/>
            <pc:sldMk cId="2619598564" sldId="859"/>
            <ac:spMk id="20" creationId="{B668BCC8-FD27-4D98-B29E-464923ADE03D}"/>
          </ac:spMkLst>
        </pc:spChg>
        <pc:picChg chg="add mod">
          <ac:chgData name="Bülent BALOĞLU" userId="d12896da-57c6-45a4-a646-50ffa164564a" providerId="ADAL" clId="{FB671C09-E2C5-42A4-892F-44441395E097}" dt="2022-02-08T15:42:24.987" v="649"/>
          <ac:picMkLst>
            <pc:docMk/>
            <pc:sldMk cId="2619598564" sldId="859"/>
            <ac:picMk id="21" creationId="{BD2623D2-36EA-4E39-BFA5-05970EC9A433}"/>
          </ac:picMkLst>
        </pc:picChg>
      </pc:sldChg>
      <pc:sldChg chg="modSp mod">
        <pc:chgData name="Bülent BALOĞLU" userId="d12896da-57c6-45a4-a646-50ffa164564a" providerId="ADAL" clId="{FB671C09-E2C5-42A4-892F-44441395E097}" dt="2022-02-09T15:27:14.829" v="1757" actId="20577"/>
        <pc:sldMkLst>
          <pc:docMk/>
          <pc:sldMk cId="155236816" sldId="860"/>
        </pc:sldMkLst>
        <pc:graphicFrameChg chg="modGraphic">
          <ac:chgData name="Bülent BALOĞLU" userId="d12896da-57c6-45a4-a646-50ffa164564a" providerId="ADAL" clId="{FB671C09-E2C5-42A4-892F-44441395E097}" dt="2022-02-09T15:27:14.829" v="1757" actId="20577"/>
          <ac:graphicFrameMkLst>
            <pc:docMk/>
            <pc:sldMk cId="155236816" sldId="860"/>
            <ac:graphicFrameMk id="3" creationId="{8EC8509D-950B-415C-ADA0-73457C515086}"/>
          </ac:graphicFrameMkLst>
        </pc:graphicFrameChg>
      </pc:sldChg>
      <pc:sldChg chg="addSp modSp">
        <pc:chgData name="Bülent BALOĞLU" userId="d12896da-57c6-45a4-a646-50ffa164564a" providerId="ADAL" clId="{FB671C09-E2C5-42A4-892F-44441395E097}" dt="2022-02-08T15:42:39.068" v="650"/>
        <pc:sldMkLst>
          <pc:docMk/>
          <pc:sldMk cId="1703877225" sldId="861"/>
        </pc:sldMkLst>
        <pc:spChg chg="add mod">
          <ac:chgData name="Bülent BALOĞLU" userId="d12896da-57c6-45a4-a646-50ffa164564a" providerId="ADAL" clId="{FB671C09-E2C5-42A4-892F-44441395E097}" dt="2022-02-08T15:42:39.068" v="650"/>
          <ac:spMkLst>
            <pc:docMk/>
            <pc:sldMk cId="1703877225" sldId="861"/>
            <ac:spMk id="20" creationId="{71AEABD3-5270-4F81-A14C-B348A1083584}"/>
          </ac:spMkLst>
        </pc:spChg>
        <pc:spChg chg="add mod">
          <ac:chgData name="Bülent BALOĞLU" userId="d12896da-57c6-45a4-a646-50ffa164564a" providerId="ADAL" clId="{FB671C09-E2C5-42A4-892F-44441395E097}" dt="2022-02-08T15:42:39.068" v="650"/>
          <ac:spMkLst>
            <pc:docMk/>
            <pc:sldMk cId="1703877225" sldId="861"/>
            <ac:spMk id="21" creationId="{4B3F577A-D699-4B74-8B15-A6E4E7E989EA}"/>
          </ac:spMkLst>
        </pc:spChg>
        <pc:picChg chg="add mod">
          <ac:chgData name="Bülent BALOĞLU" userId="d12896da-57c6-45a4-a646-50ffa164564a" providerId="ADAL" clId="{FB671C09-E2C5-42A4-892F-44441395E097}" dt="2022-02-08T15:42:39.068" v="650"/>
          <ac:picMkLst>
            <pc:docMk/>
            <pc:sldMk cId="1703877225" sldId="861"/>
            <ac:picMk id="22" creationId="{386FE147-DF99-44FB-9F35-47206617A012}"/>
          </ac:picMkLst>
        </pc:picChg>
      </pc:sldChg>
      <pc:sldChg chg="modSp mod">
        <pc:chgData name="Bülent BALOĞLU" userId="d12896da-57c6-45a4-a646-50ffa164564a" providerId="ADAL" clId="{FB671C09-E2C5-42A4-892F-44441395E097}" dt="2022-02-09T15:28:45.706" v="1758"/>
        <pc:sldMkLst>
          <pc:docMk/>
          <pc:sldMk cId="896827235" sldId="863"/>
        </pc:sldMkLst>
        <pc:graphicFrameChg chg="mod modGraphic">
          <ac:chgData name="Bülent BALOĞLU" userId="d12896da-57c6-45a4-a646-50ffa164564a" providerId="ADAL" clId="{FB671C09-E2C5-42A4-892F-44441395E097}" dt="2022-02-09T15:28:45.706" v="1758"/>
          <ac:graphicFrameMkLst>
            <pc:docMk/>
            <pc:sldMk cId="896827235" sldId="863"/>
            <ac:graphicFrameMk id="3" creationId="{5607D7C6-DF12-4D93-A3DF-609177D91103}"/>
          </ac:graphicFrameMkLst>
        </pc:graphicFrameChg>
      </pc:sldChg>
      <pc:sldChg chg="modSp mod">
        <pc:chgData name="Bülent BALOĞLU" userId="d12896da-57c6-45a4-a646-50ffa164564a" providerId="ADAL" clId="{FB671C09-E2C5-42A4-892F-44441395E097}" dt="2022-02-09T15:32:08.660" v="1770" actId="14734"/>
        <pc:sldMkLst>
          <pc:docMk/>
          <pc:sldMk cId="2065358781" sldId="864"/>
        </pc:sldMkLst>
        <pc:graphicFrameChg chg="mod modGraphic">
          <ac:chgData name="Bülent BALOĞLU" userId="d12896da-57c6-45a4-a646-50ffa164564a" providerId="ADAL" clId="{FB671C09-E2C5-42A4-892F-44441395E097}" dt="2022-02-09T15:32:08.660" v="1770" actId="14734"/>
          <ac:graphicFrameMkLst>
            <pc:docMk/>
            <pc:sldMk cId="2065358781" sldId="864"/>
            <ac:graphicFrameMk id="3" creationId="{CEAEE6B4-C1A5-4563-B732-631D8B4DC4F1}"/>
          </ac:graphicFrameMkLst>
        </pc:graphicFrameChg>
      </pc:sldChg>
      <pc:sldChg chg="addSp modSp mod">
        <pc:chgData name="Bülent BALOĞLU" userId="d12896da-57c6-45a4-a646-50ffa164564a" providerId="ADAL" clId="{FB671C09-E2C5-42A4-892F-44441395E097}" dt="2022-02-10T06:55:53.568" v="3197" actId="207"/>
        <pc:sldMkLst>
          <pc:docMk/>
          <pc:sldMk cId="1762882435" sldId="865"/>
        </pc:sldMkLst>
        <pc:spChg chg="mod">
          <ac:chgData name="Bülent BALOĞLU" userId="d12896da-57c6-45a4-a646-50ffa164564a" providerId="ADAL" clId="{FB671C09-E2C5-42A4-892F-44441395E097}" dt="2022-02-08T15:43:05.417" v="661" actId="20577"/>
          <ac:spMkLst>
            <pc:docMk/>
            <pc:sldMk cId="1762882435" sldId="865"/>
            <ac:spMk id="3" creationId="{00000000-0000-0000-0000-000000000000}"/>
          </ac:spMkLst>
        </pc:spChg>
        <pc:spChg chg="add mod">
          <ac:chgData name="Bülent BALOĞLU" userId="d12896da-57c6-45a4-a646-50ffa164564a" providerId="ADAL" clId="{FB671C09-E2C5-42A4-892F-44441395E097}" dt="2022-02-10T06:55:53.568" v="3197" actId="207"/>
          <ac:spMkLst>
            <pc:docMk/>
            <pc:sldMk cId="1762882435" sldId="865"/>
            <ac:spMk id="4" creationId="{4C3D9309-A057-4D70-A07C-412BBEB095F0}"/>
          </ac:spMkLst>
        </pc:spChg>
        <pc:graphicFrameChg chg="mod">
          <ac:chgData name="Bülent BALOĞLU" userId="d12896da-57c6-45a4-a646-50ffa164564a" providerId="ADAL" clId="{FB671C09-E2C5-42A4-892F-44441395E097}" dt="2022-02-10T06:55:30.736" v="3194" actId="1076"/>
          <ac:graphicFrameMkLst>
            <pc:docMk/>
            <pc:sldMk cId="1762882435" sldId="865"/>
            <ac:graphicFrameMk id="2" creationId="{5C903292-8C8F-4D07-BFAD-A1E6938EE081}"/>
          </ac:graphicFrameMkLst>
        </pc:graphicFrameChg>
      </pc:sldChg>
      <pc:sldChg chg="modSp">
        <pc:chgData name="Bülent BALOĞLU" userId="d12896da-57c6-45a4-a646-50ffa164564a" providerId="ADAL" clId="{FB671C09-E2C5-42A4-892F-44441395E097}" dt="2022-02-09T15:28:45.706" v="1758"/>
        <pc:sldMkLst>
          <pc:docMk/>
          <pc:sldMk cId="2673248455" sldId="866"/>
        </pc:sldMkLst>
        <pc:spChg chg="mod">
          <ac:chgData name="Bülent BALOĞLU" userId="d12896da-57c6-45a4-a646-50ffa164564a" providerId="ADAL" clId="{FB671C09-E2C5-42A4-892F-44441395E097}" dt="2022-02-09T15:28:45.706" v="1758"/>
          <ac:spMkLst>
            <pc:docMk/>
            <pc:sldMk cId="2673248455" sldId="866"/>
            <ac:spMk id="3" creationId="{00000000-0000-0000-0000-000000000000}"/>
          </ac:spMkLst>
        </pc:spChg>
      </pc:sldChg>
      <pc:sldChg chg="modSp mod">
        <pc:chgData name="Bülent BALOĞLU" userId="d12896da-57c6-45a4-a646-50ffa164564a" providerId="ADAL" clId="{FB671C09-E2C5-42A4-892F-44441395E097}" dt="2022-02-09T16:32:42.071" v="2594" actId="14734"/>
        <pc:sldMkLst>
          <pc:docMk/>
          <pc:sldMk cId="2436387096" sldId="867"/>
        </pc:sldMkLst>
        <pc:graphicFrameChg chg="modGraphic">
          <ac:chgData name="Bülent BALOĞLU" userId="d12896da-57c6-45a4-a646-50ffa164564a" providerId="ADAL" clId="{FB671C09-E2C5-42A4-892F-44441395E097}" dt="2022-02-09T16:32:42.071" v="2594" actId="14734"/>
          <ac:graphicFrameMkLst>
            <pc:docMk/>
            <pc:sldMk cId="2436387096" sldId="867"/>
            <ac:graphicFrameMk id="3" creationId="{E5F03CE9-DD14-4329-8743-F091B3E23B79}"/>
          </ac:graphicFrameMkLst>
        </pc:graphicFrameChg>
      </pc:sldChg>
      <pc:sldChg chg="modSp mod">
        <pc:chgData name="Bülent BALOĞLU" userId="d12896da-57c6-45a4-a646-50ffa164564a" providerId="ADAL" clId="{FB671C09-E2C5-42A4-892F-44441395E097}" dt="2022-02-09T16:38:05.789" v="2694" actId="403"/>
        <pc:sldMkLst>
          <pc:docMk/>
          <pc:sldMk cId="389775080" sldId="868"/>
        </pc:sldMkLst>
        <pc:graphicFrameChg chg="mod modGraphic">
          <ac:chgData name="Bülent BALOĞLU" userId="d12896da-57c6-45a4-a646-50ffa164564a" providerId="ADAL" clId="{FB671C09-E2C5-42A4-892F-44441395E097}" dt="2022-02-09T16:38:05.789" v="2694" actId="403"/>
          <ac:graphicFrameMkLst>
            <pc:docMk/>
            <pc:sldMk cId="389775080" sldId="868"/>
            <ac:graphicFrameMk id="3" creationId="{3EA65989-EED8-4707-A83B-CF0B1F492F48}"/>
          </ac:graphicFrameMkLst>
        </pc:graphicFrameChg>
      </pc:sldChg>
      <pc:sldChg chg="modSp">
        <pc:chgData name="Bülent BALOĞLU" userId="d12896da-57c6-45a4-a646-50ffa164564a" providerId="ADAL" clId="{FB671C09-E2C5-42A4-892F-44441395E097}" dt="2022-02-09T15:28:45.706" v="1758"/>
        <pc:sldMkLst>
          <pc:docMk/>
          <pc:sldMk cId="2991635442" sldId="870"/>
        </pc:sldMkLst>
        <pc:spChg chg="mod">
          <ac:chgData name="Bülent BALOĞLU" userId="d12896da-57c6-45a4-a646-50ffa164564a" providerId="ADAL" clId="{FB671C09-E2C5-42A4-892F-44441395E097}" dt="2022-02-09T15:28:45.706" v="1758"/>
          <ac:spMkLst>
            <pc:docMk/>
            <pc:sldMk cId="2991635442" sldId="870"/>
            <ac:spMk id="3" creationId="{00000000-0000-0000-0000-000000000000}"/>
          </ac:spMkLst>
        </pc:spChg>
      </pc:sldChg>
      <pc:sldChg chg="modSp">
        <pc:chgData name="Bülent BALOĞLU" userId="d12896da-57c6-45a4-a646-50ffa164564a" providerId="ADAL" clId="{FB671C09-E2C5-42A4-892F-44441395E097}" dt="2022-02-08T15:43:41.492" v="667" actId="1076"/>
        <pc:sldMkLst>
          <pc:docMk/>
          <pc:sldMk cId="4125886863" sldId="871"/>
        </pc:sldMkLst>
        <pc:picChg chg="mod">
          <ac:chgData name="Bülent BALOĞLU" userId="d12896da-57c6-45a4-a646-50ffa164564a" providerId="ADAL" clId="{FB671C09-E2C5-42A4-892F-44441395E097}" dt="2022-02-08T15:43:41.492" v="667" actId="1076"/>
          <ac:picMkLst>
            <pc:docMk/>
            <pc:sldMk cId="4125886863" sldId="871"/>
            <ac:picMk id="21506" creationId="{4D919FF4-59FF-4265-AC77-E9B21417EBCA}"/>
          </ac:picMkLst>
        </pc:picChg>
      </pc:sldChg>
      <pc:sldChg chg="modSp mod">
        <pc:chgData name="Bülent BALOĞLU" userId="d12896da-57c6-45a4-a646-50ffa164564a" providerId="ADAL" clId="{FB671C09-E2C5-42A4-892F-44441395E097}" dt="2022-02-09T15:38:58.179" v="1771" actId="20577"/>
        <pc:sldMkLst>
          <pc:docMk/>
          <pc:sldMk cId="1764143225" sldId="872"/>
        </pc:sldMkLst>
        <pc:spChg chg="mod">
          <ac:chgData name="Bülent BALOĞLU" userId="d12896da-57c6-45a4-a646-50ffa164564a" providerId="ADAL" clId="{FB671C09-E2C5-42A4-892F-44441395E097}" dt="2022-02-09T15:38:58.179" v="1771" actId="20577"/>
          <ac:spMkLst>
            <pc:docMk/>
            <pc:sldMk cId="1764143225" sldId="872"/>
            <ac:spMk id="15" creationId="{0FD704F2-43AD-4001-8AF9-4633251F7E81}"/>
          </ac:spMkLst>
        </pc:spChg>
        <pc:spChg chg="mod">
          <ac:chgData name="Bülent BALOĞLU" userId="d12896da-57c6-45a4-a646-50ffa164564a" providerId="ADAL" clId="{FB671C09-E2C5-42A4-892F-44441395E097}" dt="2022-02-08T14:22:46.704" v="3" actId="2710"/>
          <ac:spMkLst>
            <pc:docMk/>
            <pc:sldMk cId="1764143225" sldId="872"/>
            <ac:spMk id="17" creationId="{B5F6C9A9-E774-4421-B07C-D881F3BC5F6A}"/>
          </ac:spMkLst>
        </pc:spChg>
      </pc:sldChg>
      <pc:sldChg chg="modSp mod">
        <pc:chgData name="Bülent BALOĞLU" userId="d12896da-57c6-45a4-a646-50ffa164564a" providerId="ADAL" clId="{FB671C09-E2C5-42A4-892F-44441395E097}" dt="2022-02-09T15:42:56.964" v="1820" actId="14100"/>
        <pc:sldMkLst>
          <pc:docMk/>
          <pc:sldMk cId="2807858809" sldId="875"/>
        </pc:sldMkLst>
        <pc:spChg chg="mod">
          <ac:chgData name="Bülent BALOĞLU" userId="d12896da-57c6-45a4-a646-50ffa164564a" providerId="ADAL" clId="{FB671C09-E2C5-42A4-892F-44441395E097}" dt="2022-02-09T15:42:56.964" v="1820" actId="14100"/>
          <ac:spMkLst>
            <pc:docMk/>
            <pc:sldMk cId="2807858809" sldId="875"/>
            <ac:spMk id="3" creationId="{00000000-0000-0000-0000-000000000000}"/>
          </ac:spMkLst>
        </pc:spChg>
      </pc:sldChg>
      <pc:sldChg chg="modSp mod">
        <pc:chgData name="Bülent BALOĞLU" userId="d12896da-57c6-45a4-a646-50ffa164564a" providerId="ADAL" clId="{FB671C09-E2C5-42A4-892F-44441395E097}" dt="2022-02-09T15:43:16.272" v="1821" actId="20577"/>
        <pc:sldMkLst>
          <pc:docMk/>
          <pc:sldMk cId="3234087154" sldId="876"/>
        </pc:sldMkLst>
        <pc:spChg chg="mod">
          <ac:chgData name="Bülent BALOĞLU" userId="d12896da-57c6-45a4-a646-50ffa164564a" providerId="ADAL" clId="{FB671C09-E2C5-42A4-892F-44441395E097}" dt="2022-02-09T15:43:16.272" v="1821" actId="20577"/>
          <ac:spMkLst>
            <pc:docMk/>
            <pc:sldMk cId="3234087154" sldId="876"/>
            <ac:spMk id="3" creationId="{00000000-0000-0000-0000-000000000000}"/>
          </ac:spMkLst>
        </pc:spChg>
      </pc:sldChg>
      <pc:sldChg chg="modSp mod">
        <pc:chgData name="Bülent BALOĞLU" userId="d12896da-57c6-45a4-a646-50ffa164564a" providerId="ADAL" clId="{FB671C09-E2C5-42A4-892F-44441395E097}" dt="2022-02-09T16:31:50.743" v="2592" actId="114"/>
        <pc:sldMkLst>
          <pc:docMk/>
          <pc:sldMk cId="3728044586" sldId="877"/>
        </pc:sldMkLst>
        <pc:spChg chg="mod">
          <ac:chgData name="Bülent BALOĞLU" userId="d12896da-57c6-45a4-a646-50ffa164564a" providerId="ADAL" clId="{FB671C09-E2C5-42A4-892F-44441395E097}" dt="2022-02-09T16:31:50.743" v="2592" actId="114"/>
          <ac:spMkLst>
            <pc:docMk/>
            <pc:sldMk cId="3728044586" sldId="877"/>
            <ac:spMk id="3" creationId="{00000000-0000-0000-0000-000000000000}"/>
          </ac:spMkLst>
        </pc:spChg>
      </pc:sldChg>
      <pc:sldChg chg="addSp delSp modSp mod">
        <pc:chgData name="Bülent BALOĞLU" userId="d12896da-57c6-45a4-a646-50ffa164564a" providerId="ADAL" clId="{FB671C09-E2C5-42A4-892F-44441395E097}" dt="2022-02-09T17:17:30.883" v="2870" actId="478"/>
        <pc:sldMkLst>
          <pc:docMk/>
          <pc:sldMk cId="1516223762" sldId="881"/>
        </pc:sldMkLst>
        <pc:graphicFrameChg chg="mod">
          <ac:chgData name="Bülent BALOĞLU" userId="d12896da-57c6-45a4-a646-50ffa164564a" providerId="ADAL" clId="{FB671C09-E2C5-42A4-892F-44441395E097}" dt="2022-02-09T15:28:45.706" v="1758"/>
          <ac:graphicFrameMkLst>
            <pc:docMk/>
            <pc:sldMk cId="1516223762" sldId="881"/>
            <ac:graphicFrameMk id="4" creationId="{28E96FD3-7125-4CBD-A83C-9747A51D15B5}"/>
          </ac:graphicFrameMkLst>
        </pc:graphicFrameChg>
        <pc:graphicFrameChg chg="mod">
          <ac:chgData name="Bülent BALOĞLU" userId="d12896da-57c6-45a4-a646-50ffa164564a" providerId="ADAL" clId="{FB671C09-E2C5-42A4-892F-44441395E097}" dt="2022-02-09T15:28:45.706" v="1758"/>
          <ac:graphicFrameMkLst>
            <pc:docMk/>
            <pc:sldMk cId="1516223762" sldId="881"/>
            <ac:graphicFrameMk id="7" creationId="{17C2D5AA-F997-4852-93C5-2B198485277C}"/>
          </ac:graphicFrameMkLst>
        </pc:graphicFrameChg>
        <pc:picChg chg="add del mod">
          <ac:chgData name="Bülent BALOĞLU" userId="d12896da-57c6-45a4-a646-50ffa164564a" providerId="ADAL" clId="{FB671C09-E2C5-42A4-892F-44441395E097}" dt="2022-02-09T17:17:30.883" v="2870" actId="478"/>
          <ac:picMkLst>
            <pc:docMk/>
            <pc:sldMk cId="1516223762" sldId="881"/>
            <ac:picMk id="3" creationId="{302D0A01-7B96-417A-BAD3-EF80B0CD5521}"/>
          </ac:picMkLst>
        </pc:picChg>
        <pc:picChg chg="add del mod">
          <ac:chgData name="Bülent BALOĞLU" userId="d12896da-57c6-45a4-a646-50ffa164564a" providerId="ADAL" clId="{FB671C09-E2C5-42A4-892F-44441395E097}" dt="2022-02-09T17:15:08.795" v="2859" actId="478"/>
          <ac:picMkLst>
            <pc:docMk/>
            <pc:sldMk cId="1516223762" sldId="881"/>
            <ac:picMk id="8" creationId="{1E7AC5A5-0B2A-4478-8A17-E964D43B19E9}"/>
          </ac:picMkLst>
        </pc:picChg>
      </pc:sldChg>
      <pc:sldChg chg="modSp mod">
        <pc:chgData name="Bülent BALOĞLU" userId="d12896da-57c6-45a4-a646-50ffa164564a" providerId="ADAL" clId="{FB671C09-E2C5-42A4-892F-44441395E097}" dt="2022-02-09T16:29:55.084" v="2585" actId="20577"/>
        <pc:sldMkLst>
          <pc:docMk/>
          <pc:sldMk cId="1421942124" sldId="887"/>
        </pc:sldMkLst>
        <pc:graphicFrameChg chg="mod modGraphic">
          <ac:chgData name="Bülent BALOĞLU" userId="d12896da-57c6-45a4-a646-50ffa164564a" providerId="ADAL" clId="{FB671C09-E2C5-42A4-892F-44441395E097}" dt="2022-02-09T16:29:35.920" v="2573" actId="20577"/>
          <ac:graphicFrameMkLst>
            <pc:docMk/>
            <pc:sldMk cId="1421942124" sldId="887"/>
            <ac:graphicFrameMk id="4" creationId="{207EC226-EDDC-420D-9195-CAF1A59B75EB}"/>
          </ac:graphicFrameMkLst>
        </pc:graphicFrameChg>
        <pc:graphicFrameChg chg="modGraphic">
          <ac:chgData name="Bülent BALOĞLU" userId="d12896da-57c6-45a4-a646-50ffa164564a" providerId="ADAL" clId="{FB671C09-E2C5-42A4-892F-44441395E097}" dt="2022-02-09T16:29:55.084" v="2585" actId="20577"/>
          <ac:graphicFrameMkLst>
            <pc:docMk/>
            <pc:sldMk cId="1421942124" sldId="887"/>
            <ac:graphicFrameMk id="5" creationId="{2504CE68-ADFE-42E3-B6DE-CC97F51AF36E}"/>
          </ac:graphicFrameMkLst>
        </pc:graphicFrameChg>
      </pc:sldChg>
      <pc:sldChg chg="modSp">
        <pc:chgData name="Bülent BALOĞLU" userId="d12896da-57c6-45a4-a646-50ffa164564a" providerId="ADAL" clId="{FB671C09-E2C5-42A4-892F-44441395E097}" dt="2022-02-09T15:28:45.706" v="1758"/>
        <pc:sldMkLst>
          <pc:docMk/>
          <pc:sldMk cId="1168662090" sldId="888"/>
        </pc:sldMkLst>
        <pc:graphicFrameChg chg="mod">
          <ac:chgData name="Bülent BALOĞLU" userId="d12896da-57c6-45a4-a646-50ffa164564a" providerId="ADAL" clId="{FB671C09-E2C5-42A4-892F-44441395E097}" dt="2022-02-09T15:28:45.706" v="1758"/>
          <ac:graphicFrameMkLst>
            <pc:docMk/>
            <pc:sldMk cId="1168662090" sldId="888"/>
            <ac:graphicFrameMk id="5" creationId="{B6218085-B944-4E33-BC47-DB3D8CAE91D2}"/>
          </ac:graphicFrameMkLst>
        </pc:graphicFrameChg>
      </pc:sldChg>
      <pc:sldChg chg="modSp mod">
        <pc:chgData name="Bülent BALOĞLU" userId="d12896da-57c6-45a4-a646-50ffa164564a" providerId="ADAL" clId="{FB671C09-E2C5-42A4-892F-44441395E097}" dt="2022-02-09T15:41:11.279" v="1808" actId="20577"/>
        <pc:sldMkLst>
          <pc:docMk/>
          <pc:sldMk cId="3099676414" sldId="889"/>
        </pc:sldMkLst>
        <pc:spChg chg="mod">
          <ac:chgData name="Bülent BALOĞLU" userId="d12896da-57c6-45a4-a646-50ffa164564a" providerId="ADAL" clId="{FB671C09-E2C5-42A4-892F-44441395E097}" dt="2022-02-09T15:41:11.279" v="1808" actId="20577"/>
          <ac:spMkLst>
            <pc:docMk/>
            <pc:sldMk cId="3099676414" sldId="889"/>
            <ac:spMk id="3" creationId="{95BB1137-4379-4974-ACF2-A800B6AA9E39}"/>
          </ac:spMkLst>
        </pc:spChg>
      </pc:sldChg>
      <pc:sldChg chg="modSp mod">
        <pc:chgData name="Bülent BALOĞLU" userId="d12896da-57c6-45a4-a646-50ffa164564a" providerId="ADAL" clId="{FB671C09-E2C5-42A4-892F-44441395E097}" dt="2022-02-09T16:32:01.245" v="2593" actId="113"/>
        <pc:sldMkLst>
          <pc:docMk/>
          <pc:sldMk cId="3861683821" sldId="890"/>
        </pc:sldMkLst>
        <pc:spChg chg="mod">
          <ac:chgData name="Bülent BALOĞLU" userId="d12896da-57c6-45a4-a646-50ffa164564a" providerId="ADAL" clId="{FB671C09-E2C5-42A4-892F-44441395E097}" dt="2022-02-09T16:32:01.245" v="2593" actId="113"/>
          <ac:spMkLst>
            <pc:docMk/>
            <pc:sldMk cId="3861683821" sldId="890"/>
            <ac:spMk id="3" creationId="{F51DDD5E-2571-4BA6-BBE4-F81020527EF4}"/>
          </ac:spMkLst>
        </pc:spChg>
      </pc:sldChg>
      <pc:sldChg chg="modSp mod">
        <pc:chgData name="Bülent BALOĞLU" userId="d12896da-57c6-45a4-a646-50ffa164564a" providerId="ADAL" clId="{FB671C09-E2C5-42A4-892F-44441395E097}" dt="2022-02-08T14:24:40.423" v="24" actId="14100"/>
        <pc:sldMkLst>
          <pc:docMk/>
          <pc:sldMk cId="774198325" sldId="891"/>
        </pc:sldMkLst>
        <pc:spChg chg="mod">
          <ac:chgData name="Bülent BALOĞLU" userId="d12896da-57c6-45a4-a646-50ffa164564a" providerId="ADAL" clId="{FB671C09-E2C5-42A4-892F-44441395E097}" dt="2022-02-08T14:24:40.423" v="24" actId="14100"/>
          <ac:spMkLst>
            <pc:docMk/>
            <pc:sldMk cId="774198325" sldId="891"/>
            <ac:spMk id="3" creationId="{B1DE3934-DF37-4BFA-B599-B8386FFB5375}"/>
          </ac:spMkLst>
        </pc:spChg>
      </pc:sldChg>
      <pc:sldChg chg="modSp mod">
        <pc:chgData name="Bülent BALOĞLU" userId="d12896da-57c6-45a4-a646-50ffa164564a" providerId="ADAL" clId="{FB671C09-E2C5-42A4-892F-44441395E097}" dt="2022-02-08T14:25:18.873" v="30" actId="403"/>
        <pc:sldMkLst>
          <pc:docMk/>
          <pc:sldMk cId="1844208098" sldId="893"/>
        </pc:sldMkLst>
        <pc:spChg chg="mod">
          <ac:chgData name="Bülent BALOĞLU" userId="d12896da-57c6-45a4-a646-50ffa164564a" providerId="ADAL" clId="{FB671C09-E2C5-42A4-892F-44441395E097}" dt="2022-02-08T14:25:18.873" v="30" actId="403"/>
          <ac:spMkLst>
            <pc:docMk/>
            <pc:sldMk cId="1844208098" sldId="893"/>
            <ac:spMk id="3" creationId="{961FEB52-55A2-41A3-81DC-5A5FC7D7808B}"/>
          </ac:spMkLst>
        </pc:spChg>
      </pc:sldChg>
      <pc:sldChg chg="modSp mod">
        <pc:chgData name="Bülent BALOĞLU" userId="d12896da-57c6-45a4-a646-50ffa164564a" providerId="ADAL" clId="{FB671C09-E2C5-42A4-892F-44441395E097}" dt="2022-02-09T16:36:08.052" v="2680" actId="207"/>
        <pc:sldMkLst>
          <pc:docMk/>
          <pc:sldMk cId="1927700818" sldId="894"/>
        </pc:sldMkLst>
        <pc:spChg chg="mod">
          <ac:chgData name="Bülent BALOĞLU" userId="d12896da-57c6-45a4-a646-50ffa164564a" providerId="ADAL" clId="{FB671C09-E2C5-42A4-892F-44441395E097}" dt="2022-02-08T14:25:43.063" v="32" actId="1076"/>
          <ac:spMkLst>
            <pc:docMk/>
            <pc:sldMk cId="1927700818" sldId="894"/>
            <ac:spMk id="2" creationId="{867956E9-42D2-4D8B-8597-C461C8765950}"/>
          </ac:spMkLst>
        </pc:spChg>
        <pc:spChg chg="mod">
          <ac:chgData name="Bülent BALOĞLU" userId="d12896da-57c6-45a4-a646-50ffa164564a" providerId="ADAL" clId="{FB671C09-E2C5-42A4-892F-44441395E097}" dt="2022-02-09T16:36:08.052" v="2680" actId="207"/>
          <ac:spMkLst>
            <pc:docMk/>
            <pc:sldMk cId="1927700818" sldId="894"/>
            <ac:spMk id="3" creationId="{6128EAA1-2E4E-4945-AB5C-CC92BEEF617D}"/>
          </ac:spMkLst>
        </pc:spChg>
      </pc:sldChg>
      <pc:sldChg chg="modSp mod">
        <pc:chgData name="Bülent BALOĞLU" userId="d12896da-57c6-45a4-a646-50ffa164564a" providerId="ADAL" clId="{FB671C09-E2C5-42A4-892F-44441395E097}" dt="2022-02-09T15:11:50.416" v="1753" actId="20577"/>
        <pc:sldMkLst>
          <pc:docMk/>
          <pc:sldMk cId="1593388235" sldId="895"/>
        </pc:sldMkLst>
        <pc:spChg chg="mod">
          <ac:chgData name="Bülent BALOĞLU" userId="d12896da-57c6-45a4-a646-50ffa164564a" providerId="ADAL" clId="{FB671C09-E2C5-42A4-892F-44441395E097}" dt="2022-02-09T15:11:50.416" v="1753" actId="20577"/>
          <ac:spMkLst>
            <pc:docMk/>
            <pc:sldMk cId="1593388235" sldId="895"/>
            <ac:spMk id="3" creationId="{1637D875-012F-49FD-A68E-3548FD6E850E}"/>
          </ac:spMkLst>
        </pc:spChg>
      </pc:sldChg>
      <pc:sldChg chg="modSp">
        <pc:chgData name="Bülent BALOĞLU" userId="d12896da-57c6-45a4-a646-50ffa164564a" providerId="ADAL" clId="{FB671C09-E2C5-42A4-892F-44441395E097}" dt="2022-02-09T15:28:45.706" v="1758"/>
        <pc:sldMkLst>
          <pc:docMk/>
          <pc:sldMk cId="3378364907" sldId="898"/>
        </pc:sldMkLst>
        <pc:spChg chg="mod">
          <ac:chgData name="Bülent BALOĞLU" userId="d12896da-57c6-45a4-a646-50ffa164564a" providerId="ADAL" clId="{FB671C09-E2C5-42A4-892F-44441395E097}" dt="2022-02-09T15:28:45.706" v="1758"/>
          <ac:spMkLst>
            <pc:docMk/>
            <pc:sldMk cId="3378364907" sldId="898"/>
            <ac:spMk id="3" creationId="{00000000-0000-0000-0000-000000000000}"/>
          </ac:spMkLst>
        </pc:spChg>
      </pc:sldChg>
      <pc:sldChg chg="modSp mod">
        <pc:chgData name="Bülent BALOĞLU" userId="d12896da-57c6-45a4-a646-50ffa164564a" providerId="ADAL" clId="{FB671C09-E2C5-42A4-892F-44441395E097}" dt="2022-02-08T15:24:45.179" v="410" actId="14100"/>
        <pc:sldMkLst>
          <pc:docMk/>
          <pc:sldMk cId="1829417138" sldId="899"/>
        </pc:sldMkLst>
        <pc:spChg chg="mod">
          <ac:chgData name="Bülent BALOĞLU" userId="d12896da-57c6-45a4-a646-50ffa164564a" providerId="ADAL" clId="{FB671C09-E2C5-42A4-892F-44441395E097}" dt="2022-02-08T15:24:45.179" v="410" actId="14100"/>
          <ac:spMkLst>
            <pc:docMk/>
            <pc:sldMk cId="1829417138" sldId="899"/>
            <ac:spMk id="4" creationId="{4C3D55DF-1932-4DAC-BC78-4365FD5A9252}"/>
          </ac:spMkLst>
        </pc:spChg>
        <pc:spChg chg="mod">
          <ac:chgData name="Bülent BALOĞLU" userId="d12896da-57c6-45a4-a646-50ffa164564a" providerId="ADAL" clId="{FB671C09-E2C5-42A4-892F-44441395E097}" dt="2022-02-08T15:24:45.179" v="410" actId="14100"/>
          <ac:spMkLst>
            <pc:docMk/>
            <pc:sldMk cId="1829417138" sldId="899"/>
            <ac:spMk id="5" creationId="{027BABFF-9B73-4B58-B1CE-AE8170A524E1}"/>
          </ac:spMkLst>
        </pc:spChg>
        <pc:spChg chg="mod">
          <ac:chgData name="Bülent BALOĞLU" userId="d12896da-57c6-45a4-a646-50ffa164564a" providerId="ADAL" clId="{FB671C09-E2C5-42A4-892F-44441395E097}" dt="2022-02-08T15:24:45.179" v="410" actId="14100"/>
          <ac:spMkLst>
            <pc:docMk/>
            <pc:sldMk cId="1829417138" sldId="899"/>
            <ac:spMk id="9" creationId="{62210687-8FC0-4039-A844-B6B5DE427299}"/>
          </ac:spMkLst>
        </pc:spChg>
        <pc:graphicFrameChg chg="mod modGraphic">
          <ac:chgData name="Bülent BALOĞLU" userId="d12896da-57c6-45a4-a646-50ffa164564a" providerId="ADAL" clId="{FB671C09-E2C5-42A4-892F-44441395E097}" dt="2022-02-08T15:24:45.179" v="410" actId="14100"/>
          <ac:graphicFrameMkLst>
            <pc:docMk/>
            <pc:sldMk cId="1829417138" sldId="899"/>
            <ac:graphicFrameMk id="10" creationId="{4DCE29A7-3517-45C9-9578-146E24B2D02E}"/>
          </ac:graphicFrameMkLst>
        </pc:graphicFrameChg>
        <pc:graphicFrameChg chg="mod modGraphic">
          <ac:chgData name="Bülent BALOĞLU" userId="d12896da-57c6-45a4-a646-50ffa164564a" providerId="ADAL" clId="{FB671C09-E2C5-42A4-892F-44441395E097}" dt="2022-02-08T15:24:45.179" v="410" actId="14100"/>
          <ac:graphicFrameMkLst>
            <pc:docMk/>
            <pc:sldMk cId="1829417138" sldId="899"/>
            <ac:graphicFrameMk id="11" creationId="{645D41BE-267A-401E-9D8A-C092A2EE795B}"/>
          </ac:graphicFrameMkLst>
        </pc:graphicFrameChg>
      </pc:sldChg>
      <pc:sldChg chg="modSp mod">
        <pc:chgData name="Bülent BALOĞLU" userId="d12896da-57c6-45a4-a646-50ffa164564a" providerId="ADAL" clId="{FB671C09-E2C5-42A4-892F-44441395E097}" dt="2022-02-09T15:49:51.385" v="1841" actId="6549"/>
        <pc:sldMkLst>
          <pc:docMk/>
          <pc:sldMk cId="4043792493" sldId="900"/>
        </pc:sldMkLst>
        <pc:spChg chg="mod">
          <ac:chgData name="Bülent BALOĞLU" userId="d12896da-57c6-45a4-a646-50ffa164564a" providerId="ADAL" clId="{FB671C09-E2C5-42A4-892F-44441395E097}" dt="2022-02-08T15:19:01.909" v="282" actId="1038"/>
          <ac:spMkLst>
            <pc:docMk/>
            <pc:sldMk cId="4043792493" sldId="900"/>
            <ac:spMk id="4" creationId="{4C3D55DF-1932-4DAC-BC78-4365FD5A9252}"/>
          </ac:spMkLst>
        </pc:spChg>
        <pc:spChg chg="mod">
          <ac:chgData name="Bülent BALOĞLU" userId="d12896da-57c6-45a4-a646-50ffa164564a" providerId="ADAL" clId="{FB671C09-E2C5-42A4-892F-44441395E097}" dt="2022-02-08T15:19:01.909" v="282" actId="1038"/>
          <ac:spMkLst>
            <pc:docMk/>
            <pc:sldMk cId="4043792493" sldId="900"/>
            <ac:spMk id="5" creationId="{027BABFF-9B73-4B58-B1CE-AE8170A524E1}"/>
          </ac:spMkLst>
        </pc:spChg>
        <pc:spChg chg="mod">
          <ac:chgData name="Bülent BALOĞLU" userId="d12896da-57c6-45a4-a646-50ffa164564a" providerId="ADAL" clId="{FB671C09-E2C5-42A4-892F-44441395E097}" dt="2022-02-09T15:49:51.385" v="1841" actId="6549"/>
          <ac:spMkLst>
            <pc:docMk/>
            <pc:sldMk cId="4043792493" sldId="900"/>
            <ac:spMk id="6" creationId="{9F2ACE71-21B3-475B-9A88-C3BF8B39FB8F}"/>
          </ac:spMkLst>
        </pc:spChg>
      </pc:sldChg>
      <pc:sldChg chg="modSp mod">
        <pc:chgData name="Bülent BALOĞLU" userId="d12896da-57c6-45a4-a646-50ffa164564a" providerId="ADAL" clId="{FB671C09-E2C5-42A4-892F-44441395E097}" dt="2022-02-08T15:18:38.949" v="272" actId="14100"/>
        <pc:sldMkLst>
          <pc:docMk/>
          <pc:sldMk cId="2014350462" sldId="901"/>
        </pc:sldMkLst>
        <pc:spChg chg="mod">
          <ac:chgData name="Bülent BALOĞLU" userId="d12896da-57c6-45a4-a646-50ffa164564a" providerId="ADAL" clId="{FB671C09-E2C5-42A4-892F-44441395E097}" dt="2022-02-08T15:17:53.309" v="266" actId="14100"/>
          <ac:spMkLst>
            <pc:docMk/>
            <pc:sldMk cId="2014350462" sldId="901"/>
            <ac:spMk id="4" creationId="{4C3D55DF-1932-4DAC-BC78-4365FD5A9252}"/>
          </ac:spMkLst>
        </pc:spChg>
        <pc:spChg chg="mod">
          <ac:chgData name="Bülent BALOĞLU" userId="d12896da-57c6-45a4-a646-50ffa164564a" providerId="ADAL" clId="{FB671C09-E2C5-42A4-892F-44441395E097}" dt="2022-02-08T15:17:53.309" v="266" actId="14100"/>
          <ac:spMkLst>
            <pc:docMk/>
            <pc:sldMk cId="2014350462" sldId="901"/>
            <ac:spMk id="5" creationId="{027BABFF-9B73-4B58-B1CE-AE8170A524E1}"/>
          </ac:spMkLst>
        </pc:spChg>
        <pc:spChg chg="mod">
          <ac:chgData name="Bülent BALOĞLU" userId="d12896da-57c6-45a4-a646-50ffa164564a" providerId="ADAL" clId="{FB671C09-E2C5-42A4-892F-44441395E097}" dt="2022-02-08T15:17:53.309" v="266" actId="14100"/>
          <ac:spMkLst>
            <pc:docMk/>
            <pc:sldMk cId="2014350462" sldId="901"/>
            <ac:spMk id="8" creationId="{B56FFAA9-EE68-4132-9220-3425F5F5D3FD}"/>
          </ac:spMkLst>
        </pc:spChg>
        <pc:picChg chg="mod">
          <ac:chgData name="Bülent BALOĞLU" userId="d12896da-57c6-45a4-a646-50ffa164564a" providerId="ADAL" clId="{FB671C09-E2C5-42A4-892F-44441395E097}" dt="2022-02-08T15:18:38.949" v="272" actId="14100"/>
          <ac:picMkLst>
            <pc:docMk/>
            <pc:sldMk cId="2014350462" sldId="901"/>
            <ac:picMk id="2050" creationId="{FA281580-84E8-4366-AFA3-025DF9652768}"/>
          </ac:picMkLst>
        </pc:picChg>
        <pc:picChg chg="mod">
          <ac:chgData name="Bülent BALOĞLU" userId="d12896da-57c6-45a4-a646-50ffa164564a" providerId="ADAL" clId="{FB671C09-E2C5-42A4-892F-44441395E097}" dt="2022-02-08T15:18:38.949" v="272" actId="14100"/>
          <ac:picMkLst>
            <pc:docMk/>
            <pc:sldMk cId="2014350462" sldId="901"/>
            <ac:picMk id="2051" creationId="{841DBB25-FF49-4949-9726-E0F82552C294}"/>
          </ac:picMkLst>
        </pc:picChg>
      </pc:sldChg>
      <pc:sldChg chg="modSp mod">
        <pc:chgData name="Bülent BALOĞLU" userId="d12896da-57c6-45a4-a646-50ffa164564a" providerId="ADAL" clId="{FB671C09-E2C5-42A4-892F-44441395E097}" dt="2022-02-09T16:47:10.936" v="2807" actId="113"/>
        <pc:sldMkLst>
          <pc:docMk/>
          <pc:sldMk cId="4060921416" sldId="902"/>
        </pc:sldMkLst>
        <pc:spChg chg="mod">
          <ac:chgData name="Bülent BALOĞLU" userId="d12896da-57c6-45a4-a646-50ffa164564a" providerId="ADAL" clId="{FB671C09-E2C5-42A4-892F-44441395E097}" dt="2022-02-08T15:23:02.984" v="382" actId="14100"/>
          <ac:spMkLst>
            <pc:docMk/>
            <pc:sldMk cId="4060921416" sldId="902"/>
            <ac:spMk id="4" creationId="{4C3D55DF-1932-4DAC-BC78-4365FD5A9252}"/>
          </ac:spMkLst>
        </pc:spChg>
        <pc:spChg chg="mod">
          <ac:chgData name="Bülent BALOĞLU" userId="d12896da-57c6-45a4-a646-50ffa164564a" providerId="ADAL" clId="{FB671C09-E2C5-42A4-892F-44441395E097}" dt="2022-02-09T16:44:39.782" v="2763" actId="1035"/>
          <ac:spMkLst>
            <pc:docMk/>
            <pc:sldMk cId="4060921416" sldId="902"/>
            <ac:spMk id="5" creationId="{027BABFF-9B73-4B58-B1CE-AE8170A524E1}"/>
          </ac:spMkLst>
        </pc:spChg>
        <pc:spChg chg="mod">
          <ac:chgData name="Bülent BALOĞLU" userId="d12896da-57c6-45a4-a646-50ffa164564a" providerId="ADAL" clId="{FB671C09-E2C5-42A4-892F-44441395E097}" dt="2022-02-09T16:47:10.936" v="2807" actId="113"/>
          <ac:spMkLst>
            <pc:docMk/>
            <pc:sldMk cId="4060921416" sldId="902"/>
            <ac:spMk id="7" creationId="{9DC7CD1D-8175-4C1D-B02B-C7CDDD361130}"/>
          </ac:spMkLst>
        </pc:spChg>
      </pc:sldChg>
      <pc:sldChg chg="modSp mod">
        <pc:chgData name="Bülent BALOĞLU" userId="d12896da-57c6-45a4-a646-50ffa164564a" providerId="ADAL" clId="{FB671C09-E2C5-42A4-892F-44441395E097}" dt="2022-02-08T15:24:17.251" v="406" actId="14100"/>
        <pc:sldMkLst>
          <pc:docMk/>
          <pc:sldMk cId="2345217046" sldId="903"/>
        </pc:sldMkLst>
        <pc:spChg chg="mod">
          <ac:chgData name="Bülent BALOĞLU" userId="d12896da-57c6-45a4-a646-50ffa164564a" providerId="ADAL" clId="{FB671C09-E2C5-42A4-892F-44441395E097}" dt="2022-02-08T15:24:07.999" v="404" actId="1035"/>
          <ac:spMkLst>
            <pc:docMk/>
            <pc:sldMk cId="2345217046" sldId="903"/>
            <ac:spMk id="4" creationId="{4C3D55DF-1932-4DAC-BC78-4365FD5A9252}"/>
          </ac:spMkLst>
        </pc:spChg>
        <pc:spChg chg="mod">
          <ac:chgData name="Bülent BALOĞLU" userId="d12896da-57c6-45a4-a646-50ffa164564a" providerId="ADAL" clId="{FB671C09-E2C5-42A4-892F-44441395E097}" dt="2022-02-08T15:24:07.999" v="404" actId="1035"/>
          <ac:spMkLst>
            <pc:docMk/>
            <pc:sldMk cId="2345217046" sldId="903"/>
            <ac:spMk id="5" creationId="{027BABFF-9B73-4B58-B1CE-AE8170A524E1}"/>
          </ac:spMkLst>
        </pc:spChg>
        <pc:graphicFrameChg chg="mod modGraphic">
          <ac:chgData name="Bülent BALOĞLU" userId="d12896da-57c6-45a4-a646-50ffa164564a" providerId="ADAL" clId="{FB671C09-E2C5-42A4-892F-44441395E097}" dt="2022-02-08T15:24:17.251" v="406" actId="14100"/>
          <ac:graphicFrameMkLst>
            <pc:docMk/>
            <pc:sldMk cId="2345217046" sldId="903"/>
            <ac:graphicFrameMk id="6" creationId="{7EB22630-1C71-48BD-B565-408B83E93EC9}"/>
          </ac:graphicFrameMkLst>
        </pc:graphicFrameChg>
      </pc:sldChg>
      <pc:sldChg chg="modSp mod">
        <pc:chgData name="Bülent BALOĞLU" userId="d12896da-57c6-45a4-a646-50ffa164564a" providerId="ADAL" clId="{FB671C09-E2C5-42A4-892F-44441395E097}" dt="2022-02-08T15:25:22.408" v="412" actId="14100"/>
        <pc:sldMkLst>
          <pc:docMk/>
          <pc:sldMk cId="3853089126" sldId="904"/>
        </pc:sldMkLst>
        <pc:spChg chg="mod">
          <ac:chgData name="Bülent BALOĞLU" userId="d12896da-57c6-45a4-a646-50ffa164564a" providerId="ADAL" clId="{FB671C09-E2C5-42A4-892F-44441395E097}" dt="2022-02-08T15:25:22.408" v="412" actId="14100"/>
          <ac:spMkLst>
            <pc:docMk/>
            <pc:sldMk cId="3853089126" sldId="904"/>
            <ac:spMk id="4" creationId="{4C3D55DF-1932-4DAC-BC78-4365FD5A9252}"/>
          </ac:spMkLst>
        </pc:spChg>
        <pc:spChg chg="mod">
          <ac:chgData name="Bülent BALOĞLU" userId="d12896da-57c6-45a4-a646-50ffa164564a" providerId="ADAL" clId="{FB671C09-E2C5-42A4-892F-44441395E097}" dt="2022-02-08T15:25:22.408" v="412" actId="14100"/>
          <ac:spMkLst>
            <pc:docMk/>
            <pc:sldMk cId="3853089126" sldId="904"/>
            <ac:spMk id="5" creationId="{027BABFF-9B73-4B58-B1CE-AE8170A524E1}"/>
          </ac:spMkLst>
        </pc:spChg>
        <pc:spChg chg="mod">
          <ac:chgData name="Bülent BALOĞLU" userId="d12896da-57c6-45a4-a646-50ffa164564a" providerId="ADAL" clId="{FB671C09-E2C5-42A4-892F-44441395E097}" dt="2022-02-08T15:25:22.408" v="412" actId="14100"/>
          <ac:spMkLst>
            <pc:docMk/>
            <pc:sldMk cId="3853089126" sldId="904"/>
            <ac:spMk id="9" creationId="{62210687-8FC0-4039-A844-B6B5DE427299}"/>
          </ac:spMkLst>
        </pc:spChg>
        <pc:graphicFrameChg chg="mod modGraphic">
          <ac:chgData name="Bülent BALOĞLU" userId="d12896da-57c6-45a4-a646-50ffa164564a" providerId="ADAL" clId="{FB671C09-E2C5-42A4-892F-44441395E097}" dt="2022-02-08T15:25:22.408" v="412" actId="14100"/>
          <ac:graphicFrameMkLst>
            <pc:docMk/>
            <pc:sldMk cId="3853089126" sldId="904"/>
            <ac:graphicFrameMk id="7" creationId="{F9C66F5D-70C1-4A05-94EB-45721E746119}"/>
          </ac:graphicFrameMkLst>
        </pc:graphicFrameChg>
      </pc:sldChg>
      <pc:sldChg chg="addSp delSp modSp mod">
        <pc:chgData name="Bülent BALOĞLU" userId="d12896da-57c6-45a4-a646-50ffa164564a" providerId="ADAL" clId="{FB671C09-E2C5-42A4-892F-44441395E097}" dt="2022-02-09T13:47:35.648" v="1625"/>
        <pc:sldMkLst>
          <pc:docMk/>
          <pc:sldMk cId="3300058253" sldId="905"/>
        </pc:sldMkLst>
        <pc:spChg chg="add mod">
          <ac:chgData name="Bülent BALOĞLU" userId="d12896da-57c6-45a4-a646-50ffa164564a" providerId="ADAL" clId="{FB671C09-E2C5-42A4-892F-44441395E097}" dt="2022-02-09T13:47:35.648" v="1625"/>
          <ac:spMkLst>
            <pc:docMk/>
            <pc:sldMk cId="3300058253" sldId="905"/>
            <ac:spMk id="4" creationId="{9A8FAADE-DB76-4A10-AE57-5012DC58979D}"/>
          </ac:spMkLst>
        </pc:spChg>
        <pc:spChg chg="del">
          <ac:chgData name="Bülent BALOĞLU" userId="d12896da-57c6-45a4-a646-50ffa164564a" providerId="ADAL" clId="{FB671C09-E2C5-42A4-892F-44441395E097}" dt="2022-02-09T13:47:19.867" v="1624" actId="478"/>
          <ac:spMkLst>
            <pc:docMk/>
            <pc:sldMk cId="3300058253" sldId="905"/>
            <ac:spMk id="7" creationId="{3449CA93-D3EF-47AB-AA77-BDD8549ADA6F}"/>
          </ac:spMkLst>
        </pc:spChg>
      </pc:sldChg>
      <pc:sldChg chg="addSp delSp modSp add mod">
        <pc:chgData name="Bülent BALOĞLU" userId="d12896da-57c6-45a4-a646-50ffa164564a" providerId="ADAL" clId="{FB671C09-E2C5-42A4-892F-44441395E097}" dt="2022-02-09T17:06:42.128" v="2819" actId="1076"/>
        <pc:sldMkLst>
          <pc:docMk/>
          <pc:sldMk cId="3219350344" sldId="906"/>
        </pc:sldMkLst>
        <pc:spChg chg="mod">
          <ac:chgData name="Bülent BALOĞLU" userId="d12896da-57c6-45a4-a646-50ffa164564a" providerId="ADAL" clId="{FB671C09-E2C5-42A4-892F-44441395E097}" dt="2022-02-09T16:04:15.109" v="2046" actId="1076"/>
          <ac:spMkLst>
            <pc:docMk/>
            <pc:sldMk cId="3219350344" sldId="906"/>
            <ac:spMk id="2" creationId="{29156641-2230-43E4-B360-ADBF1CC6AE95}"/>
          </ac:spMkLst>
        </pc:spChg>
        <pc:spChg chg="del">
          <ac:chgData name="Bülent BALOĞLU" userId="d12896da-57c6-45a4-a646-50ffa164564a" providerId="ADAL" clId="{FB671C09-E2C5-42A4-892F-44441395E097}" dt="2022-02-09T13:49:12.302" v="1633" actId="478"/>
          <ac:spMkLst>
            <pc:docMk/>
            <pc:sldMk cId="3219350344" sldId="906"/>
            <ac:spMk id="3" creationId="{640A8230-25B3-4A03-B3E3-DD042C91BE81}"/>
          </ac:spMkLst>
        </pc:spChg>
        <pc:spChg chg="add mod">
          <ac:chgData name="Bülent BALOĞLU" userId="d12896da-57c6-45a4-a646-50ffa164564a" providerId="ADAL" clId="{FB671C09-E2C5-42A4-892F-44441395E097}" dt="2022-02-09T17:06:42.128" v="2819" actId="1076"/>
          <ac:spMkLst>
            <pc:docMk/>
            <pc:sldMk cId="3219350344" sldId="906"/>
            <ac:spMk id="4" creationId="{6E09A6A5-41B8-46C0-A042-CCB5CE8E9B89}"/>
          </ac:spMkLst>
        </pc:spChg>
      </pc:sldChg>
      <pc:sldMasterChg chg="addSp delSp modSp mod modSldLayout">
        <pc:chgData name="Bülent BALOĞLU" userId="d12896da-57c6-45a4-a646-50ffa164564a" providerId="ADAL" clId="{FB671C09-E2C5-42A4-892F-44441395E097}" dt="2022-02-08T15:51:37.482" v="703" actId="166"/>
        <pc:sldMasterMkLst>
          <pc:docMk/>
          <pc:sldMasterMk cId="1770407305" sldId="2147484423"/>
        </pc:sldMasterMkLst>
        <pc:spChg chg="mod">
          <ac:chgData name="Bülent BALOĞLU" userId="d12896da-57c6-45a4-a646-50ffa164564a" providerId="ADAL" clId="{FB671C09-E2C5-42A4-892F-44441395E097}" dt="2022-02-08T15:33:38.038" v="545" actId="14100"/>
          <ac:spMkLst>
            <pc:docMk/>
            <pc:sldMasterMk cId="1770407305" sldId="2147484423"/>
            <ac:spMk id="4" creationId="{00000000-0000-0000-0000-000000000000}"/>
          </ac:spMkLst>
        </pc:spChg>
        <pc:spChg chg="mod">
          <ac:chgData name="Bülent BALOĞLU" userId="d12896da-57c6-45a4-a646-50ffa164564a" providerId="ADAL" clId="{FB671C09-E2C5-42A4-892F-44441395E097}" dt="2022-02-08T15:34:18.658" v="583" actId="1036"/>
          <ac:spMkLst>
            <pc:docMk/>
            <pc:sldMasterMk cId="1770407305" sldId="2147484423"/>
            <ac:spMk id="5" creationId="{00000000-0000-0000-0000-000000000000}"/>
          </ac:spMkLst>
        </pc:spChg>
        <pc:spChg chg="add del mod">
          <ac:chgData name="Bülent BALOĞLU" userId="d12896da-57c6-45a4-a646-50ffa164564a" providerId="ADAL" clId="{FB671C09-E2C5-42A4-892F-44441395E097}" dt="2022-02-08T15:36:17.097" v="599"/>
          <ac:spMkLst>
            <pc:docMk/>
            <pc:sldMasterMk cId="1770407305" sldId="2147484423"/>
            <ac:spMk id="30" creationId="{C7595EB4-33A7-41AA-A134-977CB3E94047}"/>
          </ac:spMkLst>
        </pc:spChg>
        <pc:spChg chg="add del mod">
          <ac:chgData name="Bülent BALOĞLU" userId="d12896da-57c6-45a4-a646-50ffa164564a" providerId="ADAL" clId="{FB671C09-E2C5-42A4-892F-44441395E097}" dt="2022-02-08T15:36:17.097" v="599"/>
          <ac:spMkLst>
            <pc:docMk/>
            <pc:sldMasterMk cId="1770407305" sldId="2147484423"/>
            <ac:spMk id="31" creationId="{75F89731-D475-46F2-A221-A2461FBAB0C1}"/>
          </ac:spMkLst>
        </pc:spChg>
        <pc:picChg chg="add mod">
          <ac:chgData name="Bülent BALOĞLU" userId="d12896da-57c6-45a4-a646-50ffa164564a" providerId="ADAL" clId="{FB671C09-E2C5-42A4-892F-44441395E097}" dt="2022-02-08T15:34:06.818" v="548" actId="1076"/>
          <ac:picMkLst>
            <pc:docMk/>
            <pc:sldMasterMk cId="1770407305" sldId="2147484423"/>
            <ac:picMk id="9" creationId="{0B0F5E6F-B85A-41CA-A4CD-97E58FEE8F1B}"/>
          </ac:picMkLst>
        </pc:picChg>
        <pc:sldLayoutChg chg="addSp modSp">
          <pc:chgData name="Bülent BALOĞLU" userId="d12896da-57c6-45a4-a646-50ffa164564a" providerId="ADAL" clId="{FB671C09-E2C5-42A4-892F-44441395E097}" dt="2022-02-08T15:36:22.603" v="600"/>
          <pc:sldLayoutMkLst>
            <pc:docMk/>
            <pc:sldMasterMk cId="1770407305" sldId="2147484423"/>
            <pc:sldLayoutMk cId="1550059093" sldId="2147484424"/>
          </pc:sldLayoutMkLst>
          <pc:spChg chg="add mod">
            <ac:chgData name="Bülent BALOĞLU" userId="d12896da-57c6-45a4-a646-50ffa164564a" providerId="ADAL" clId="{FB671C09-E2C5-42A4-892F-44441395E097}" dt="2022-02-08T15:36:22.603" v="600"/>
            <ac:spMkLst>
              <pc:docMk/>
              <pc:sldMasterMk cId="1770407305" sldId="2147484423"/>
              <pc:sldLayoutMk cId="1550059093" sldId="2147484424"/>
              <ac:spMk id="18" creationId="{5A17BEA5-2C70-485F-9508-097E8B30C0E9}"/>
            </ac:spMkLst>
          </pc:spChg>
          <pc:spChg chg="add mod">
            <ac:chgData name="Bülent BALOĞLU" userId="d12896da-57c6-45a4-a646-50ffa164564a" providerId="ADAL" clId="{FB671C09-E2C5-42A4-892F-44441395E097}" dt="2022-02-08T15:36:22.603" v="600"/>
            <ac:spMkLst>
              <pc:docMk/>
              <pc:sldMasterMk cId="1770407305" sldId="2147484423"/>
              <pc:sldLayoutMk cId="1550059093" sldId="2147484424"/>
              <ac:spMk id="20" creationId="{1D547260-17D3-498F-828C-9FC0CC124ECD}"/>
            </ac:spMkLst>
          </pc:spChg>
          <pc:picChg chg="add mod">
            <ac:chgData name="Bülent BALOĞLU" userId="d12896da-57c6-45a4-a646-50ffa164564a" providerId="ADAL" clId="{FB671C09-E2C5-42A4-892F-44441395E097}" dt="2022-02-08T15:36:22.603" v="600"/>
            <ac:picMkLst>
              <pc:docMk/>
              <pc:sldMasterMk cId="1770407305" sldId="2147484423"/>
              <pc:sldLayoutMk cId="1550059093" sldId="2147484424"/>
              <ac:picMk id="22" creationId="{0D420854-49D7-4FB1-876A-35C309B581B5}"/>
            </ac:picMkLst>
          </pc:picChg>
        </pc:sldLayoutChg>
        <pc:sldLayoutChg chg="addSp modSp mod">
          <pc:chgData name="Bülent BALOĞLU" userId="d12896da-57c6-45a4-a646-50ffa164564a" providerId="ADAL" clId="{FB671C09-E2C5-42A4-892F-44441395E097}" dt="2022-02-08T15:35:10.922" v="597" actId="1038"/>
          <pc:sldLayoutMkLst>
            <pc:docMk/>
            <pc:sldMasterMk cId="1770407305" sldId="2147484423"/>
            <pc:sldLayoutMk cId="2899622012" sldId="2147484425"/>
          </pc:sldLayoutMkLst>
          <pc:spChg chg="add mod">
            <ac:chgData name="Bülent BALOĞLU" userId="d12896da-57c6-45a4-a646-50ffa164564a" providerId="ADAL" clId="{FB671C09-E2C5-42A4-892F-44441395E097}" dt="2022-02-08T15:35:10.922" v="597" actId="1038"/>
            <ac:spMkLst>
              <pc:docMk/>
              <pc:sldMasterMk cId="1770407305" sldId="2147484423"/>
              <pc:sldLayoutMk cId="2899622012" sldId="2147484425"/>
              <ac:spMk id="7" creationId="{88EEA412-BE37-4E17-A1D0-13518D7CFD8B}"/>
            </ac:spMkLst>
          </pc:spChg>
          <pc:spChg chg="add mod">
            <ac:chgData name="Bülent BALOĞLU" userId="d12896da-57c6-45a4-a646-50ffa164564a" providerId="ADAL" clId="{FB671C09-E2C5-42A4-892F-44441395E097}" dt="2022-02-08T15:35:10.922" v="597" actId="1038"/>
            <ac:spMkLst>
              <pc:docMk/>
              <pc:sldMasterMk cId="1770407305" sldId="2147484423"/>
              <pc:sldLayoutMk cId="2899622012" sldId="2147484425"/>
              <ac:spMk id="8" creationId="{6BD4C206-2CCE-4FC2-B5C9-E22199313C8F}"/>
            </ac:spMkLst>
          </pc:spChg>
        </pc:sldLayoutChg>
        <pc:sldLayoutChg chg="addSp modSp">
          <pc:chgData name="Bülent BALOĞLU" userId="d12896da-57c6-45a4-a646-50ffa164564a" providerId="ADAL" clId="{FB671C09-E2C5-42A4-892F-44441395E097}" dt="2022-02-08T15:36:27.603" v="601"/>
          <pc:sldLayoutMkLst>
            <pc:docMk/>
            <pc:sldMasterMk cId="1770407305" sldId="2147484423"/>
            <pc:sldLayoutMk cId="449173304" sldId="2147484426"/>
          </pc:sldLayoutMkLst>
          <pc:spChg chg="add mod">
            <ac:chgData name="Bülent BALOĞLU" userId="d12896da-57c6-45a4-a646-50ffa164564a" providerId="ADAL" clId="{FB671C09-E2C5-42A4-892F-44441395E097}" dt="2022-02-08T15:36:27.603" v="601"/>
            <ac:spMkLst>
              <pc:docMk/>
              <pc:sldMasterMk cId="1770407305" sldId="2147484423"/>
              <pc:sldLayoutMk cId="449173304" sldId="2147484426"/>
              <ac:spMk id="7" creationId="{C0B02AA5-4D73-4D4F-AD71-E7E8043B42CE}"/>
            </ac:spMkLst>
          </pc:spChg>
          <pc:spChg chg="add mod">
            <ac:chgData name="Bülent BALOĞLU" userId="d12896da-57c6-45a4-a646-50ffa164564a" providerId="ADAL" clId="{FB671C09-E2C5-42A4-892F-44441395E097}" dt="2022-02-08T15:36:27.603" v="601"/>
            <ac:spMkLst>
              <pc:docMk/>
              <pc:sldMasterMk cId="1770407305" sldId="2147484423"/>
              <pc:sldLayoutMk cId="449173304" sldId="2147484426"/>
              <ac:spMk id="8" creationId="{1977D00B-CA2B-4A2F-A07C-BE9F52F12756}"/>
            </ac:spMkLst>
          </pc:spChg>
          <pc:picChg chg="add mod">
            <ac:chgData name="Bülent BALOĞLU" userId="d12896da-57c6-45a4-a646-50ffa164564a" providerId="ADAL" clId="{FB671C09-E2C5-42A4-892F-44441395E097}" dt="2022-02-08T15:36:27.603" v="601"/>
            <ac:picMkLst>
              <pc:docMk/>
              <pc:sldMasterMk cId="1770407305" sldId="2147484423"/>
              <pc:sldLayoutMk cId="449173304" sldId="2147484426"/>
              <ac:picMk id="9" creationId="{1355FF62-6DCA-406F-B9C7-834B0C6A9A41}"/>
            </ac:picMkLst>
          </pc:picChg>
        </pc:sldLayoutChg>
        <pc:sldLayoutChg chg="addSp modSp">
          <pc:chgData name="Bülent BALOĞLU" userId="d12896da-57c6-45a4-a646-50ffa164564a" providerId="ADAL" clId="{FB671C09-E2C5-42A4-892F-44441395E097}" dt="2022-02-08T15:36:29.697" v="602"/>
          <pc:sldLayoutMkLst>
            <pc:docMk/>
            <pc:sldMasterMk cId="1770407305" sldId="2147484423"/>
            <pc:sldLayoutMk cId="35742558" sldId="2147484427"/>
          </pc:sldLayoutMkLst>
          <pc:spChg chg="add mod">
            <ac:chgData name="Bülent BALOĞLU" userId="d12896da-57c6-45a4-a646-50ffa164564a" providerId="ADAL" clId="{FB671C09-E2C5-42A4-892F-44441395E097}" dt="2022-02-08T15:36:29.697" v="602"/>
            <ac:spMkLst>
              <pc:docMk/>
              <pc:sldMasterMk cId="1770407305" sldId="2147484423"/>
              <pc:sldLayoutMk cId="35742558" sldId="2147484427"/>
              <ac:spMk id="8" creationId="{910880B6-3B1C-4044-B144-CDF826EABCC3}"/>
            </ac:spMkLst>
          </pc:spChg>
          <pc:spChg chg="add mod">
            <ac:chgData name="Bülent BALOĞLU" userId="d12896da-57c6-45a4-a646-50ffa164564a" providerId="ADAL" clId="{FB671C09-E2C5-42A4-892F-44441395E097}" dt="2022-02-08T15:36:29.697" v="602"/>
            <ac:spMkLst>
              <pc:docMk/>
              <pc:sldMasterMk cId="1770407305" sldId="2147484423"/>
              <pc:sldLayoutMk cId="35742558" sldId="2147484427"/>
              <ac:spMk id="9" creationId="{FD205C7D-0B96-447B-986A-7DBAFBF0A57D}"/>
            </ac:spMkLst>
          </pc:spChg>
          <pc:picChg chg="add mod">
            <ac:chgData name="Bülent BALOĞLU" userId="d12896da-57c6-45a4-a646-50ffa164564a" providerId="ADAL" clId="{FB671C09-E2C5-42A4-892F-44441395E097}" dt="2022-02-08T15:36:29.697" v="602"/>
            <ac:picMkLst>
              <pc:docMk/>
              <pc:sldMasterMk cId="1770407305" sldId="2147484423"/>
              <pc:sldLayoutMk cId="35742558" sldId="2147484427"/>
              <ac:picMk id="10" creationId="{D8195174-BADE-4AEB-BDF1-9A0980B57B54}"/>
            </ac:picMkLst>
          </pc:picChg>
        </pc:sldLayoutChg>
        <pc:sldLayoutChg chg="addSp modSp">
          <pc:chgData name="Bülent BALOĞLU" userId="d12896da-57c6-45a4-a646-50ffa164564a" providerId="ADAL" clId="{FB671C09-E2C5-42A4-892F-44441395E097}" dt="2022-02-08T15:36:33.274" v="603"/>
          <pc:sldLayoutMkLst>
            <pc:docMk/>
            <pc:sldMasterMk cId="1770407305" sldId="2147484423"/>
            <pc:sldLayoutMk cId="2502486692" sldId="2147484428"/>
          </pc:sldLayoutMkLst>
          <pc:spChg chg="add mod">
            <ac:chgData name="Bülent BALOĞLU" userId="d12896da-57c6-45a4-a646-50ffa164564a" providerId="ADAL" clId="{FB671C09-E2C5-42A4-892F-44441395E097}" dt="2022-02-08T15:36:33.274" v="603"/>
            <ac:spMkLst>
              <pc:docMk/>
              <pc:sldMasterMk cId="1770407305" sldId="2147484423"/>
              <pc:sldLayoutMk cId="2502486692" sldId="2147484428"/>
              <ac:spMk id="10" creationId="{23D20F82-56BC-4241-B4BD-142E15B71F59}"/>
            </ac:spMkLst>
          </pc:spChg>
          <pc:spChg chg="add mod">
            <ac:chgData name="Bülent BALOĞLU" userId="d12896da-57c6-45a4-a646-50ffa164564a" providerId="ADAL" clId="{FB671C09-E2C5-42A4-892F-44441395E097}" dt="2022-02-08T15:36:33.274" v="603"/>
            <ac:spMkLst>
              <pc:docMk/>
              <pc:sldMasterMk cId="1770407305" sldId="2147484423"/>
              <pc:sldLayoutMk cId="2502486692" sldId="2147484428"/>
              <ac:spMk id="11" creationId="{C83912E3-94A9-46CC-AD7B-C5E8BC7E18DB}"/>
            </ac:spMkLst>
          </pc:spChg>
          <pc:picChg chg="add mod">
            <ac:chgData name="Bülent BALOĞLU" userId="d12896da-57c6-45a4-a646-50ffa164564a" providerId="ADAL" clId="{FB671C09-E2C5-42A4-892F-44441395E097}" dt="2022-02-08T15:36:33.274" v="603"/>
            <ac:picMkLst>
              <pc:docMk/>
              <pc:sldMasterMk cId="1770407305" sldId="2147484423"/>
              <pc:sldLayoutMk cId="2502486692" sldId="2147484428"/>
              <ac:picMk id="12" creationId="{A0343431-737C-438C-A814-273E598187AE}"/>
            </ac:picMkLst>
          </pc:picChg>
        </pc:sldLayoutChg>
        <pc:sldLayoutChg chg="addSp modSp">
          <pc:chgData name="Bülent BALOĞLU" userId="d12896da-57c6-45a4-a646-50ffa164564a" providerId="ADAL" clId="{FB671C09-E2C5-42A4-892F-44441395E097}" dt="2022-02-08T15:36:35.208" v="604"/>
          <pc:sldLayoutMkLst>
            <pc:docMk/>
            <pc:sldMasterMk cId="1770407305" sldId="2147484423"/>
            <pc:sldLayoutMk cId="2586539971" sldId="2147484429"/>
          </pc:sldLayoutMkLst>
          <pc:spChg chg="add mod">
            <ac:chgData name="Bülent BALOĞLU" userId="d12896da-57c6-45a4-a646-50ffa164564a" providerId="ADAL" clId="{FB671C09-E2C5-42A4-892F-44441395E097}" dt="2022-02-08T15:36:35.208" v="604"/>
            <ac:spMkLst>
              <pc:docMk/>
              <pc:sldMasterMk cId="1770407305" sldId="2147484423"/>
              <pc:sldLayoutMk cId="2586539971" sldId="2147484429"/>
              <ac:spMk id="6" creationId="{C42CC323-7134-40D8-9506-4AC558CF5F48}"/>
            </ac:spMkLst>
          </pc:spChg>
          <pc:spChg chg="add mod">
            <ac:chgData name="Bülent BALOĞLU" userId="d12896da-57c6-45a4-a646-50ffa164564a" providerId="ADAL" clId="{FB671C09-E2C5-42A4-892F-44441395E097}" dt="2022-02-08T15:36:35.208" v="604"/>
            <ac:spMkLst>
              <pc:docMk/>
              <pc:sldMasterMk cId="1770407305" sldId="2147484423"/>
              <pc:sldLayoutMk cId="2586539971" sldId="2147484429"/>
              <ac:spMk id="7" creationId="{C4BF73C6-1D56-443C-9EA2-C8AC3316FC08}"/>
            </ac:spMkLst>
          </pc:spChg>
          <pc:picChg chg="add mod">
            <ac:chgData name="Bülent BALOĞLU" userId="d12896da-57c6-45a4-a646-50ffa164564a" providerId="ADAL" clId="{FB671C09-E2C5-42A4-892F-44441395E097}" dt="2022-02-08T15:36:35.208" v="604"/>
            <ac:picMkLst>
              <pc:docMk/>
              <pc:sldMasterMk cId="1770407305" sldId="2147484423"/>
              <pc:sldLayoutMk cId="2586539971" sldId="2147484429"/>
              <ac:picMk id="8" creationId="{597B151C-35FB-4708-96CC-1DA8C8691B93}"/>
            </ac:picMkLst>
          </pc:picChg>
        </pc:sldLayoutChg>
        <pc:sldLayoutChg chg="addSp modSp mod">
          <pc:chgData name="Bülent BALOĞLU" userId="d12896da-57c6-45a4-a646-50ffa164564a" providerId="ADAL" clId="{FB671C09-E2C5-42A4-892F-44441395E097}" dt="2022-02-08T15:51:37.482" v="703" actId="166"/>
          <pc:sldLayoutMkLst>
            <pc:docMk/>
            <pc:sldMasterMk cId="1770407305" sldId="2147484423"/>
            <pc:sldLayoutMk cId="3070516217" sldId="2147484430"/>
          </pc:sldLayoutMkLst>
          <pc:spChg chg="add mod ord">
            <ac:chgData name="Bülent BALOĞLU" userId="d12896da-57c6-45a4-a646-50ffa164564a" providerId="ADAL" clId="{FB671C09-E2C5-42A4-892F-44441395E097}" dt="2022-02-08T15:51:37.482" v="703" actId="166"/>
            <ac:spMkLst>
              <pc:docMk/>
              <pc:sldMasterMk cId="1770407305" sldId="2147484423"/>
              <pc:sldLayoutMk cId="3070516217" sldId="2147484430"/>
              <ac:spMk id="5" creationId="{B6543CFF-0BFC-40F7-89C2-B2D625BA452D}"/>
            </ac:spMkLst>
          </pc:spChg>
          <pc:spChg chg="add mod ord">
            <ac:chgData name="Bülent BALOĞLU" userId="d12896da-57c6-45a4-a646-50ffa164564a" providerId="ADAL" clId="{FB671C09-E2C5-42A4-892F-44441395E097}" dt="2022-02-08T15:51:37.482" v="703" actId="166"/>
            <ac:spMkLst>
              <pc:docMk/>
              <pc:sldMasterMk cId="1770407305" sldId="2147484423"/>
              <pc:sldLayoutMk cId="3070516217" sldId="2147484430"/>
              <ac:spMk id="6" creationId="{F886F74D-5EB6-45F7-9B8C-DE569F23A7A3}"/>
            </ac:spMkLst>
          </pc:spChg>
          <pc:picChg chg="add mod ord">
            <ac:chgData name="Bülent BALOĞLU" userId="d12896da-57c6-45a4-a646-50ffa164564a" providerId="ADAL" clId="{FB671C09-E2C5-42A4-892F-44441395E097}" dt="2022-02-08T15:51:37.482" v="703" actId="166"/>
            <ac:picMkLst>
              <pc:docMk/>
              <pc:sldMasterMk cId="1770407305" sldId="2147484423"/>
              <pc:sldLayoutMk cId="3070516217" sldId="2147484430"/>
              <ac:picMk id="7" creationId="{56E1D585-91EB-44CC-B4E6-92DD01B2FE14}"/>
            </ac:picMkLst>
          </pc:picChg>
        </pc:sldLayoutChg>
        <pc:sldLayoutChg chg="addSp modSp">
          <pc:chgData name="Bülent BALOĞLU" userId="d12896da-57c6-45a4-a646-50ffa164564a" providerId="ADAL" clId="{FB671C09-E2C5-42A4-892F-44441395E097}" dt="2022-02-08T15:36:40.293" v="606"/>
          <pc:sldLayoutMkLst>
            <pc:docMk/>
            <pc:sldMasterMk cId="1770407305" sldId="2147484423"/>
            <pc:sldLayoutMk cId="1087497933" sldId="2147484431"/>
          </pc:sldLayoutMkLst>
          <pc:spChg chg="add mod">
            <ac:chgData name="Bülent BALOĞLU" userId="d12896da-57c6-45a4-a646-50ffa164564a" providerId="ADAL" clId="{FB671C09-E2C5-42A4-892F-44441395E097}" dt="2022-02-08T15:36:40.293" v="606"/>
            <ac:spMkLst>
              <pc:docMk/>
              <pc:sldMasterMk cId="1770407305" sldId="2147484423"/>
              <pc:sldLayoutMk cId="1087497933" sldId="2147484431"/>
              <ac:spMk id="8" creationId="{D8FC7173-3724-4E56-B478-0258961B9A8F}"/>
            </ac:spMkLst>
          </pc:spChg>
          <pc:spChg chg="add mod">
            <ac:chgData name="Bülent BALOĞLU" userId="d12896da-57c6-45a4-a646-50ffa164564a" providerId="ADAL" clId="{FB671C09-E2C5-42A4-892F-44441395E097}" dt="2022-02-08T15:36:40.293" v="606"/>
            <ac:spMkLst>
              <pc:docMk/>
              <pc:sldMasterMk cId="1770407305" sldId="2147484423"/>
              <pc:sldLayoutMk cId="1087497933" sldId="2147484431"/>
              <ac:spMk id="9" creationId="{69C6C9ED-63EB-4321-B92F-CB4960453344}"/>
            </ac:spMkLst>
          </pc:spChg>
          <pc:picChg chg="add mod">
            <ac:chgData name="Bülent BALOĞLU" userId="d12896da-57c6-45a4-a646-50ffa164564a" providerId="ADAL" clId="{FB671C09-E2C5-42A4-892F-44441395E097}" dt="2022-02-08T15:36:40.293" v="606"/>
            <ac:picMkLst>
              <pc:docMk/>
              <pc:sldMasterMk cId="1770407305" sldId="2147484423"/>
              <pc:sldLayoutMk cId="1087497933" sldId="2147484431"/>
              <ac:picMk id="10" creationId="{0D9B5AFF-FC06-4ECB-9BD6-A0E18D6E4B47}"/>
            </ac:picMkLst>
          </pc:picChg>
        </pc:sldLayoutChg>
        <pc:sldLayoutChg chg="addSp modSp">
          <pc:chgData name="Bülent BALOĞLU" userId="d12896da-57c6-45a4-a646-50ffa164564a" providerId="ADAL" clId="{FB671C09-E2C5-42A4-892F-44441395E097}" dt="2022-02-08T15:36:55.678" v="607"/>
          <pc:sldLayoutMkLst>
            <pc:docMk/>
            <pc:sldMasterMk cId="1770407305" sldId="2147484423"/>
            <pc:sldLayoutMk cId="1266833038" sldId="2147484435"/>
          </pc:sldLayoutMkLst>
          <pc:spChg chg="add mod">
            <ac:chgData name="Bülent BALOĞLU" userId="d12896da-57c6-45a4-a646-50ffa164564a" providerId="ADAL" clId="{FB671C09-E2C5-42A4-892F-44441395E097}" dt="2022-02-08T15:36:55.678" v="607"/>
            <ac:spMkLst>
              <pc:docMk/>
              <pc:sldMasterMk cId="1770407305" sldId="2147484423"/>
              <pc:sldLayoutMk cId="1266833038" sldId="2147484435"/>
              <ac:spMk id="7" creationId="{1DFBF619-B70A-4C2C-9F6A-0A057E7B00A7}"/>
            </ac:spMkLst>
          </pc:spChg>
          <pc:spChg chg="add mod">
            <ac:chgData name="Bülent BALOĞLU" userId="d12896da-57c6-45a4-a646-50ffa164564a" providerId="ADAL" clId="{FB671C09-E2C5-42A4-892F-44441395E097}" dt="2022-02-08T15:36:55.678" v="607"/>
            <ac:spMkLst>
              <pc:docMk/>
              <pc:sldMasterMk cId="1770407305" sldId="2147484423"/>
              <pc:sldLayoutMk cId="1266833038" sldId="2147484435"/>
              <ac:spMk id="8" creationId="{52BB6C99-57D5-4895-AB90-0F2757A60B5D}"/>
            </ac:spMkLst>
          </pc:spChg>
          <pc:picChg chg="add mod">
            <ac:chgData name="Bülent BALOĞLU" userId="d12896da-57c6-45a4-a646-50ffa164564a" providerId="ADAL" clId="{FB671C09-E2C5-42A4-892F-44441395E097}" dt="2022-02-08T15:36:55.678" v="607"/>
            <ac:picMkLst>
              <pc:docMk/>
              <pc:sldMasterMk cId="1770407305" sldId="2147484423"/>
              <pc:sldLayoutMk cId="1266833038" sldId="2147484435"/>
              <ac:picMk id="9" creationId="{6B804F4E-2685-42CA-A00E-283D3B0CA103}"/>
            </ac:picMkLst>
          </pc:picChg>
        </pc:sldLayoutChg>
        <pc:sldLayoutChg chg="addSp modSp">
          <pc:chgData name="Bülent BALOĞLU" userId="d12896da-57c6-45a4-a646-50ffa164564a" providerId="ADAL" clId="{FB671C09-E2C5-42A4-892F-44441395E097}" dt="2022-02-08T15:38:13.313" v="610"/>
          <pc:sldLayoutMkLst>
            <pc:docMk/>
            <pc:sldMasterMk cId="1770407305" sldId="2147484423"/>
            <pc:sldLayoutMk cId="620271694" sldId="2147484439"/>
          </pc:sldLayoutMkLst>
          <pc:spChg chg="add mod">
            <ac:chgData name="Bülent BALOĞLU" userId="d12896da-57c6-45a4-a646-50ffa164564a" providerId="ADAL" clId="{FB671C09-E2C5-42A4-892F-44441395E097}" dt="2022-02-08T15:38:13.313" v="610"/>
            <ac:spMkLst>
              <pc:docMk/>
              <pc:sldMasterMk cId="1770407305" sldId="2147484423"/>
              <pc:sldLayoutMk cId="620271694" sldId="2147484439"/>
              <ac:spMk id="7" creationId="{A21F6960-14CE-4E77-B0E6-69648EA69B10}"/>
            </ac:spMkLst>
          </pc:spChg>
          <pc:spChg chg="add mod">
            <ac:chgData name="Bülent BALOĞLU" userId="d12896da-57c6-45a4-a646-50ffa164564a" providerId="ADAL" clId="{FB671C09-E2C5-42A4-892F-44441395E097}" dt="2022-02-08T15:38:13.313" v="610"/>
            <ac:spMkLst>
              <pc:docMk/>
              <pc:sldMasterMk cId="1770407305" sldId="2147484423"/>
              <pc:sldLayoutMk cId="620271694" sldId="2147484439"/>
              <ac:spMk id="8" creationId="{EB746329-DF14-4744-AED8-CDBD2808DDBB}"/>
            </ac:spMkLst>
          </pc:spChg>
          <pc:picChg chg="add mod">
            <ac:chgData name="Bülent BALOĞLU" userId="d12896da-57c6-45a4-a646-50ffa164564a" providerId="ADAL" clId="{FB671C09-E2C5-42A4-892F-44441395E097}" dt="2022-02-08T15:38:13.313" v="610"/>
            <ac:picMkLst>
              <pc:docMk/>
              <pc:sldMasterMk cId="1770407305" sldId="2147484423"/>
              <pc:sldLayoutMk cId="620271694" sldId="2147484439"/>
              <ac:picMk id="9" creationId="{3A14F954-B9FF-4C99-B274-D71D5BF7D27E}"/>
            </ac:picMkLst>
          </pc:picChg>
        </pc:sldLayoutChg>
        <pc:sldLayoutChg chg="addSp modSp">
          <pc:chgData name="Bülent BALOĞLU" userId="d12896da-57c6-45a4-a646-50ffa164564a" providerId="ADAL" clId="{FB671C09-E2C5-42A4-892F-44441395E097}" dt="2022-02-08T15:38:11.047" v="609"/>
          <pc:sldLayoutMkLst>
            <pc:docMk/>
            <pc:sldMasterMk cId="1770407305" sldId="2147484423"/>
            <pc:sldLayoutMk cId="4109916394" sldId="2147484440"/>
          </pc:sldLayoutMkLst>
          <pc:spChg chg="add mod">
            <ac:chgData name="Bülent BALOĞLU" userId="d12896da-57c6-45a4-a646-50ffa164564a" providerId="ADAL" clId="{FB671C09-E2C5-42A4-892F-44441395E097}" dt="2022-02-08T15:38:11.047" v="609"/>
            <ac:spMkLst>
              <pc:docMk/>
              <pc:sldMasterMk cId="1770407305" sldId="2147484423"/>
              <pc:sldLayoutMk cId="4109916394" sldId="2147484440"/>
              <ac:spMk id="13" creationId="{A2BD85BE-C1D3-4ACE-8D75-36E8FC6C9B6A}"/>
            </ac:spMkLst>
          </pc:spChg>
          <pc:spChg chg="add mod">
            <ac:chgData name="Bülent BALOĞLU" userId="d12896da-57c6-45a4-a646-50ffa164564a" providerId="ADAL" clId="{FB671C09-E2C5-42A4-892F-44441395E097}" dt="2022-02-08T15:38:11.047" v="609"/>
            <ac:spMkLst>
              <pc:docMk/>
              <pc:sldMasterMk cId="1770407305" sldId="2147484423"/>
              <pc:sldLayoutMk cId="4109916394" sldId="2147484440"/>
              <ac:spMk id="14" creationId="{96B899B9-C20E-4D92-8290-EF4D6CF876A3}"/>
            </ac:spMkLst>
          </pc:spChg>
          <pc:picChg chg="add mod">
            <ac:chgData name="Bülent BALOĞLU" userId="d12896da-57c6-45a4-a646-50ffa164564a" providerId="ADAL" clId="{FB671C09-E2C5-42A4-892F-44441395E097}" dt="2022-02-08T15:38:11.047" v="609"/>
            <ac:picMkLst>
              <pc:docMk/>
              <pc:sldMasterMk cId="1770407305" sldId="2147484423"/>
              <pc:sldLayoutMk cId="4109916394" sldId="2147484440"/>
              <ac:picMk id="16" creationId="{7533956F-C54F-437D-A6C3-D2B48DE37CC9}"/>
            </ac:picMkLst>
          </pc:picChg>
        </pc:sldLayoutChg>
      </pc:sldMasterChg>
      <pc:sldMasterChg chg="addSp modSp modSldLayout">
        <pc:chgData name="Bülent BALOĞLU" userId="d12896da-57c6-45a4-a646-50ffa164564a" providerId="ADAL" clId="{FB671C09-E2C5-42A4-892F-44441395E097}" dt="2022-02-08T15:41:24.727" v="648" actId="166"/>
        <pc:sldMasterMkLst>
          <pc:docMk/>
          <pc:sldMasterMk cId="1303424774" sldId="2147484441"/>
        </pc:sldMasterMkLst>
        <pc:spChg chg="add mod">
          <ac:chgData name="Bülent BALOĞLU" userId="d12896da-57c6-45a4-a646-50ffa164564a" providerId="ADAL" clId="{FB671C09-E2C5-42A4-892F-44441395E097}" dt="2022-02-08T15:38:16.028" v="611"/>
          <ac:spMkLst>
            <pc:docMk/>
            <pc:sldMasterMk cId="1303424774" sldId="2147484441"/>
            <ac:spMk id="18" creationId="{B6931A60-1182-4A09-8A16-C13B58FB37C2}"/>
          </ac:spMkLst>
        </pc:spChg>
        <pc:spChg chg="add mod">
          <ac:chgData name="Bülent BALOĞLU" userId="d12896da-57c6-45a4-a646-50ffa164564a" providerId="ADAL" clId="{FB671C09-E2C5-42A4-892F-44441395E097}" dt="2022-02-08T15:38:16.028" v="611"/>
          <ac:spMkLst>
            <pc:docMk/>
            <pc:sldMasterMk cId="1303424774" sldId="2147484441"/>
            <ac:spMk id="19" creationId="{D6273826-0EB4-408C-AFAF-6E830CA51F2A}"/>
          </ac:spMkLst>
        </pc:spChg>
        <pc:picChg chg="add mod">
          <ac:chgData name="Bülent BALOĞLU" userId="d12896da-57c6-45a4-a646-50ffa164564a" providerId="ADAL" clId="{FB671C09-E2C5-42A4-892F-44441395E097}" dt="2022-02-08T15:38:16.028" v="611"/>
          <ac:picMkLst>
            <pc:docMk/>
            <pc:sldMasterMk cId="1303424774" sldId="2147484441"/>
            <ac:picMk id="30" creationId="{932B8D9D-EEFB-4775-AC32-58CF23C2B64E}"/>
          </ac:picMkLst>
        </pc:picChg>
        <pc:sldLayoutChg chg="addSp modSp">
          <pc:chgData name="Bülent BALOĞLU" userId="d12896da-57c6-45a4-a646-50ffa164564a" providerId="ADAL" clId="{FB671C09-E2C5-42A4-892F-44441395E097}" dt="2022-02-08T15:41:01.688" v="647"/>
          <pc:sldLayoutMkLst>
            <pc:docMk/>
            <pc:sldMasterMk cId="1303424774" sldId="2147484441"/>
            <pc:sldLayoutMk cId="1830898366" sldId="2147484442"/>
          </pc:sldLayoutMkLst>
          <pc:spChg chg="add mod">
            <ac:chgData name="Bülent BALOĞLU" userId="d12896da-57c6-45a4-a646-50ffa164564a" providerId="ADAL" clId="{FB671C09-E2C5-42A4-892F-44441395E097}" dt="2022-02-08T15:41:01.688" v="647"/>
            <ac:spMkLst>
              <pc:docMk/>
              <pc:sldMasterMk cId="1303424774" sldId="2147484441"/>
              <pc:sldLayoutMk cId="1830898366" sldId="2147484442"/>
              <ac:spMk id="18" creationId="{D1C9ADBD-D3EE-4ABF-9A86-C8937795919D}"/>
            </ac:spMkLst>
          </pc:spChg>
          <pc:spChg chg="add mod">
            <ac:chgData name="Bülent BALOĞLU" userId="d12896da-57c6-45a4-a646-50ffa164564a" providerId="ADAL" clId="{FB671C09-E2C5-42A4-892F-44441395E097}" dt="2022-02-08T15:41:01.688" v="647"/>
            <ac:spMkLst>
              <pc:docMk/>
              <pc:sldMasterMk cId="1303424774" sldId="2147484441"/>
              <pc:sldLayoutMk cId="1830898366" sldId="2147484442"/>
              <ac:spMk id="20" creationId="{76FEDDEA-1AB6-4947-83C2-CEB3533AC38F}"/>
            </ac:spMkLst>
          </pc:spChg>
          <pc:picChg chg="add mod">
            <ac:chgData name="Bülent BALOĞLU" userId="d12896da-57c6-45a4-a646-50ffa164564a" providerId="ADAL" clId="{FB671C09-E2C5-42A4-892F-44441395E097}" dt="2022-02-08T15:41:01.688" v="647"/>
            <ac:picMkLst>
              <pc:docMk/>
              <pc:sldMasterMk cId="1303424774" sldId="2147484441"/>
              <pc:sldLayoutMk cId="1830898366" sldId="2147484442"/>
              <ac:picMk id="22" creationId="{52F12FE2-5A9D-4E3C-B0CF-6535D82A3B6E}"/>
            </ac:picMkLst>
          </pc:picChg>
        </pc:sldLayoutChg>
        <pc:sldLayoutChg chg="addSp delSp modSp mod">
          <pc:chgData name="Bülent BALOĞLU" userId="d12896da-57c6-45a4-a646-50ffa164564a" providerId="ADAL" clId="{FB671C09-E2C5-42A4-892F-44441395E097}" dt="2022-02-08T15:41:24.727" v="648" actId="166"/>
          <pc:sldLayoutMkLst>
            <pc:docMk/>
            <pc:sldMasterMk cId="1303424774" sldId="2147484441"/>
            <pc:sldLayoutMk cId="1987252500" sldId="2147484443"/>
          </pc:sldLayoutMkLst>
          <pc:spChg chg="add mod ord">
            <ac:chgData name="Bülent BALOĞLU" userId="d12896da-57c6-45a4-a646-50ffa164564a" providerId="ADAL" clId="{FB671C09-E2C5-42A4-892F-44441395E097}" dt="2022-02-08T15:41:24.727" v="648" actId="166"/>
            <ac:spMkLst>
              <pc:docMk/>
              <pc:sldMasterMk cId="1303424774" sldId="2147484441"/>
              <pc:sldLayoutMk cId="1987252500" sldId="2147484443"/>
              <ac:spMk id="7" creationId="{A13A61F9-8AB0-4F83-B500-D5E86624467A}"/>
            </ac:spMkLst>
          </pc:spChg>
          <pc:spChg chg="add mod ord">
            <ac:chgData name="Bülent BALOĞLU" userId="d12896da-57c6-45a4-a646-50ffa164564a" providerId="ADAL" clId="{FB671C09-E2C5-42A4-892F-44441395E097}" dt="2022-02-08T15:41:24.727" v="648" actId="166"/>
            <ac:spMkLst>
              <pc:docMk/>
              <pc:sldMasterMk cId="1303424774" sldId="2147484441"/>
              <pc:sldLayoutMk cId="1987252500" sldId="2147484443"/>
              <ac:spMk id="8" creationId="{3376EF73-B030-4EC4-A9BE-1B51C508F730}"/>
            </ac:spMkLst>
          </pc:spChg>
          <pc:spChg chg="add del mod">
            <ac:chgData name="Bülent BALOĞLU" userId="d12896da-57c6-45a4-a646-50ffa164564a" providerId="ADAL" clId="{FB671C09-E2C5-42A4-892F-44441395E097}" dt="2022-02-08T15:40:55.007" v="646"/>
            <ac:spMkLst>
              <pc:docMk/>
              <pc:sldMasterMk cId="1303424774" sldId="2147484441"/>
              <pc:sldLayoutMk cId="1987252500" sldId="2147484443"/>
              <ac:spMk id="10" creationId="{E76DD388-E118-40F5-993E-051ADB7C8113}"/>
            </ac:spMkLst>
          </pc:spChg>
          <pc:spChg chg="add del mod">
            <ac:chgData name="Bülent BALOĞLU" userId="d12896da-57c6-45a4-a646-50ffa164564a" providerId="ADAL" clId="{FB671C09-E2C5-42A4-892F-44441395E097}" dt="2022-02-08T15:40:55.007" v="646"/>
            <ac:spMkLst>
              <pc:docMk/>
              <pc:sldMasterMk cId="1303424774" sldId="2147484441"/>
              <pc:sldLayoutMk cId="1987252500" sldId="2147484443"/>
              <ac:spMk id="11" creationId="{F3C794A3-E535-4728-A2E6-DAA2548E2CF1}"/>
            </ac:spMkLst>
          </pc:spChg>
          <pc:picChg chg="add mod ord">
            <ac:chgData name="Bülent BALOĞLU" userId="d12896da-57c6-45a4-a646-50ffa164564a" providerId="ADAL" clId="{FB671C09-E2C5-42A4-892F-44441395E097}" dt="2022-02-08T15:41:24.727" v="648" actId="166"/>
            <ac:picMkLst>
              <pc:docMk/>
              <pc:sldMasterMk cId="1303424774" sldId="2147484441"/>
              <pc:sldLayoutMk cId="1987252500" sldId="2147484443"/>
              <ac:picMk id="9" creationId="{557EBD9B-0B0C-4EE2-B874-97D0EF002D87}"/>
            </ac:picMkLst>
          </pc:picChg>
          <pc:picChg chg="add del mod">
            <ac:chgData name="Bülent BALOĞLU" userId="d12896da-57c6-45a4-a646-50ffa164564a" providerId="ADAL" clId="{FB671C09-E2C5-42A4-892F-44441395E097}" dt="2022-02-08T15:40:55.007" v="646"/>
            <ac:picMkLst>
              <pc:docMk/>
              <pc:sldMasterMk cId="1303424774" sldId="2147484441"/>
              <pc:sldLayoutMk cId="1987252500" sldId="2147484443"/>
              <ac:picMk id="12" creationId="{4E6036CE-7CF0-4FD0-8F77-51C4C1E45E48}"/>
            </ac:picMkLst>
          </pc:pic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tr-TR"/>
              <a:t>İDARİ PERSONEL KADRO DAĞILIMI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tr-T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'PERSONEL SAYISI '!$B$1</c:f>
              <c:strCache>
                <c:ptCount val="1"/>
              </c:strCache>
            </c:strRef>
          </c:tx>
          <c:explosion val="56"/>
          <c:dPt>
            <c:idx val="0"/>
            <c:bubble3D val="0"/>
            <c:explosion val="47"/>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6DD4-44A3-9D83-54FF12235D6B}"/>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6DD4-44A3-9D83-54FF12235D6B}"/>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6DD4-44A3-9D83-54FF12235D6B}"/>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6DD4-44A3-9D83-54FF12235D6B}"/>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6DD4-44A3-9D83-54FF12235D6B}"/>
              </c:ext>
            </c:extLst>
          </c:dPt>
          <c:dLbls>
            <c:dLbl>
              <c:idx val="0"/>
              <c:layout>
                <c:manualLayout>
                  <c:x val="6.0521143190434459E-2"/>
                  <c:y val="6.9214244898354496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D4-44A3-9D83-54FF12235D6B}"/>
                </c:ext>
              </c:extLst>
            </c:dLbl>
            <c:dLbl>
              <c:idx val="1"/>
              <c:layout>
                <c:manualLayout>
                  <c:x val="1.5430332122860487E-2"/>
                  <c:y val="1.8358187139493609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D4-44A3-9D83-54FF12235D6B}"/>
                </c:ext>
              </c:extLst>
            </c:dLbl>
            <c:dLbl>
              <c:idx val="2"/>
              <c:layout>
                <c:manualLayout>
                  <c:x val="2.7985352476254378E-2"/>
                  <c:y val="0.17836150146305041"/>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DD4-44A3-9D83-54FF12235D6B}"/>
                </c:ext>
              </c:extLst>
            </c:dLbl>
            <c:dLbl>
              <c:idx val="3"/>
              <c:layout>
                <c:manualLayout>
                  <c:x val="-3.3820939049285521E-2"/>
                  <c:y val="1.8587713436189479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DD4-44A3-9D83-54FF12235D6B}"/>
                </c:ext>
              </c:extLst>
            </c:dLbl>
            <c:dLbl>
              <c:idx val="4"/>
              <c:layout>
                <c:manualLayout>
                  <c:x val="-7.2193496646252589E-2"/>
                  <c:y val="8.4454387850965117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DD4-44A3-9D83-54FF12235D6B}"/>
                </c:ext>
              </c:extLst>
            </c:dLbl>
            <c:spPr>
              <a:noFill/>
              <a:ln>
                <a:solidFill>
                  <a:srgbClr val="4F81BD"/>
                </a:solid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tr-TR"/>
              </a:p>
            </c:txPr>
            <c:dLblPos val="in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'PERSONEL SAYISI '!$A$2:$A$6</c:f>
              <c:strCache>
                <c:ptCount val="5"/>
                <c:pt idx="0">
                  <c:v>Genel İdari Hizmetler</c:v>
                </c:pt>
                <c:pt idx="1">
                  <c:v>Teknik Hizmetleri Sınıfı</c:v>
                </c:pt>
                <c:pt idx="2">
                  <c:v>Yardımcı Hizmetler Sınıfı</c:v>
                </c:pt>
                <c:pt idx="3">
                  <c:v>Akademik Personel</c:v>
                </c:pt>
                <c:pt idx="4">
                  <c:v>Sürekli İşçi</c:v>
                </c:pt>
              </c:strCache>
            </c:strRef>
          </c:cat>
          <c:val>
            <c:numRef>
              <c:f>'PERSONEL SAYISI '!$B$2:$B$6</c:f>
              <c:numCache>
                <c:formatCode>General</c:formatCode>
                <c:ptCount val="5"/>
                <c:pt idx="0">
                  <c:v>2</c:v>
                </c:pt>
                <c:pt idx="1">
                  <c:v>34</c:v>
                </c:pt>
                <c:pt idx="2">
                  <c:v>3</c:v>
                </c:pt>
                <c:pt idx="3">
                  <c:v>1</c:v>
                </c:pt>
                <c:pt idx="4">
                  <c:v>8</c:v>
                </c:pt>
              </c:numCache>
            </c:numRef>
          </c:val>
          <c:extLst>
            <c:ext xmlns:c16="http://schemas.microsoft.com/office/drawing/2014/chart" uri="{C3380CC4-5D6E-409C-BE32-E72D297353CC}">
              <c16:uniqueId val="{0000000A-6DD4-44A3-9D83-54FF12235D6B}"/>
            </c:ext>
          </c:extLst>
        </c:ser>
        <c:dLbls>
          <c:dLblPos val="inEnd"/>
          <c:showLegendKey val="0"/>
          <c:showVal val="0"/>
          <c:showCatName val="1"/>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tr-TR"/>
        </a:p>
      </c:txPr>
    </c:legend>
    <c:plotVisOnly val="1"/>
    <c:dispBlanksAs val="gap"/>
    <c:showDLblsOverMax val="0"/>
  </c:chart>
  <c:spPr>
    <a:solidFill>
      <a:schemeClr val="accent6">
        <a:lumMod val="20000"/>
        <a:lumOff val="80000"/>
      </a:schemeClr>
    </a:solidFill>
    <a:ln w="9525" cap="flat" cmpd="sng" algn="ctr">
      <a:solidFill>
        <a:schemeClr val="tx1">
          <a:lumMod val="15000"/>
          <a:lumOff val="85000"/>
        </a:schemeClr>
      </a:solidFill>
      <a:round/>
    </a:ln>
    <a:effectLst/>
  </c:spPr>
  <c:txPr>
    <a:bodyPr/>
    <a:lstStyle/>
    <a:p>
      <a:pPr>
        <a:defRPr>
          <a:solidFill>
            <a:schemeClr val="tx1"/>
          </a:solidFill>
        </a:defRPr>
      </a:pPr>
      <a:endParaRPr lang="tr-T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tr-TR"/>
              <a:t>İDARİ PERSONELİN EĞİTİM DURUMU</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tr-T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1111111111111109E-2"/>
          <c:y val="0.21284740449110529"/>
          <c:w val="0.93888888888888888"/>
          <c:h val="0.75474518810148727"/>
        </c:manualLayout>
      </c:layout>
      <c:pie3DChart>
        <c:varyColors val="1"/>
        <c:ser>
          <c:idx val="0"/>
          <c:order val="0"/>
          <c:explosion val="25"/>
          <c:dPt>
            <c:idx val="0"/>
            <c:bubble3D val="0"/>
            <c:explosion val="1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c:ext xmlns:c16="http://schemas.microsoft.com/office/drawing/2014/chart" uri="{C3380CC4-5D6E-409C-BE32-E72D297353CC}">
                <c16:uniqueId val="{00000001-3879-42BD-9604-D6C6985FEA24}"/>
              </c:ext>
            </c:extLst>
          </c:dPt>
          <c:dPt>
            <c:idx val="1"/>
            <c:bubble3D val="0"/>
            <c:explosion val="18"/>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extLst>
              <c:ext xmlns:c16="http://schemas.microsoft.com/office/drawing/2014/chart" uri="{C3380CC4-5D6E-409C-BE32-E72D297353CC}">
                <c16:uniqueId val="{00000003-3879-42BD-9604-D6C6985FEA24}"/>
              </c:ext>
            </c:extLst>
          </c:dPt>
          <c:dPt>
            <c:idx val="2"/>
            <c:bubble3D val="0"/>
            <c:explosion val="16"/>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extLst>
              <c:ext xmlns:c16="http://schemas.microsoft.com/office/drawing/2014/chart" uri="{C3380CC4-5D6E-409C-BE32-E72D297353CC}">
                <c16:uniqueId val="{00000005-3879-42BD-9604-D6C6985FEA24}"/>
              </c:ext>
            </c:extLst>
          </c:dPt>
          <c:dPt>
            <c:idx val="3"/>
            <c:bubble3D val="0"/>
            <c:explosion val="18"/>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sp3d/>
            </c:spPr>
            <c:extLst>
              <c:ext xmlns:c16="http://schemas.microsoft.com/office/drawing/2014/chart" uri="{C3380CC4-5D6E-409C-BE32-E72D297353CC}">
                <c16:uniqueId val="{00000007-3879-42BD-9604-D6C6985FEA24}"/>
              </c:ext>
            </c:extLst>
          </c:dPt>
          <c:dPt>
            <c:idx val="4"/>
            <c:bubble3D val="0"/>
            <c:explosion val="11"/>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sp3d/>
            </c:spPr>
            <c:extLst>
              <c:ext xmlns:c16="http://schemas.microsoft.com/office/drawing/2014/chart" uri="{C3380CC4-5D6E-409C-BE32-E72D297353CC}">
                <c16:uniqueId val="{00000009-3879-42BD-9604-D6C6985FEA24}"/>
              </c:ext>
            </c:extLst>
          </c:dPt>
          <c:dPt>
            <c:idx val="5"/>
            <c:bubble3D val="0"/>
            <c:explosion val="19"/>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sp3d/>
            </c:spPr>
            <c:extLst>
              <c:ext xmlns:c16="http://schemas.microsoft.com/office/drawing/2014/chart" uri="{C3380CC4-5D6E-409C-BE32-E72D297353CC}">
                <c16:uniqueId val="{0000000B-3879-42BD-9604-D6C6985FEA24}"/>
              </c:ext>
            </c:extLst>
          </c:dPt>
          <c:dLbls>
            <c:dLbl>
              <c:idx val="0"/>
              <c:layout>
                <c:manualLayout>
                  <c:x val="3.7037037037036358E-3"/>
                  <c:y val="-1.727115247000599E-2"/>
                </c:manualLayout>
              </c:layout>
              <c:tx>
                <c:rich>
                  <a:bodyPr/>
                  <a:lstStyle/>
                  <a:p>
                    <a:r>
                      <a:rPr lang="en-US"/>
                      <a:t>İlkokul; 3</a:t>
                    </a:r>
                  </a:p>
                </c:rich>
              </c:tx>
              <c:dLblPos val="bestFit"/>
              <c:showLegendKey val="1"/>
              <c:showVal val="1"/>
              <c:showCatName val="1"/>
              <c:showSerName val="1"/>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1-3879-42BD-9604-D6C6985FEA24}"/>
                </c:ext>
              </c:extLst>
            </c:dLbl>
            <c:dLbl>
              <c:idx val="1"/>
              <c:layout>
                <c:manualLayout>
                  <c:x val="1.666673957421989E-2"/>
                  <c:y val="-3.4542304940012016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2"/>
                        </a:solidFill>
                        <a:latin typeface="+mn-lt"/>
                        <a:ea typeface="+mn-ea"/>
                        <a:cs typeface="+mn-cs"/>
                      </a:defRPr>
                    </a:pPr>
                    <a:r>
                      <a:rPr lang="en-US" sz="1200"/>
                      <a:t>Ortaokul; 5</a:t>
                    </a:r>
                  </a:p>
                </c:rich>
              </c:tx>
              <c:spPr>
                <a:noFill/>
                <a:ln>
                  <a:solidFill>
                    <a:srgbClr val="4F81BD">
                      <a:alpha val="95000"/>
                    </a:srgbClr>
                  </a:solid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2"/>
                      </a:solidFill>
                      <a:latin typeface="+mn-lt"/>
                      <a:ea typeface="+mn-ea"/>
                      <a:cs typeface="+mn-cs"/>
                    </a:defRPr>
                  </a:pPr>
                  <a:endParaRPr lang="tr-TR"/>
                </a:p>
              </c:txPr>
              <c:dLblPos val="bestFit"/>
              <c:showLegendKey val="1"/>
              <c:showVal val="1"/>
              <c:showCatName val="1"/>
              <c:showSerName val="1"/>
              <c:showPercent val="1"/>
              <c:showBubbleSize val="0"/>
              <c:separator>; </c:separator>
              <c:extLst>
                <c:ext xmlns:c15="http://schemas.microsoft.com/office/drawing/2012/chart" uri="{CE6537A1-D6FC-4f65-9D91-7224C49458BB}">
                  <c15:layout>
                    <c:manualLayout>
                      <c:w val="0.10654913969087196"/>
                      <c:h val="6.9032932415940482E-2"/>
                    </c:manualLayout>
                  </c15:layout>
                  <c15:showDataLabelsRange val="0"/>
                </c:ext>
                <c:ext xmlns:c16="http://schemas.microsoft.com/office/drawing/2014/chart" uri="{C3380CC4-5D6E-409C-BE32-E72D297353CC}">
                  <c16:uniqueId val="{00000003-3879-42BD-9604-D6C6985FEA24}"/>
                </c:ext>
              </c:extLst>
            </c:dLbl>
            <c:dLbl>
              <c:idx val="2"/>
              <c:layout>
                <c:manualLayout>
                  <c:x val="1.6666666666666666E-2"/>
                  <c:y val="-2.0725382964007191E-2"/>
                </c:manualLayout>
              </c:layout>
              <c:tx>
                <c:rich>
                  <a:bodyPr/>
                  <a:lstStyle/>
                  <a:p>
                    <a:r>
                      <a:rPr lang="en-US"/>
                      <a:t>Lise;</a:t>
                    </a:r>
                    <a:r>
                      <a:rPr lang="en-US" baseline="0"/>
                      <a:t> 4</a:t>
                    </a:r>
                    <a:endParaRPr lang="en-US"/>
                  </a:p>
                </c:rich>
              </c:tx>
              <c:dLblPos val="bestFit"/>
              <c:showLegendKey val="1"/>
              <c:showVal val="1"/>
              <c:showCatName val="1"/>
              <c:showSerName val="1"/>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5-3879-42BD-9604-D6C6985FEA24}"/>
                </c:ext>
              </c:extLst>
            </c:dLbl>
            <c:dLbl>
              <c:idx val="3"/>
              <c:layout>
                <c:manualLayout>
                  <c:x val="2.5925925925925925E-2"/>
                  <c:y val="1.3816921976004794E-2"/>
                </c:manualLayout>
              </c:layout>
              <c:tx>
                <c:rich>
                  <a:bodyPr/>
                  <a:lstStyle/>
                  <a:p>
                    <a:r>
                      <a:rPr lang="en-US"/>
                      <a:t>Ön</a:t>
                    </a:r>
                    <a:r>
                      <a:rPr lang="en-US" baseline="0"/>
                      <a:t> Lisans; 12</a:t>
                    </a:r>
                    <a:endParaRPr lang="en-US"/>
                  </a:p>
                </c:rich>
              </c:tx>
              <c:dLblPos val="bestFit"/>
              <c:showLegendKey val="1"/>
              <c:showVal val="1"/>
              <c:showCatName val="1"/>
              <c:showSerName val="1"/>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7-3879-42BD-9604-D6C6985FEA24}"/>
                </c:ext>
              </c:extLst>
            </c:dLbl>
            <c:dLbl>
              <c:idx val="4"/>
              <c:layout>
                <c:manualLayout>
                  <c:x val="-2.4074074074074091E-2"/>
                  <c:y val="3.1088074446010784E-2"/>
                </c:manualLayout>
              </c:layout>
              <c:tx>
                <c:rich>
                  <a:bodyPr/>
                  <a:lstStyle/>
                  <a:p>
                    <a:r>
                      <a:rPr lang="en-US"/>
                      <a:t>Lisans; 17</a:t>
                    </a:r>
                  </a:p>
                </c:rich>
              </c:tx>
              <c:dLblPos val="bestFit"/>
              <c:showLegendKey val="1"/>
              <c:showVal val="1"/>
              <c:showCatName val="1"/>
              <c:showSerName val="1"/>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9-3879-42BD-9604-D6C6985FEA24}"/>
                </c:ext>
              </c:extLst>
            </c:dLbl>
            <c:dLbl>
              <c:idx val="5"/>
              <c:layout>
                <c:manualLayout>
                  <c:x val="-2.4074074074074074E-2"/>
                  <c:y val="-1.0362691482003595E-2"/>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mn-lt"/>
                        <a:ea typeface="+mn-ea"/>
                        <a:cs typeface="+mn-cs"/>
                      </a:defRPr>
                    </a:pPr>
                    <a:r>
                      <a:rPr lang="es-ES" sz="1200"/>
                      <a:t>Y.L. ve Dokt.; 7</a:t>
                    </a:r>
                  </a:p>
                </c:rich>
              </c:tx>
              <c:numFmt formatCode="#,##0.00" sourceLinked="0"/>
              <c:spPr>
                <a:noFill/>
                <a:ln>
                  <a:solidFill>
                    <a:srgbClr val="4F81BD">
                      <a:alpha val="95000"/>
                    </a:srgbClr>
                  </a:solid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mn-lt"/>
                      <a:ea typeface="+mn-ea"/>
                      <a:cs typeface="+mn-cs"/>
                    </a:defRPr>
                  </a:pPr>
                  <a:endParaRPr lang="tr-TR"/>
                </a:p>
              </c:txPr>
              <c:dLblPos val="bestFit"/>
              <c:showLegendKey val="1"/>
              <c:showVal val="1"/>
              <c:showCatName val="1"/>
              <c:showSerName val="1"/>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B-3879-42BD-9604-D6C6985FEA24}"/>
                </c:ext>
              </c:extLst>
            </c:dLbl>
            <c:spPr>
              <a:noFill/>
              <a:ln>
                <a:solidFill>
                  <a:srgbClr val="4F81BD">
                    <a:alpha val="95000"/>
                  </a:srgbClr>
                </a:solid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mn-lt"/>
                    <a:ea typeface="+mn-ea"/>
                    <a:cs typeface="+mn-cs"/>
                  </a:defRPr>
                </a:pPr>
                <a:endParaRPr lang="tr-TR"/>
              </a:p>
            </c:txPr>
            <c:dLblPos val="outEnd"/>
            <c:showLegendKey val="1"/>
            <c:showVal val="1"/>
            <c:showCatName val="1"/>
            <c:showSerName val="1"/>
            <c:showPercent val="1"/>
            <c:showBubbleSize val="0"/>
            <c:separator>; </c:separator>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'EĞİTİM DURUMU '!$B$3:$G$3</c:f>
              <c:strCache>
                <c:ptCount val="6"/>
                <c:pt idx="0">
                  <c:v>İlkokul</c:v>
                </c:pt>
                <c:pt idx="1">
                  <c:v>Ortaokul</c:v>
                </c:pt>
                <c:pt idx="2">
                  <c:v>Lise</c:v>
                </c:pt>
                <c:pt idx="3">
                  <c:v>Ön Lisans</c:v>
                </c:pt>
                <c:pt idx="4">
                  <c:v>Lisans</c:v>
                </c:pt>
                <c:pt idx="5">
                  <c:v>Y.L. ve Dokt.</c:v>
                </c:pt>
              </c:strCache>
            </c:strRef>
          </c:cat>
          <c:val>
            <c:numRef>
              <c:f>'EĞİTİM DURUMU '!$B$4:$G$4</c:f>
              <c:numCache>
                <c:formatCode>General</c:formatCode>
                <c:ptCount val="6"/>
                <c:pt idx="0">
                  <c:v>3</c:v>
                </c:pt>
                <c:pt idx="1">
                  <c:v>5</c:v>
                </c:pt>
                <c:pt idx="2">
                  <c:v>4</c:v>
                </c:pt>
                <c:pt idx="3">
                  <c:v>12</c:v>
                </c:pt>
                <c:pt idx="4">
                  <c:v>17</c:v>
                </c:pt>
                <c:pt idx="5">
                  <c:v>7</c:v>
                </c:pt>
              </c:numCache>
            </c:numRef>
          </c:val>
          <c:extLst>
            <c:ext xmlns:c16="http://schemas.microsoft.com/office/drawing/2014/chart" uri="{C3380CC4-5D6E-409C-BE32-E72D297353CC}">
              <c16:uniqueId val="{0000000C-3879-42BD-9604-D6C6985FEA24}"/>
            </c:ext>
          </c:extLst>
        </c:ser>
        <c:dLbls>
          <c:dLblPos val="bestFit"/>
          <c:showLegendKey val="0"/>
          <c:showVal val="0"/>
          <c:showCatName val="1"/>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w="9525" cap="flat" cmpd="sng" algn="ctr">
      <a:solidFill>
        <a:schemeClr val="tx2">
          <a:lumMod val="15000"/>
          <a:lumOff val="85000"/>
        </a:schemeClr>
      </a:solidFill>
      <a:round/>
    </a:ln>
    <a:effectLst/>
  </c:spPr>
  <c:txPr>
    <a:bodyPr/>
    <a:lstStyle/>
    <a:p>
      <a:pPr>
        <a:defRPr/>
      </a:pPr>
      <a:endParaRPr lang="tr-T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tr-TR"/>
              <a:t>İDARİ PERSONELİN HİZMET SÜRESİ</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tr-T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explosion val="18"/>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CE30-4E2F-AB52-77898D47A280}"/>
              </c:ext>
            </c:extLst>
          </c:dPt>
          <c:dPt>
            <c:idx val="1"/>
            <c:bubble3D val="0"/>
            <c:explosion val="15"/>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CE30-4E2F-AB52-77898D47A280}"/>
              </c:ext>
            </c:extLst>
          </c:dPt>
          <c:dPt>
            <c:idx val="2"/>
            <c:bubble3D val="0"/>
            <c:explosion val="17"/>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CE30-4E2F-AB52-77898D47A280}"/>
              </c:ext>
            </c:extLst>
          </c:dPt>
          <c:dPt>
            <c:idx val="3"/>
            <c:bubble3D val="0"/>
            <c:explosion val="17"/>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CE30-4E2F-AB52-77898D47A280}"/>
              </c:ext>
            </c:extLst>
          </c:dPt>
          <c:dPt>
            <c:idx val="4"/>
            <c:bubble3D val="0"/>
            <c:explosion val="34"/>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CE30-4E2F-AB52-77898D47A280}"/>
              </c:ext>
            </c:extLst>
          </c:dPt>
          <c:dLbls>
            <c:dLbl>
              <c:idx val="0"/>
              <c:layout>
                <c:manualLayout>
                  <c:x val="0.11527777777777767"/>
                  <c:y val="1.8518518518518517E-2"/>
                </c:manualLayout>
              </c:layout>
              <c:tx>
                <c:rich>
                  <a:bodyPr rot="0" spcFirstLastPara="1" vertOverflow="ellipsis" vert="horz" wrap="square" lIns="38100" tIns="19050" rIns="38100" bIns="19050" anchor="ctr" anchorCtr="1">
                    <a:noAutofit/>
                  </a:bodyPr>
                  <a:lstStyle/>
                  <a:p>
                    <a:pPr>
                      <a:defRPr sz="1200" b="1" i="0" u="none" strike="noStrike" kern="1200" spc="0" baseline="0">
                        <a:solidFill>
                          <a:schemeClr val="accent1"/>
                        </a:solidFill>
                        <a:latin typeface="+mn-lt"/>
                        <a:ea typeface="+mn-ea"/>
                        <a:cs typeface="+mn-cs"/>
                      </a:defRPr>
                    </a:pPr>
                    <a:fld id="{5B2F1BC0-693D-437C-AB08-986A00A091F3}" type="CATEGORYNAME">
                      <a:rPr lang="en-US" sz="1200"/>
                      <a:pPr>
                        <a:defRPr sz="1200"/>
                      </a:pPr>
                      <a:t>[KATEGORİ ADI]</a:t>
                    </a:fld>
                    <a:r>
                      <a:rPr lang="en-US" sz="1200"/>
                      <a:t>(Yıl); 6</a:t>
                    </a:r>
                  </a:p>
                </c:rich>
              </c:tx>
              <c:spPr>
                <a:noFill/>
                <a:ln>
                  <a:solidFill>
                    <a:schemeClr val="accent6">
                      <a:lumMod val="20000"/>
                      <a:lumOff val="80000"/>
                      <a:alpha val="85000"/>
                    </a:schemeClr>
                  </a:solid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accent1"/>
                      </a:solidFill>
                      <a:latin typeface="+mn-lt"/>
                      <a:ea typeface="+mn-ea"/>
                      <a:cs typeface="+mn-cs"/>
                    </a:defRPr>
                  </a:pPr>
                  <a:endParaRPr lang="tr-TR"/>
                </a:p>
              </c:txPr>
              <c:dLblPos val="bestFit"/>
              <c:showLegendKey val="0"/>
              <c:showVal val="0"/>
              <c:showCatName val="1"/>
              <c:showSerName val="0"/>
              <c:showPercent val="0"/>
              <c:showBubbleSize val="0"/>
              <c:extLst>
                <c:ext xmlns:c15="http://schemas.microsoft.com/office/drawing/2012/chart" uri="{CE6537A1-D6FC-4f65-9D91-7224C49458BB}">
                  <c15:layout>
                    <c:manualLayout>
                      <c:w val="0.12555555555555556"/>
                      <c:h val="0.13057888597258677"/>
                    </c:manualLayout>
                  </c15:layout>
                  <c15:dlblFieldTable/>
                  <c15:showDataLabelsRange val="0"/>
                </c:ext>
                <c:ext xmlns:c16="http://schemas.microsoft.com/office/drawing/2014/chart" uri="{C3380CC4-5D6E-409C-BE32-E72D297353CC}">
                  <c16:uniqueId val="{00000001-CE30-4E2F-AB52-77898D47A280}"/>
                </c:ext>
              </c:extLst>
            </c:dLbl>
            <c:dLbl>
              <c:idx val="1"/>
              <c:layout>
                <c:manualLayout>
                  <c:x val="4.7835306941667405E-2"/>
                  <c:y val="3.9351851851851839E-2"/>
                </c:manualLayout>
              </c:layout>
              <c:tx>
                <c:rich>
                  <a:bodyPr rot="0" spcFirstLastPara="1" vertOverflow="ellipsis" vert="horz" wrap="square" lIns="38100" tIns="19050" rIns="38100" bIns="19050" anchor="ctr" anchorCtr="1">
                    <a:noAutofit/>
                  </a:bodyPr>
                  <a:lstStyle/>
                  <a:p>
                    <a:pPr>
                      <a:defRPr sz="1200" b="1" i="0" u="none" strike="noStrike" kern="1200" spc="0" baseline="0">
                        <a:solidFill>
                          <a:schemeClr val="accent1"/>
                        </a:solidFill>
                        <a:latin typeface="+mn-lt"/>
                        <a:ea typeface="+mn-ea"/>
                        <a:cs typeface="+mn-cs"/>
                      </a:defRPr>
                    </a:pPr>
                    <a:fld id="{211D3677-E09E-44EC-85E7-F0B5E6EB255B}" type="CATEGORYNAME">
                      <a:rPr lang="en-US" sz="1200"/>
                      <a:pPr>
                        <a:defRPr sz="1200">
                          <a:solidFill>
                            <a:schemeClr val="accent1"/>
                          </a:solidFill>
                        </a:defRPr>
                      </a:pPr>
                      <a:t>[KATEGORİ ADI]</a:t>
                    </a:fld>
                    <a:r>
                      <a:rPr lang="en-US" sz="1200"/>
                      <a:t> (Yıl);</a:t>
                    </a:r>
                  </a:p>
                  <a:p>
                    <a:pPr>
                      <a:defRPr sz="1200">
                        <a:solidFill>
                          <a:schemeClr val="accent1"/>
                        </a:solidFill>
                      </a:defRPr>
                    </a:pPr>
                    <a:r>
                      <a:rPr lang="en-US" sz="1200"/>
                      <a:t>12</a:t>
                    </a:r>
                  </a:p>
                </c:rich>
              </c:tx>
              <c:spPr>
                <a:noFill/>
                <a:ln>
                  <a:solidFill>
                    <a:schemeClr val="accent6">
                      <a:lumMod val="20000"/>
                      <a:lumOff val="80000"/>
                      <a:alpha val="85000"/>
                    </a:schemeClr>
                  </a:solid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accent1"/>
                      </a:solidFill>
                      <a:latin typeface="+mn-lt"/>
                      <a:ea typeface="+mn-ea"/>
                      <a:cs typeface="+mn-cs"/>
                    </a:defRPr>
                  </a:pPr>
                  <a:endParaRPr lang="tr-TR"/>
                </a:p>
              </c:txPr>
              <c:dLblPos val="bestFit"/>
              <c:showLegendKey val="0"/>
              <c:showVal val="0"/>
              <c:showCatName val="1"/>
              <c:showSerName val="0"/>
              <c:showPercent val="0"/>
              <c:showBubbleSize val="0"/>
              <c:extLst>
                <c:ext xmlns:c15="http://schemas.microsoft.com/office/drawing/2012/chart" uri="{CE6537A1-D6FC-4f65-9D91-7224C49458BB}">
                  <c15:layout>
                    <c:manualLayout>
                      <c:w val="0.11864283610555704"/>
                      <c:h val="0.14909740449110526"/>
                    </c:manualLayout>
                  </c15:layout>
                  <c15:dlblFieldTable/>
                  <c15:showDataLabelsRange val="0"/>
                </c:ext>
                <c:ext xmlns:c16="http://schemas.microsoft.com/office/drawing/2014/chart" uri="{C3380CC4-5D6E-409C-BE32-E72D297353CC}">
                  <c16:uniqueId val="{00000003-CE30-4E2F-AB52-77898D47A280}"/>
                </c:ext>
              </c:extLst>
            </c:dLbl>
            <c:dLbl>
              <c:idx val="2"/>
              <c:layout>
                <c:manualLayout>
                  <c:x val="0.11655567640010719"/>
                  <c:y val="-1.200160489492969E-2"/>
                </c:manualLayout>
              </c:layout>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fld id="{6D123857-1971-48A2-ACF4-8D877DEAE441}" type="CATEGORYNAME">
                      <a:rPr lang="en-US" sz="1200"/>
                      <a:pPr>
                        <a:defRPr sz="1200">
                          <a:solidFill>
                            <a:schemeClr val="accent1"/>
                          </a:solidFill>
                        </a:defRPr>
                      </a:pPr>
                      <a:t>[KATEGORİ ADI]</a:t>
                    </a:fld>
                    <a:r>
                      <a:rPr lang="en-US" sz="1200"/>
                      <a:t>(Yıl);</a:t>
                    </a:r>
                  </a:p>
                  <a:p>
                    <a:pPr>
                      <a:defRPr sz="1200">
                        <a:solidFill>
                          <a:schemeClr val="accent1"/>
                        </a:solidFill>
                      </a:defRPr>
                    </a:pPr>
                    <a:r>
                      <a:rPr lang="en-US" sz="1200"/>
                      <a:t>10</a:t>
                    </a:r>
                  </a:p>
                </c:rich>
              </c:tx>
              <c:spPr>
                <a:noFill/>
                <a:ln>
                  <a:solidFill>
                    <a:schemeClr val="accent6">
                      <a:lumMod val="20000"/>
                      <a:lumOff val="80000"/>
                      <a:alpha val="85000"/>
                    </a:schemeClr>
                  </a:solid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tr-TR"/>
                </a:p>
              </c:txPr>
              <c:dLblPos val="bestFit"/>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E30-4E2F-AB52-77898D47A280}"/>
                </c:ext>
              </c:extLst>
            </c:dLbl>
            <c:dLbl>
              <c:idx val="3"/>
              <c:layout>
                <c:manualLayout>
                  <c:x val="-3.3333333333333333E-2"/>
                  <c:y val="2.7777777777777776E-2"/>
                </c:manualLayout>
              </c:layout>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fld id="{B9A5A42A-13A0-4971-8FBF-CD89869B6CE5}" type="CATEGORYNAME">
                      <a:rPr lang="en-US" sz="1200"/>
                      <a:pPr>
                        <a:defRPr sz="1200">
                          <a:solidFill>
                            <a:schemeClr val="accent1"/>
                          </a:solidFill>
                        </a:defRPr>
                      </a:pPr>
                      <a:t>[KATEGORİ ADI]</a:t>
                    </a:fld>
                    <a:r>
                      <a:rPr lang="en-US" sz="1200"/>
                      <a:t> (Yıl);</a:t>
                    </a:r>
                  </a:p>
                  <a:p>
                    <a:pPr>
                      <a:defRPr sz="1200">
                        <a:solidFill>
                          <a:schemeClr val="accent1"/>
                        </a:solidFill>
                      </a:defRPr>
                    </a:pPr>
                    <a:r>
                      <a:rPr lang="en-US" sz="1200"/>
                      <a:t>12</a:t>
                    </a:r>
                  </a:p>
                </c:rich>
              </c:tx>
              <c:spPr>
                <a:noFill/>
                <a:ln>
                  <a:solidFill>
                    <a:schemeClr val="accent6">
                      <a:lumMod val="20000"/>
                      <a:lumOff val="80000"/>
                      <a:alpha val="85000"/>
                    </a:schemeClr>
                  </a:solid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tr-TR"/>
                </a:p>
              </c:txPr>
              <c:dLblPos val="bestFit"/>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CE30-4E2F-AB52-77898D47A280}"/>
                </c:ext>
              </c:extLst>
            </c:dLbl>
            <c:dLbl>
              <c:idx val="4"/>
              <c:layout>
                <c:manualLayout>
                  <c:x val="-6.3888888888888884E-2"/>
                  <c:y val="-4.6296296296296294E-3"/>
                </c:manualLayout>
              </c:layout>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fld id="{C3E68CAB-F942-4728-A610-F8E43D400094}" type="CATEGORYNAME">
                      <a:rPr lang="en-US" sz="1200"/>
                      <a:pPr>
                        <a:defRPr sz="1200">
                          <a:solidFill>
                            <a:schemeClr val="accent1"/>
                          </a:solidFill>
                        </a:defRPr>
                      </a:pPr>
                      <a:t>[KATEGORİ ADI]</a:t>
                    </a:fld>
                    <a:r>
                      <a:rPr lang="en-US" sz="1200"/>
                      <a:t> (Yıl);</a:t>
                    </a:r>
                  </a:p>
                  <a:p>
                    <a:pPr>
                      <a:defRPr sz="1200">
                        <a:solidFill>
                          <a:schemeClr val="accent1"/>
                        </a:solidFill>
                      </a:defRPr>
                    </a:pPr>
                    <a:r>
                      <a:rPr lang="en-US" sz="1200"/>
                      <a:t>8</a:t>
                    </a:r>
                  </a:p>
                </c:rich>
              </c:tx>
              <c:spPr>
                <a:noFill/>
                <a:ln>
                  <a:solidFill>
                    <a:schemeClr val="accent6">
                      <a:lumMod val="20000"/>
                      <a:lumOff val="80000"/>
                      <a:alpha val="85000"/>
                    </a:schemeClr>
                  </a:solid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tr-TR"/>
                </a:p>
              </c:txPr>
              <c:dLblPos val="bestFit"/>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CE30-4E2F-AB52-77898D47A280}"/>
                </c:ext>
              </c:extLst>
            </c:dLbl>
            <c:spPr>
              <a:ln>
                <a:solidFill>
                  <a:schemeClr val="accent6">
                    <a:lumMod val="20000"/>
                    <a:lumOff val="80000"/>
                    <a:alpha val="85000"/>
                  </a:schemeClr>
                </a:solidFill>
              </a:ln>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tr-TR"/>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'HİZMET SÜRESİ'!$C$28:$G$28</c:f>
              <c:strCache>
                <c:ptCount val="5"/>
                <c:pt idx="0">
                  <c:v>0-7</c:v>
                </c:pt>
                <c:pt idx="1">
                  <c:v>8-14</c:v>
                </c:pt>
                <c:pt idx="2">
                  <c:v>15-19</c:v>
                </c:pt>
                <c:pt idx="3">
                  <c:v>20-26</c:v>
                </c:pt>
                <c:pt idx="4">
                  <c:v>27-35</c:v>
                </c:pt>
              </c:strCache>
            </c:strRef>
          </c:cat>
          <c:val>
            <c:numRef>
              <c:f>'HİZMET SÜRESİ'!$C$29:$G$29</c:f>
              <c:numCache>
                <c:formatCode>General</c:formatCode>
                <c:ptCount val="5"/>
                <c:pt idx="0">
                  <c:v>6</c:v>
                </c:pt>
                <c:pt idx="1">
                  <c:v>12</c:v>
                </c:pt>
                <c:pt idx="2">
                  <c:v>10</c:v>
                </c:pt>
                <c:pt idx="3">
                  <c:v>12</c:v>
                </c:pt>
                <c:pt idx="4">
                  <c:v>8</c:v>
                </c:pt>
              </c:numCache>
            </c:numRef>
          </c:val>
          <c:extLst>
            <c:ext xmlns:c16="http://schemas.microsoft.com/office/drawing/2014/chart" uri="{C3380CC4-5D6E-409C-BE32-E72D297353CC}">
              <c16:uniqueId val="{0000000A-CE30-4E2F-AB52-77898D47A280}"/>
            </c:ext>
          </c:extLst>
        </c:ser>
        <c:dLbls>
          <c:dLblPos val="outEnd"/>
          <c:showLegendKey val="0"/>
          <c:showVal val="0"/>
          <c:showCatName val="1"/>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w="9525" cap="flat" cmpd="sng" algn="ctr">
      <a:solidFill>
        <a:schemeClr val="accent6">
          <a:lumMod val="40000"/>
          <a:lumOff val="60000"/>
        </a:schemeClr>
      </a:solidFill>
      <a:round/>
    </a:ln>
    <a:effectLst/>
  </c:spPr>
  <c:txPr>
    <a:bodyPr/>
    <a:lstStyle/>
    <a:p>
      <a:pPr>
        <a:defRPr/>
      </a:pPr>
      <a:endParaRPr lang="tr-T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800" b="1" i="0" cap="all" baseline="0">
                <a:effectLst/>
              </a:rPr>
              <a:t>İDARİ PERSONELİN YAŞ DURUMU</a:t>
            </a:r>
            <a:endParaRPr lang="tr-TR">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6108313193524073E-2"/>
          <c:y val="0.28362182938979591"/>
          <c:w val="0.81388888888888888"/>
          <c:h val="0.57479476523767858"/>
        </c:manualLayout>
      </c:layout>
      <c:pie3DChart>
        <c:varyColors val="1"/>
        <c:ser>
          <c:idx val="0"/>
          <c:order val="0"/>
          <c:dPt>
            <c:idx val="0"/>
            <c:bubble3D val="0"/>
            <c:explosion val="2"/>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D548-4615-BA40-413499B87330}"/>
              </c:ext>
            </c:extLst>
          </c:dPt>
          <c:dPt>
            <c:idx val="1"/>
            <c:bubble3D val="0"/>
            <c:explosion val="9"/>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D548-4615-BA40-413499B87330}"/>
              </c:ext>
            </c:extLst>
          </c:dPt>
          <c:dPt>
            <c:idx val="2"/>
            <c:bubble3D val="0"/>
            <c:explosion val="28"/>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D548-4615-BA40-413499B87330}"/>
              </c:ext>
            </c:extLst>
          </c:dPt>
          <c:dPt>
            <c:idx val="3"/>
            <c:bubble3D val="0"/>
            <c:explosion val="9"/>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D548-4615-BA40-413499B87330}"/>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D548-4615-BA40-413499B87330}"/>
              </c:ext>
            </c:extLst>
          </c:dPt>
          <c:dLbls>
            <c:dLbl>
              <c:idx val="0"/>
              <c:layout>
                <c:manualLayout>
                  <c:x val="6.1432859526897005E-2"/>
                  <c:y val="-4.8797866729215898E-2"/>
                </c:manualLayout>
              </c:layout>
              <c:tx>
                <c:rich>
                  <a:bodyPr/>
                  <a:lstStyle/>
                  <a:p>
                    <a:fld id="{6377A78F-9845-4EF1-AEBB-CB0B2C8E919F}" type="CATEGORYNAME">
                      <a:rPr lang="en-US"/>
                      <a:pPr/>
                      <a:t>[KATEGORİ ADI]</a:t>
                    </a:fld>
                    <a:r>
                      <a:rPr lang="en-US"/>
                      <a:t> Yaş;</a:t>
                    </a:r>
                    <a:r>
                      <a:rPr lang="en-US" baseline="0"/>
                      <a:t>
</a:t>
                    </a:r>
                    <a:fld id="{B106E20A-07BC-484F-AE31-2FB96816CC60}" type="PERCENTAGE">
                      <a:rPr lang="en-US" baseline="0"/>
                      <a:pPr/>
                      <a:t>[YÜZDE]</a:t>
                    </a:fld>
                    <a:endParaRPr lang="en-US" baseline="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548-4615-BA40-413499B87330}"/>
                </c:ext>
              </c:extLst>
            </c:dLbl>
            <c:dLbl>
              <c:idx val="1"/>
              <c:layout>
                <c:manualLayout>
                  <c:x val="3.8888888888888785E-2"/>
                  <c:y val="-6.9444444444444448E-2"/>
                </c:manualLayout>
              </c:layout>
              <c:tx>
                <c:rich>
                  <a:bodyPr/>
                  <a:lstStyle/>
                  <a:p>
                    <a:fld id="{7CFF9DDB-DC26-4296-9535-3E0F04B5BD5A}" type="CATEGORYNAME">
                      <a:rPr lang="en-US"/>
                      <a:pPr/>
                      <a:t>[KATEGORİ ADI]</a:t>
                    </a:fld>
                    <a:r>
                      <a:rPr lang="en-US"/>
                      <a:t>Yaş;</a:t>
                    </a:r>
                    <a:r>
                      <a:rPr lang="en-US" baseline="0"/>
                      <a:t>
</a:t>
                    </a:r>
                    <a:fld id="{E7F8DE04-A2B5-47DC-8366-2D5D5B7E01D1}" type="PERCENTAGE">
                      <a:rPr lang="en-US" baseline="0"/>
                      <a:pPr/>
                      <a:t>[YÜZDE]</a:t>
                    </a:fld>
                    <a:endParaRPr lang="en-US" baseline="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548-4615-BA40-413499B87330}"/>
                </c:ext>
              </c:extLst>
            </c:dLbl>
            <c:dLbl>
              <c:idx val="2"/>
              <c:layout>
                <c:manualLayout>
                  <c:x val="0.3027777777777777"/>
                  <c:y val="-5.0925925925925923E-2"/>
                </c:manualLayout>
              </c:layout>
              <c:tx>
                <c:rich>
                  <a:bodyPr/>
                  <a:lstStyle/>
                  <a:p>
                    <a:r>
                      <a:rPr lang="en-US"/>
                      <a:t>40-49</a:t>
                    </a:r>
                    <a:r>
                      <a:rPr lang="en-US" baseline="0"/>
                      <a:t> Yaş; 35%</a:t>
                    </a:r>
                    <a:endParaRPr lang="en-US"/>
                  </a:p>
                </c:rich>
              </c:tx>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D548-4615-BA40-413499B87330}"/>
                </c:ext>
              </c:extLst>
            </c:dLbl>
            <c:dLbl>
              <c:idx val="3"/>
              <c:layout>
                <c:manualLayout>
                  <c:x val="-7.7777777777777779E-2"/>
                  <c:y val="4.6296296296295869E-3"/>
                </c:manualLayout>
              </c:layout>
              <c:tx>
                <c:rich>
                  <a:bodyPr/>
                  <a:lstStyle/>
                  <a:p>
                    <a:fld id="{3BBC5C12-0D26-4ACD-A624-6F8AFB243548}" type="CATEGORYNAME">
                      <a:rPr lang="en-US"/>
                      <a:pPr/>
                      <a:t>[KATEGORİ ADI]</a:t>
                    </a:fld>
                    <a:r>
                      <a:rPr lang="en-US"/>
                      <a:t> Yaş;</a:t>
                    </a:r>
                    <a:r>
                      <a:rPr lang="en-US" baseline="0"/>
                      <a:t>
</a:t>
                    </a:r>
                    <a:fld id="{9ECDC1ED-E390-48CF-846B-6D3639D917A8}" type="PERCENTAGE">
                      <a:rPr lang="en-US" baseline="0"/>
                      <a:pPr/>
                      <a:t>[YÜZDE]</a:t>
                    </a:fld>
                    <a:endParaRPr lang="en-US" baseline="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548-4615-BA40-413499B87330}"/>
                </c:ext>
              </c:extLst>
            </c:dLbl>
            <c:dLbl>
              <c:idx val="4"/>
              <c:delete val="1"/>
              <c:extLst>
                <c:ext xmlns:c15="http://schemas.microsoft.com/office/drawing/2012/chart" uri="{CE6537A1-D6FC-4f65-9D91-7224C49458BB}"/>
                <c:ext xmlns:c16="http://schemas.microsoft.com/office/drawing/2014/chart" uri="{C3380CC4-5D6E-409C-BE32-E72D297353CC}">
                  <c16:uniqueId val="{00000009-D548-4615-BA40-413499B8733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tr-TR"/>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'YAŞ '!$B$2:$F$2</c:f>
              <c:strCache>
                <c:ptCount val="5"/>
                <c:pt idx="0">
                  <c:v>20-29</c:v>
                </c:pt>
                <c:pt idx="1">
                  <c:v>30-39</c:v>
                </c:pt>
                <c:pt idx="2">
                  <c:v>40-49</c:v>
                </c:pt>
                <c:pt idx="3">
                  <c:v>50-59</c:v>
                </c:pt>
                <c:pt idx="4">
                  <c:v>60+</c:v>
                </c:pt>
              </c:strCache>
            </c:strRef>
          </c:cat>
          <c:val>
            <c:numRef>
              <c:f>'YAŞ '!$B$3:$F$3</c:f>
              <c:numCache>
                <c:formatCode>General</c:formatCode>
                <c:ptCount val="5"/>
                <c:pt idx="0">
                  <c:v>2</c:v>
                </c:pt>
                <c:pt idx="1">
                  <c:v>14</c:v>
                </c:pt>
                <c:pt idx="2">
                  <c:v>17</c:v>
                </c:pt>
                <c:pt idx="3">
                  <c:v>15</c:v>
                </c:pt>
                <c:pt idx="4">
                  <c:v>0</c:v>
                </c:pt>
              </c:numCache>
            </c:numRef>
          </c:val>
          <c:extLst>
            <c:ext xmlns:c16="http://schemas.microsoft.com/office/drawing/2014/chart" uri="{C3380CC4-5D6E-409C-BE32-E72D297353CC}">
              <c16:uniqueId val="{0000000A-D548-4615-BA40-413499B87330}"/>
            </c:ext>
          </c:extLst>
        </c:ser>
        <c:ser>
          <c:idx val="1"/>
          <c:order val="1"/>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C-D548-4615-BA40-413499B87330}"/>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E-D548-4615-BA40-413499B87330}"/>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10-D548-4615-BA40-413499B87330}"/>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12-D548-4615-BA40-413499B87330}"/>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14-D548-4615-BA40-413499B87330}"/>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tr-TR"/>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'YAŞ '!$B$2:$F$2</c:f>
              <c:strCache>
                <c:ptCount val="5"/>
                <c:pt idx="0">
                  <c:v>20-29</c:v>
                </c:pt>
                <c:pt idx="1">
                  <c:v>30-39</c:v>
                </c:pt>
                <c:pt idx="2">
                  <c:v>40-49</c:v>
                </c:pt>
                <c:pt idx="3">
                  <c:v>50-59</c:v>
                </c:pt>
                <c:pt idx="4">
                  <c:v>60+</c:v>
                </c:pt>
              </c:strCache>
            </c:strRef>
          </c:cat>
          <c:val>
            <c:numRef>
              <c:f>'YAŞ '!$B$4:$F$4</c:f>
              <c:numCache>
                <c:formatCode>General</c:formatCode>
                <c:ptCount val="5"/>
              </c:numCache>
            </c:numRef>
          </c:val>
          <c:extLst>
            <c:ext xmlns:c16="http://schemas.microsoft.com/office/drawing/2014/chart" uri="{C3380CC4-5D6E-409C-BE32-E72D297353CC}">
              <c16:uniqueId val="{00000015-D548-4615-BA40-413499B87330}"/>
            </c:ext>
          </c:extLst>
        </c:ser>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w="9525" cap="flat" cmpd="sng" algn="ctr">
      <a:solidFill>
        <a:schemeClr val="tx1">
          <a:lumMod val="15000"/>
          <a:lumOff val="85000"/>
        </a:schemeClr>
      </a:solidFill>
      <a:round/>
    </a:ln>
    <a:effectLst/>
  </c:spPr>
  <c:txPr>
    <a:bodyPr/>
    <a:lstStyle/>
    <a:p>
      <a:pPr>
        <a:defRPr/>
      </a:pPr>
      <a:endParaRPr lang="tr-T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1" Type="http://schemas.openxmlformats.org/officeDocument/2006/relationships/image" Target="../media/image30.png"/></Relationships>
</file>

<file path=ppt/diagrams/_rels/drawing2.xml.rels><?xml version="1.0" encoding="UTF-8" standalone="yes"?>
<Relationships xmlns="http://schemas.openxmlformats.org/package/2006/relationships"><Relationship Id="rId1"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D23002-A5BD-4C59-AC52-3F14BF005349}" type="doc">
      <dgm:prSet loTypeId="urn:microsoft.com/office/officeart/2005/8/layout/hProcess9" loCatId="process" qsTypeId="urn:microsoft.com/office/officeart/2005/8/quickstyle/simple1" qsCatId="simple" csTypeId="urn:microsoft.com/office/officeart/2005/8/colors/colorful2" csCatId="colorful" phldr="1"/>
      <dgm:spPr/>
    </dgm:pt>
    <dgm:pt modelId="{40F5FB13-2D64-4012-9DF2-AD70A8962E17}">
      <dgm:prSet phldrT="[Metin]" custT="1"/>
      <dgm:spPr>
        <a:solidFill>
          <a:srgbClr val="00B0F0"/>
        </a:solidFill>
      </dgm:spPr>
      <dgm:t>
        <a:bodyPr/>
        <a:lstStyle/>
        <a:p>
          <a:r>
            <a:rPr lang="tr-TR" sz="2400" dirty="0"/>
            <a:t>GİRDİ</a:t>
          </a:r>
        </a:p>
      </dgm:t>
    </dgm:pt>
    <dgm:pt modelId="{76722662-A3EF-4AB7-909C-4020ABCCF30D}" type="parTrans" cxnId="{3D93FEB5-DD43-4D8A-A36A-9E804BDBE181}">
      <dgm:prSet/>
      <dgm:spPr/>
      <dgm:t>
        <a:bodyPr/>
        <a:lstStyle/>
        <a:p>
          <a:endParaRPr lang="tr-TR"/>
        </a:p>
      </dgm:t>
    </dgm:pt>
    <dgm:pt modelId="{4BF94C71-271A-45C6-84C0-C3DDE478DC7A}" type="sibTrans" cxnId="{3D93FEB5-DD43-4D8A-A36A-9E804BDBE181}">
      <dgm:prSet/>
      <dgm:spPr/>
      <dgm:t>
        <a:bodyPr/>
        <a:lstStyle/>
        <a:p>
          <a:endParaRPr lang="tr-TR"/>
        </a:p>
      </dgm:t>
    </dgm:pt>
    <dgm:pt modelId="{85FAEF96-6986-471E-BC71-26AE58F9AA9E}">
      <dgm:prSet phldrT="[Metin]" custT="1"/>
      <dgm:spPr>
        <a:solidFill>
          <a:schemeClr val="accent5">
            <a:lumMod val="75000"/>
          </a:schemeClr>
        </a:solidFill>
      </dgm:spPr>
      <dgm:t>
        <a:bodyPr/>
        <a:lstStyle/>
        <a:p>
          <a:r>
            <a:rPr lang="tr-TR" sz="2400" dirty="0"/>
            <a:t>SÜREÇ</a:t>
          </a:r>
        </a:p>
      </dgm:t>
    </dgm:pt>
    <dgm:pt modelId="{77F0EB5B-97D1-4827-A0D0-B3349D634F46}" type="parTrans" cxnId="{4B15CEA9-2A31-428C-885A-30E3749735FF}">
      <dgm:prSet/>
      <dgm:spPr/>
      <dgm:t>
        <a:bodyPr/>
        <a:lstStyle/>
        <a:p>
          <a:endParaRPr lang="tr-TR"/>
        </a:p>
      </dgm:t>
    </dgm:pt>
    <dgm:pt modelId="{60457581-F111-4813-9252-1BB950E1BE29}" type="sibTrans" cxnId="{4B15CEA9-2A31-428C-885A-30E3749735FF}">
      <dgm:prSet/>
      <dgm:spPr/>
      <dgm:t>
        <a:bodyPr/>
        <a:lstStyle/>
        <a:p>
          <a:endParaRPr lang="tr-TR"/>
        </a:p>
      </dgm:t>
    </dgm:pt>
    <dgm:pt modelId="{2FA7B5DD-8A9E-41BC-92FE-AE02242217F2}">
      <dgm:prSet phldrT="[Metin]" custT="1"/>
      <dgm:spPr>
        <a:solidFill>
          <a:srgbClr val="7030A0"/>
        </a:solidFill>
      </dgm:spPr>
      <dgm:t>
        <a:bodyPr/>
        <a:lstStyle/>
        <a:p>
          <a:r>
            <a:rPr lang="tr-TR" sz="2400" dirty="0"/>
            <a:t>ÇIKTI</a:t>
          </a:r>
        </a:p>
      </dgm:t>
    </dgm:pt>
    <dgm:pt modelId="{221D6745-AA3B-4943-8341-29494F9F480B}" type="parTrans" cxnId="{C82C2708-3F09-4F19-B1DB-2AEC7E7FD9AE}">
      <dgm:prSet/>
      <dgm:spPr/>
      <dgm:t>
        <a:bodyPr/>
        <a:lstStyle/>
        <a:p>
          <a:endParaRPr lang="tr-TR"/>
        </a:p>
      </dgm:t>
    </dgm:pt>
    <dgm:pt modelId="{4ABCEF5F-291C-4FF3-89CC-DE43EB8325C5}" type="sibTrans" cxnId="{C82C2708-3F09-4F19-B1DB-2AEC7E7FD9AE}">
      <dgm:prSet/>
      <dgm:spPr/>
      <dgm:t>
        <a:bodyPr/>
        <a:lstStyle/>
        <a:p>
          <a:endParaRPr lang="tr-TR"/>
        </a:p>
      </dgm:t>
    </dgm:pt>
    <dgm:pt modelId="{7DF0BF91-28F7-4C14-885F-2205A3EE2F53}" type="pres">
      <dgm:prSet presAssocID="{ADD23002-A5BD-4C59-AC52-3F14BF005349}" presName="CompostProcess" presStyleCnt="0">
        <dgm:presLayoutVars>
          <dgm:dir/>
          <dgm:resizeHandles val="exact"/>
        </dgm:presLayoutVars>
      </dgm:prSet>
      <dgm:spPr/>
    </dgm:pt>
    <dgm:pt modelId="{90237C56-F74C-444E-B635-4C02CB3FAE33}" type="pres">
      <dgm:prSet presAssocID="{ADD23002-A5BD-4C59-AC52-3F14BF005349}" presName="arrow" presStyleLbl="bgShp" presStyleIdx="0" presStyleCnt="1" custScaleX="599"/>
      <dgm:spPr/>
    </dgm:pt>
    <dgm:pt modelId="{D06E909F-3CDA-4DA1-874A-493DDB6949D1}" type="pres">
      <dgm:prSet presAssocID="{ADD23002-A5BD-4C59-AC52-3F14BF005349}" presName="linearProcess" presStyleCnt="0"/>
      <dgm:spPr/>
    </dgm:pt>
    <dgm:pt modelId="{FA915649-0D4E-4163-8AEC-61CA16A352D3}" type="pres">
      <dgm:prSet presAssocID="{40F5FB13-2D64-4012-9DF2-AD70A8962E17}" presName="textNode" presStyleLbl="node1" presStyleIdx="0" presStyleCnt="3" custScaleX="62250" custScaleY="67708" custLinFactX="-46582" custLinFactNeighborX="-100000" custLinFactNeighborY="2012">
        <dgm:presLayoutVars>
          <dgm:bulletEnabled val="1"/>
        </dgm:presLayoutVars>
      </dgm:prSet>
      <dgm:spPr/>
    </dgm:pt>
    <dgm:pt modelId="{F19F6BB2-E209-46E0-BA7C-52778C7E7E95}" type="pres">
      <dgm:prSet presAssocID="{4BF94C71-271A-45C6-84C0-C3DDE478DC7A}" presName="sibTrans" presStyleCnt="0"/>
      <dgm:spPr/>
    </dgm:pt>
    <dgm:pt modelId="{A268C20D-7B53-42DA-9D9B-205AA5CB04EF}" type="pres">
      <dgm:prSet presAssocID="{85FAEF96-6986-471E-BC71-26AE58F9AA9E}" presName="textNode" presStyleLbl="node1" presStyleIdx="1" presStyleCnt="3" custScaleX="61120" custScaleY="71518" custLinFactX="-15067" custLinFactNeighborX="-100000" custLinFactNeighborY="-67601">
        <dgm:presLayoutVars>
          <dgm:bulletEnabled val="1"/>
        </dgm:presLayoutVars>
      </dgm:prSet>
      <dgm:spPr/>
    </dgm:pt>
    <dgm:pt modelId="{A3A8BDD5-EBCE-47DE-9806-B93C2B1A4CAC}" type="pres">
      <dgm:prSet presAssocID="{60457581-F111-4813-9252-1BB950E1BE29}" presName="sibTrans" presStyleCnt="0"/>
      <dgm:spPr/>
    </dgm:pt>
    <dgm:pt modelId="{9F72161F-5876-458E-B8A7-900661DC2894}" type="pres">
      <dgm:prSet presAssocID="{2FA7B5DD-8A9E-41BC-92FE-AE02242217F2}" presName="textNode" presStyleLbl="node1" presStyleIdx="2" presStyleCnt="3" custScaleX="55577" custScaleY="58838" custLinFactNeighborX="4124" custLinFactNeighborY="7569">
        <dgm:presLayoutVars>
          <dgm:bulletEnabled val="1"/>
        </dgm:presLayoutVars>
      </dgm:prSet>
      <dgm:spPr/>
    </dgm:pt>
  </dgm:ptLst>
  <dgm:cxnLst>
    <dgm:cxn modelId="{C82C2708-3F09-4F19-B1DB-2AEC7E7FD9AE}" srcId="{ADD23002-A5BD-4C59-AC52-3F14BF005349}" destId="{2FA7B5DD-8A9E-41BC-92FE-AE02242217F2}" srcOrd="2" destOrd="0" parTransId="{221D6745-AA3B-4943-8341-29494F9F480B}" sibTransId="{4ABCEF5F-291C-4FF3-89CC-DE43EB8325C5}"/>
    <dgm:cxn modelId="{5D2A6863-EE41-4F38-9280-7C49792C928B}" type="presOf" srcId="{ADD23002-A5BD-4C59-AC52-3F14BF005349}" destId="{7DF0BF91-28F7-4C14-885F-2205A3EE2F53}" srcOrd="0" destOrd="0" presId="urn:microsoft.com/office/officeart/2005/8/layout/hProcess9"/>
    <dgm:cxn modelId="{9D503D74-5F9E-4B1F-BD33-F49194C2254B}" type="presOf" srcId="{85FAEF96-6986-471E-BC71-26AE58F9AA9E}" destId="{A268C20D-7B53-42DA-9D9B-205AA5CB04EF}" srcOrd="0" destOrd="0" presId="urn:microsoft.com/office/officeart/2005/8/layout/hProcess9"/>
    <dgm:cxn modelId="{4B15CEA9-2A31-428C-885A-30E3749735FF}" srcId="{ADD23002-A5BD-4C59-AC52-3F14BF005349}" destId="{85FAEF96-6986-471E-BC71-26AE58F9AA9E}" srcOrd="1" destOrd="0" parTransId="{77F0EB5B-97D1-4827-A0D0-B3349D634F46}" sibTransId="{60457581-F111-4813-9252-1BB950E1BE29}"/>
    <dgm:cxn modelId="{8E9421AC-8C3C-46C2-AE4A-3BDDF02127FD}" type="presOf" srcId="{40F5FB13-2D64-4012-9DF2-AD70A8962E17}" destId="{FA915649-0D4E-4163-8AEC-61CA16A352D3}" srcOrd="0" destOrd="0" presId="urn:microsoft.com/office/officeart/2005/8/layout/hProcess9"/>
    <dgm:cxn modelId="{3D93FEB5-DD43-4D8A-A36A-9E804BDBE181}" srcId="{ADD23002-A5BD-4C59-AC52-3F14BF005349}" destId="{40F5FB13-2D64-4012-9DF2-AD70A8962E17}" srcOrd="0" destOrd="0" parTransId="{76722662-A3EF-4AB7-909C-4020ABCCF30D}" sibTransId="{4BF94C71-271A-45C6-84C0-C3DDE478DC7A}"/>
    <dgm:cxn modelId="{35333CF7-DD6D-471D-83B7-1A550970673C}" type="presOf" srcId="{2FA7B5DD-8A9E-41BC-92FE-AE02242217F2}" destId="{9F72161F-5876-458E-B8A7-900661DC2894}" srcOrd="0" destOrd="0" presId="urn:microsoft.com/office/officeart/2005/8/layout/hProcess9"/>
    <dgm:cxn modelId="{A821CE67-4399-4D45-9196-6277F05A1EC1}" type="presParOf" srcId="{7DF0BF91-28F7-4C14-885F-2205A3EE2F53}" destId="{90237C56-F74C-444E-B635-4C02CB3FAE33}" srcOrd="0" destOrd="0" presId="urn:microsoft.com/office/officeart/2005/8/layout/hProcess9"/>
    <dgm:cxn modelId="{DFE280FA-CD6F-4067-A9EF-0EC0504AC149}" type="presParOf" srcId="{7DF0BF91-28F7-4C14-885F-2205A3EE2F53}" destId="{D06E909F-3CDA-4DA1-874A-493DDB6949D1}" srcOrd="1" destOrd="0" presId="urn:microsoft.com/office/officeart/2005/8/layout/hProcess9"/>
    <dgm:cxn modelId="{7A381F68-0EF2-4196-9D3A-FAE1C717BBF9}" type="presParOf" srcId="{D06E909F-3CDA-4DA1-874A-493DDB6949D1}" destId="{FA915649-0D4E-4163-8AEC-61CA16A352D3}" srcOrd="0" destOrd="0" presId="urn:microsoft.com/office/officeart/2005/8/layout/hProcess9"/>
    <dgm:cxn modelId="{101A7A1F-CC52-4AA1-AAE5-38AC4B37C52B}" type="presParOf" srcId="{D06E909F-3CDA-4DA1-874A-493DDB6949D1}" destId="{F19F6BB2-E209-46E0-BA7C-52778C7E7E95}" srcOrd="1" destOrd="0" presId="urn:microsoft.com/office/officeart/2005/8/layout/hProcess9"/>
    <dgm:cxn modelId="{1B9FB6BB-8265-45C8-983D-03B0AB458D65}" type="presParOf" srcId="{D06E909F-3CDA-4DA1-874A-493DDB6949D1}" destId="{A268C20D-7B53-42DA-9D9B-205AA5CB04EF}" srcOrd="2" destOrd="0" presId="urn:microsoft.com/office/officeart/2005/8/layout/hProcess9"/>
    <dgm:cxn modelId="{67FC3220-0D90-4061-A1A9-D7AC86B6E098}" type="presParOf" srcId="{D06E909F-3CDA-4DA1-874A-493DDB6949D1}" destId="{A3A8BDD5-EBCE-47DE-9806-B93C2B1A4CAC}" srcOrd="3" destOrd="0" presId="urn:microsoft.com/office/officeart/2005/8/layout/hProcess9"/>
    <dgm:cxn modelId="{3472AE69-95D4-4234-A184-A74084252808}" type="presParOf" srcId="{D06E909F-3CDA-4DA1-874A-493DDB6949D1}" destId="{9F72161F-5876-458E-B8A7-900661DC2894}" srcOrd="4"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D23002-A5BD-4C59-AC52-3F14BF005349}" type="doc">
      <dgm:prSet loTypeId="urn:microsoft.com/office/officeart/2005/8/layout/hProcess9" loCatId="process" qsTypeId="urn:microsoft.com/office/officeart/2005/8/quickstyle/simple1" qsCatId="simple" csTypeId="urn:microsoft.com/office/officeart/2005/8/colors/colorful2" csCatId="colorful" phldr="1"/>
      <dgm:spPr/>
    </dgm:pt>
    <dgm:pt modelId="{40F5FB13-2D64-4012-9DF2-AD70A8962E17}">
      <dgm:prSet phldrT="[Metin]" custT="1"/>
      <dgm:spPr>
        <a:solidFill>
          <a:srgbClr val="00B0F0"/>
        </a:solidFill>
      </dgm:spPr>
      <dgm:t>
        <a:bodyPr/>
        <a:lstStyle/>
        <a:p>
          <a:r>
            <a:rPr lang="tr-TR" sz="3200" dirty="0"/>
            <a:t>GİRDİ</a:t>
          </a:r>
        </a:p>
      </dgm:t>
    </dgm:pt>
    <dgm:pt modelId="{76722662-A3EF-4AB7-909C-4020ABCCF30D}" type="parTrans" cxnId="{3D93FEB5-DD43-4D8A-A36A-9E804BDBE181}">
      <dgm:prSet/>
      <dgm:spPr/>
      <dgm:t>
        <a:bodyPr/>
        <a:lstStyle/>
        <a:p>
          <a:endParaRPr lang="tr-TR"/>
        </a:p>
      </dgm:t>
    </dgm:pt>
    <dgm:pt modelId="{4BF94C71-271A-45C6-84C0-C3DDE478DC7A}" type="sibTrans" cxnId="{3D93FEB5-DD43-4D8A-A36A-9E804BDBE181}">
      <dgm:prSet/>
      <dgm:spPr/>
      <dgm:t>
        <a:bodyPr/>
        <a:lstStyle/>
        <a:p>
          <a:endParaRPr lang="tr-TR"/>
        </a:p>
      </dgm:t>
    </dgm:pt>
    <dgm:pt modelId="{7DF0BF91-28F7-4C14-885F-2205A3EE2F53}" type="pres">
      <dgm:prSet presAssocID="{ADD23002-A5BD-4C59-AC52-3F14BF005349}" presName="CompostProcess" presStyleCnt="0">
        <dgm:presLayoutVars>
          <dgm:dir/>
          <dgm:resizeHandles val="exact"/>
        </dgm:presLayoutVars>
      </dgm:prSet>
      <dgm:spPr/>
    </dgm:pt>
    <dgm:pt modelId="{90237C56-F74C-444E-B635-4C02CB3FAE33}" type="pres">
      <dgm:prSet presAssocID="{ADD23002-A5BD-4C59-AC52-3F14BF005349}" presName="arrow" presStyleLbl="bgShp" presStyleIdx="0" presStyleCnt="1" custScaleX="51159" custScaleY="100000" custLinFactNeighborX="55018"/>
      <dgm:spPr>
        <a:prstGeom prst="stripedRightArrow">
          <a:avLst/>
        </a:prstGeom>
        <a:blipFill rotWithShape="0">
          <a:blip xmlns:r="http://schemas.openxmlformats.org/officeDocument/2006/relationships" r:embed="rId1"/>
          <a:stretch>
            <a:fillRect/>
          </a:stretch>
        </a:blipFill>
      </dgm:spPr>
    </dgm:pt>
    <dgm:pt modelId="{D06E909F-3CDA-4DA1-874A-493DDB6949D1}" type="pres">
      <dgm:prSet presAssocID="{ADD23002-A5BD-4C59-AC52-3F14BF005349}" presName="linearProcess" presStyleCnt="0"/>
      <dgm:spPr/>
    </dgm:pt>
    <dgm:pt modelId="{FA915649-0D4E-4163-8AEC-61CA16A352D3}" type="pres">
      <dgm:prSet presAssocID="{40F5FB13-2D64-4012-9DF2-AD70A8962E17}" presName="textNode" presStyleLbl="node1" presStyleIdx="0" presStyleCnt="1" custScaleX="62250" custScaleY="160739" custLinFactX="-15185" custLinFactNeighborX="-100000" custLinFactNeighborY="2220">
        <dgm:presLayoutVars>
          <dgm:bulletEnabled val="1"/>
        </dgm:presLayoutVars>
      </dgm:prSet>
      <dgm:spPr/>
    </dgm:pt>
  </dgm:ptLst>
  <dgm:cxnLst>
    <dgm:cxn modelId="{3D93FEB5-DD43-4D8A-A36A-9E804BDBE181}" srcId="{ADD23002-A5BD-4C59-AC52-3F14BF005349}" destId="{40F5FB13-2D64-4012-9DF2-AD70A8962E17}" srcOrd="0" destOrd="0" parTransId="{76722662-A3EF-4AB7-909C-4020ABCCF30D}" sibTransId="{4BF94C71-271A-45C6-84C0-C3DDE478DC7A}"/>
    <dgm:cxn modelId="{D7C38AC8-5C9A-4C31-8E76-3B5EEA7C3466}" type="presOf" srcId="{ADD23002-A5BD-4C59-AC52-3F14BF005349}" destId="{7DF0BF91-28F7-4C14-885F-2205A3EE2F53}" srcOrd="0" destOrd="0" presId="urn:microsoft.com/office/officeart/2005/8/layout/hProcess9"/>
    <dgm:cxn modelId="{C70292DB-2485-4B04-AD46-C61C1FA0DEB6}" type="presOf" srcId="{40F5FB13-2D64-4012-9DF2-AD70A8962E17}" destId="{FA915649-0D4E-4163-8AEC-61CA16A352D3}" srcOrd="0" destOrd="0" presId="urn:microsoft.com/office/officeart/2005/8/layout/hProcess9"/>
    <dgm:cxn modelId="{B9F1CC03-B0CB-4C51-A4A9-AA149B161C2F}" type="presParOf" srcId="{7DF0BF91-28F7-4C14-885F-2205A3EE2F53}" destId="{90237C56-F74C-444E-B635-4C02CB3FAE33}" srcOrd="0" destOrd="0" presId="urn:microsoft.com/office/officeart/2005/8/layout/hProcess9"/>
    <dgm:cxn modelId="{7F3EB033-2603-4DB7-8CED-CDEC6FF78EB2}" type="presParOf" srcId="{7DF0BF91-28F7-4C14-885F-2205A3EE2F53}" destId="{D06E909F-3CDA-4DA1-874A-493DDB6949D1}" srcOrd="1" destOrd="0" presId="urn:microsoft.com/office/officeart/2005/8/layout/hProcess9"/>
    <dgm:cxn modelId="{CE82232D-073B-479F-8968-EC844B399BCB}" type="presParOf" srcId="{D06E909F-3CDA-4DA1-874A-493DDB6949D1}" destId="{FA915649-0D4E-4163-8AEC-61CA16A352D3}"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3CDD4F-5940-46DF-8326-A69BE7BAC465}"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tr-TR"/>
        </a:p>
      </dgm:t>
    </dgm:pt>
    <dgm:pt modelId="{A6ABB52F-5507-4F3D-96AF-E3B59D450333}">
      <dgm:prSet phldrT="[Metin]"/>
      <dgm:spPr/>
      <dgm:t>
        <a:bodyPr/>
        <a:lstStyle/>
        <a:p>
          <a:r>
            <a:rPr lang="tr-TR" dirty="0"/>
            <a:t>Hemen Uygula</a:t>
          </a:r>
        </a:p>
      </dgm:t>
    </dgm:pt>
    <dgm:pt modelId="{39A9C67A-404C-4222-AFFC-D2580BE8EA0C}" type="parTrans" cxnId="{5E9E1DD9-8AE4-4670-B498-13B14C21D147}">
      <dgm:prSet/>
      <dgm:spPr/>
      <dgm:t>
        <a:bodyPr/>
        <a:lstStyle/>
        <a:p>
          <a:endParaRPr lang="tr-TR"/>
        </a:p>
      </dgm:t>
    </dgm:pt>
    <dgm:pt modelId="{2733AF40-F967-46C2-8776-1FE7C73DD2C0}" type="sibTrans" cxnId="{5E9E1DD9-8AE4-4670-B498-13B14C21D147}">
      <dgm:prSet/>
      <dgm:spPr/>
      <dgm:t>
        <a:bodyPr/>
        <a:lstStyle/>
        <a:p>
          <a:endParaRPr lang="tr-TR"/>
        </a:p>
      </dgm:t>
    </dgm:pt>
    <dgm:pt modelId="{950586BD-0FCF-4EF4-BCAE-CE361CA0ED71}">
      <dgm:prSet phldrT="[Metin]"/>
      <dgm:spPr>
        <a:solidFill>
          <a:schemeClr val="bg1"/>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dirty="0">
              <a:solidFill>
                <a:schemeClr val="tx1"/>
              </a:solidFill>
            </a:rPr>
            <a:t>Zayıflığı gider ve uygula (öncelikli)</a:t>
          </a:r>
        </a:p>
        <a:p>
          <a:endParaRPr lang="tr-TR" dirty="0">
            <a:solidFill>
              <a:schemeClr val="tx1"/>
            </a:solidFill>
          </a:endParaRPr>
        </a:p>
      </dgm:t>
    </dgm:pt>
    <dgm:pt modelId="{F79580FD-C2D0-4027-ADDD-C464D2C6617B}" type="parTrans" cxnId="{96D26879-7C0C-4226-B9A5-2CEC4AFBFE12}">
      <dgm:prSet/>
      <dgm:spPr/>
      <dgm:t>
        <a:bodyPr/>
        <a:lstStyle/>
        <a:p>
          <a:endParaRPr lang="tr-TR"/>
        </a:p>
      </dgm:t>
    </dgm:pt>
    <dgm:pt modelId="{5A6CB5E4-371C-4D48-9469-5144E20C523B}" type="sibTrans" cxnId="{96D26879-7C0C-4226-B9A5-2CEC4AFBFE12}">
      <dgm:prSet/>
      <dgm:spPr/>
      <dgm:t>
        <a:bodyPr/>
        <a:lstStyle/>
        <a:p>
          <a:endParaRPr lang="tr-TR"/>
        </a:p>
      </dgm:t>
    </dgm:pt>
    <dgm:pt modelId="{05F79D92-E325-4CD3-94A2-089BF9707B21}">
      <dgm:prSet phldrT="[Metin]"/>
      <dgm:spPr>
        <a:solidFill>
          <a:schemeClr val="bg1"/>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dirty="0">
              <a:solidFill>
                <a:schemeClr val="tx1"/>
              </a:solidFill>
            </a:rPr>
            <a:t>Takip Et</a:t>
          </a:r>
        </a:p>
      </dgm:t>
    </dgm:pt>
    <dgm:pt modelId="{0931372A-EDE7-470B-B871-FBA1A4F431E5}" type="parTrans" cxnId="{EA43E243-1C39-469F-8BE9-91D19BE185B8}">
      <dgm:prSet/>
      <dgm:spPr/>
      <dgm:t>
        <a:bodyPr/>
        <a:lstStyle/>
        <a:p>
          <a:endParaRPr lang="tr-TR"/>
        </a:p>
      </dgm:t>
    </dgm:pt>
    <dgm:pt modelId="{A7E15DB9-219B-45C9-B298-845118FA49B5}" type="sibTrans" cxnId="{EA43E243-1C39-469F-8BE9-91D19BE185B8}">
      <dgm:prSet/>
      <dgm:spPr/>
      <dgm:t>
        <a:bodyPr/>
        <a:lstStyle/>
        <a:p>
          <a:endParaRPr lang="tr-TR"/>
        </a:p>
      </dgm:t>
    </dgm:pt>
    <dgm:pt modelId="{325A02BA-9F9C-4E36-817C-A2901680360B}">
      <dgm:prSet phldrT="[Metin]"/>
      <dgm:spPr>
        <a:solidFill>
          <a:srgbClr val="FF0000"/>
        </a:solidFill>
      </dgm:spPr>
      <dgm:t>
        <a:bodyPr/>
        <a:lstStyle/>
        <a:p>
          <a:r>
            <a:rPr lang="tr-TR" dirty="0"/>
            <a:t>Takip et, Risk Yönetimi uygula</a:t>
          </a:r>
        </a:p>
      </dgm:t>
    </dgm:pt>
    <dgm:pt modelId="{DD16A558-32CB-47B7-B427-9101F9B32C74}" type="parTrans" cxnId="{364CDAF4-DCA8-473D-A1B5-A0B087D951DF}">
      <dgm:prSet/>
      <dgm:spPr/>
      <dgm:t>
        <a:bodyPr/>
        <a:lstStyle/>
        <a:p>
          <a:endParaRPr lang="tr-TR"/>
        </a:p>
      </dgm:t>
    </dgm:pt>
    <dgm:pt modelId="{83E4A850-1435-4D34-B252-12F90FC58BD8}" type="sibTrans" cxnId="{364CDAF4-DCA8-473D-A1B5-A0B087D951DF}">
      <dgm:prSet/>
      <dgm:spPr/>
      <dgm:t>
        <a:bodyPr/>
        <a:lstStyle/>
        <a:p>
          <a:endParaRPr lang="tr-TR"/>
        </a:p>
      </dgm:t>
    </dgm:pt>
    <dgm:pt modelId="{6EA34B11-CF59-4447-939A-3487FF821E63}" type="pres">
      <dgm:prSet presAssocID="{4A3CDD4F-5940-46DF-8326-A69BE7BAC465}" presName="matrix" presStyleCnt="0">
        <dgm:presLayoutVars>
          <dgm:chMax val="1"/>
          <dgm:dir/>
          <dgm:resizeHandles val="exact"/>
        </dgm:presLayoutVars>
      </dgm:prSet>
      <dgm:spPr/>
    </dgm:pt>
    <dgm:pt modelId="{04AC2433-4AB9-42BE-AB06-368995798FFF}" type="pres">
      <dgm:prSet presAssocID="{4A3CDD4F-5940-46DF-8326-A69BE7BAC465}" presName="diamond" presStyleLbl="bgShp" presStyleIdx="0" presStyleCnt="1" custScaleX="138900"/>
      <dgm:spPr/>
    </dgm:pt>
    <dgm:pt modelId="{AB096D29-F80B-4EE7-A862-4E4A6CD0E571}" type="pres">
      <dgm:prSet presAssocID="{4A3CDD4F-5940-46DF-8326-A69BE7BAC465}" presName="quad1" presStyleLbl="node1" presStyleIdx="0" presStyleCnt="4" custScaleX="135139" custScaleY="87202" custLinFactNeighborX="-8094" custLinFactNeighborY="9931">
        <dgm:presLayoutVars>
          <dgm:chMax val="0"/>
          <dgm:chPref val="0"/>
          <dgm:bulletEnabled val="1"/>
        </dgm:presLayoutVars>
      </dgm:prSet>
      <dgm:spPr/>
    </dgm:pt>
    <dgm:pt modelId="{23F5DEAC-772F-4DF8-B7A5-86EC7A757BFE}" type="pres">
      <dgm:prSet presAssocID="{4A3CDD4F-5940-46DF-8326-A69BE7BAC465}" presName="quad2" presStyleLbl="node1" presStyleIdx="1" presStyleCnt="4" custScaleX="148165" custScaleY="82781" custLinFactX="-17368" custLinFactY="7064" custLinFactNeighborX="-100000" custLinFactNeighborY="100000">
        <dgm:presLayoutVars>
          <dgm:chMax val="0"/>
          <dgm:chPref val="0"/>
          <dgm:bulletEnabled val="1"/>
        </dgm:presLayoutVars>
      </dgm:prSet>
      <dgm:spPr/>
    </dgm:pt>
    <dgm:pt modelId="{CE426780-EC02-4126-813D-629FB4B9D38E}" type="pres">
      <dgm:prSet presAssocID="{4A3CDD4F-5940-46DF-8326-A69BE7BAC465}" presName="quad3" presStyleLbl="node1" presStyleIdx="2" presStyleCnt="4" custScaleX="151328" custScaleY="85944" custLinFactX="41652" custLinFactNeighborX="100000" custLinFactNeighborY="-96180">
        <dgm:presLayoutVars>
          <dgm:chMax val="0"/>
          <dgm:chPref val="0"/>
          <dgm:bulletEnabled val="1"/>
        </dgm:presLayoutVars>
      </dgm:prSet>
      <dgm:spPr/>
    </dgm:pt>
    <dgm:pt modelId="{73C13BF1-5003-47D3-A57B-0F6FC8017E73}" type="pres">
      <dgm:prSet presAssocID="{4A3CDD4F-5940-46DF-8326-A69BE7BAC465}" presName="quad4" presStyleLbl="node1" presStyleIdx="3" presStyleCnt="4" custScaleX="143234" custScaleY="84037" custLinFactNeighborX="33960" custLinFactNeighborY="-4048">
        <dgm:presLayoutVars>
          <dgm:chMax val="0"/>
          <dgm:chPref val="0"/>
          <dgm:bulletEnabled val="1"/>
        </dgm:presLayoutVars>
      </dgm:prSet>
      <dgm:spPr/>
    </dgm:pt>
  </dgm:ptLst>
  <dgm:cxnLst>
    <dgm:cxn modelId="{89678135-29BC-4F3B-B9EA-2F3C89F527DE}" type="presOf" srcId="{4A3CDD4F-5940-46DF-8326-A69BE7BAC465}" destId="{6EA34B11-CF59-4447-939A-3487FF821E63}" srcOrd="0" destOrd="0" presId="urn:microsoft.com/office/officeart/2005/8/layout/matrix3"/>
    <dgm:cxn modelId="{EA43E243-1C39-469F-8BE9-91D19BE185B8}" srcId="{4A3CDD4F-5940-46DF-8326-A69BE7BAC465}" destId="{05F79D92-E325-4CD3-94A2-089BF9707B21}" srcOrd="2" destOrd="0" parTransId="{0931372A-EDE7-470B-B871-FBA1A4F431E5}" sibTransId="{A7E15DB9-219B-45C9-B298-845118FA49B5}"/>
    <dgm:cxn modelId="{96D26879-7C0C-4226-B9A5-2CEC4AFBFE12}" srcId="{4A3CDD4F-5940-46DF-8326-A69BE7BAC465}" destId="{950586BD-0FCF-4EF4-BCAE-CE361CA0ED71}" srcOrd="1" destOrd="0" parTransId="{F79580FD-C2D0-4027-ADDD-C464D2C6617B}" sibTransId="{5A6CB5E4-371C-4D48-9469-5144E20C523B}"/>
    <dgm:cxn modelId="{528A59AA-CCCB-45D3-BDF5-FEAF687A889F}" type="presOf" srcId="{325A02BA-9F9C-4E36-817C-A2901680360B}" destId="{73C13BF1-5003-47D3-A57B-0F6FC8017E73}" srcOrd="0" destOrd="0" presId="urn:microsoft.com/office/officeart/2005/8/layout/matrix3"/>
    <dgm:cxn modelId="{D24344B1-0DE8-4B66-8D26-806F23CC3452}" type="presOf" srcId="{A6ABB52F-5507-4F3D-96AF-E3B59D450333}" destId="{AB096D29-F80B-4EE7-A862-4E4A6CD0E571}" srcOrd="0" destOrd="0" presId="urn:microsoft.com/office/officeart/2005/8/layout/matrix3"/>
    <dgm:cxn modelId="{B6C652BD-AB16-4993-A872-70AB6A412D34}" type="presOf" srcId="{950586BD-0FCF-4EF4-BCAE-CE361CA0ED71}" destId="{23F5DEAC-772F-4DF8-B7A5-86EC7A757BFE}" srcOrd="0" destOrd="0" presId="urn:microsoft.com/office/officeart/2005/8/layout/matrix3"/>
    <dgm:cxn modelId="{3F9555C3-1F16-4056-97E6-62B807120E30}" type="presOf" srcId="{05F79D92-E325-4CD3-94A2-089BF9707B21}" destId="{CE426780-EC02-4126-813D-629FB4B9D38E}" srcOrd="0" destOrd="0" presId="urn:microsoft.com/office/officeart/2005/8/layout/matrix3"/>
    <dgm:cxn modelId="{5E9E1DD9-8AE4-4670-B498-13B14C21D147}" srcId="{4A3CDD4F-5940-46DF-8326-A69BE7BAC465}" destId="{A6ABB52F-5507-4F3D-96AF-E3B59D450333}" srcOrd="0" destOrd="0" parTransId="{39A9C67A-404C-4222-AFFC-D2580BE8EA0C}" sibTransId="{2733AF40-F967-46C2-8776-1FE7C73DD2C0}"/>
    <dgm:cxn modelId="{364CDAF4-DCA8-473D-A1B5-A0B087D951DF}" srcId="{4A3CDD4F-5940-46DF-8326-A69BE7BAC465}" destId="{325A02BA-9F9C-4E36-817C-A2901680360B}" srcOrd="3" destOrd="0" parTransId="{DD16A558-32CB-47B7-B427-9101F9B32C74}" sibTransId="{83E4A850-1435-4D34-B252-12F90FC58BD8}"/>
    <dgm:cxn modelId="{D8878E22-69E7-4ECD-BEA3-D069B310C37B}" type="presParOf" srcId="{6EA34B11-CF59-4447-939A-3487FF821E63}" destId="{04AC2433-4AB9-42BE-AB06-368995798FFF}" srcOrd="0" destOrd="0" presId="urn:microsoft.com/office/officeart/2005/8/layout/matrix3"/>
    <dgm:cxn modelId="{1FC17A9B-A264-4405-85E8-29FF9BF5C1AB}" type="presParOf" srcId="{6EA34B11-CF59-4447-939A-3487FF821E63}" destId="{AB096D29-F80B-4EE7-A862-4E4A6CD0E571}" srcOrd="1" destOrd="0" presId="urn:microsoft.com/office/officeart/2005/8/layout/matrix3"/>
    <dgm:cxn modelId="{957E0A5C-8BE4-4179-AD8F-CDA1F7EE83CC}" type="presParOf" srcId="{6EA34B11-CF59-4447-939A-3487FF821E63}" destId="{23F5DEAC-772F-4DF8-B7A5-86EC7A757BFE}" srcOrd="2" destOrd="0" presId="urn:microsoft.com/office/officeart/2005/8/layout/matrix3"/>
    <dgm:cxn modelId="{AAF23B3B-98C2-4213-83D0-C8E619160C45}" type="presParOf" srcId="{6EA34B11-CF59-4447-939A-3487FF821E63}" destId="{CE426780-EC02-4126-813D-629FB4B9D38E}" srcOrd="3" destOrd="0" presId="urn:microsoft.com/office/officeart/2005/8/layout/matrix3"/>
    <dgm:cxn modelId="{0B073936-D49C-4FB7-8A30-C92DF9BE1672}" type="presParOf" srcId="{6EA34B11-CF59-4447-939A-3487FF821E63}" destId="{73C13BF1-5003-47D3-A57B-0F6FC8017E73}"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37C56-F74C-444E-B635-4C02CB3FAE33}">
      <dsp:nvSpPr>
        <dsp:cNvPr id="0" name=""/>
        <dsp:cNvSpPr/>
      </dsp:nvSpPr>
      <dsp:spPr>
        <a:xfrm>
          <a:off x="682940" y="0"/>
          <a:ext cx="173" cy="145048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915649-0D4E-4163-8AEC-61CA16A352D3}">
      <dsp:nvSpPr>
        <dsp:cNvPr id="0" name=""/>
        <dsp:cNvSpPr/>
      </dsp:nvSpPr>
      <dsp:spPr>
        <a:xfrm>
          <a:off x="24574" y="540495"/>
          <a:ext cx="1142525" cy="392836"/>
        </a:xfrm>
        <a:prstGeom prst="roundRect">
          <a:avLst/>
        </a:prstGeom>
        <a:solidFill>
          <a:srgbClr val="00B0F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t>GİRDİ</a:t>
          </a:r>
        </a:p>
      </dsp:txBody>
      <dsp:txXfrm>
        <a:off x="43751" y="559672"/>
        <a:ext cx="1104171" cy="354482"/>
      </dsp:txXfrm>
    </dsp:sp>
    <dsp:sp modelId="{A268C20D-7B53-42DA-9D9B-205AA5CB04EF}">
      <dsp:nvSpPr>
        <dsp:cNvPr id="0" name=""/>
        <dsp:cNvSpPr/>
      </dsp:nvSpPr>
      <dsp:spPr>
        <a:xfrm>
          <a:off x="2030628" y="125553"/>
          <a:ext cx="1121785" cy="414941"/>
        </a:xfrm>
        <a:prstGeom prst="roundRect">
          <a:avLst/>
        </a:prstGeom>
        <a:solidFill>
          <a:schemeClr val="accent5">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t>SÜREÇ</a:t>
          </a:r>
        </a:p>
      </dsp:txBody>
      <dsp:txXfrm>
        <a:off x="2050884" y="145809"/>
        <a:ext cx="1081273" cy="374429"/>
      </dsp:txXfrm>
    </dsp:sp>
    <dsp:sp modelId="{9F72161F-5876-458E-B8A7-900661DC2894}">
      <dsp:nvSpPr>
        <dsp:cNvPr id="0" name=""/>
        <dsp:cNvSpPr/>
      </dsp:nvSpPr>
      <dsp:spPr>
        <a:xfrm>
          <a:off x="4010925" y="598468"/>
          <a:ext cx="1020050" cy="341373"/>
        </a:xfrm>
        <a:prstGeom prst="roundRect">
          <a:avLst/>
        </a:prstGeom>
        <a:solidFill>
          <a:srgbClr val="7030A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t>ÇIKTI</a:t>
          </a:r>
        </a:p>
      </dsp:txBody>
      <dsp:txXfrm>
        <a:off x="4027589" y="615132"/>
        <a:ext cx="986722" cy="3080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37C56-F74C-444E-B635-4C02CB3FAE33}">
      <dsp:nvSpPr>
        <dsp:cNvPr id="0" name=""/>
        <dsp:cNvSpPr/>
      </dsp:nvSpPr>
      <dsp:spPr>
        <a:xfrm>
          <a:off x="4874632" y="0"/>
          <a:ext cx="2034000" cy="1150705"/>
        </a:xfrm>
        <a:prstGeom prst="stripedRightArrow">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FA915649-0D4E-4163-8AEC-61CA16A352D3}">
      <dsp:nvSpPr>
        <dsp:cNvPr id="0" name=""/>
        <dsp:cNvSpPr/>
      </dsp:nvSpPr>
      <dsp:spPr>
        <a:xfrm>
          <a:off x="1588923" y="215644"/>
          <a:ext cx="1707452" cy="739852"/>
        </a:xfrm>
        <a:prstGeom prst="roundRect">
          <a:avLst/>
        </a:prstGeom>
        <a:solidFill>
          <a:srgbClr val="00B0F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tr-TR" sz="3200" kern="1200" dirty="0"/>
            <a:t>GİRDİ</a:t>
          </a:r>
        </a:p>
      </dsp:txBody>
      <dsp:txXfrm>
        <a:off x="1625040" y="251761"/>
        <a:ext cx="1635218" cy="6676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C2433-4AB9-42BE-AB06-368995798FFF}">
      <dsp:nvSpPr>
        <dsp:cNvPr id="0" name=""/>
        <dsp:cNvSpPr/>
      </dsp:nvSpPr>
      <dsp:spPr>
        <a:xfrm>
          <a:off x="971518" y="0"/>
          <a:ext cx="6286562" cy="4525963"/>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096D29-F80B-4EE7-A862-4E4A6CD0E571}">
      <dsp:nvSpPr>
        <dsp:cNvPr id="0" name=""/>
        <dsp:cNvSpPr/>
      </dsp:nvSpPr>
      <dsp:spPr>
        <a:xfrm>
          <a:off x="1828791" y="718211"/>
          <a:ext cx="2385373" cy="153922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tr-TR" sz="2300" kern="1200" dirty="0"/>
            <a:t>Hemen Uygula</a:t>
          </a:r>
        </a:p>
      </dsp:txBody>
      <dsp:txXfrm>
        <a:off x="1903930" y="793350"/>
        <a:ext cx="2235095" cy="1388946"/>
      </dsp:txXfrm>
    </dsp:sp>
    <dsp:sp modelId="{23F5DEAC-772F-4DF8-B7A5-86EC7A757BFE}">
      <dsp:nvSpPr>
        <dsp:cNvPr id="0" name=""/>
        <dsp:cNvSpPr/>
      </dsp:nvSpPr>
      <dsp:spPr>
        <a:xfrm>
          <a:off x="1685910" y="2471749"/>
          <a:ext cx="2615298" cy="1461188"/>
        </a:xfrm>
        <a:prstGeom prst="roundRect">
          <a:avLst/>
        </a:prstGeom>
        <a:solidFill>
          <a:schemeClr val="bg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2300" kern="1200" dirty="0">
              <a:solidFill>
                <a:schemeClr val="tx1"/>
              </a:solidFill>
            </a:rPr>
            <a:t>Zayıflığı gider ve uygula (öncelikli)</a:t>
          </a:r>
        </a:p>
        <a:p>
          <a:pPr lvl="0" algn="ctr">
            <a:spcBef>
              <a:spcPct val="0"/>
            </a:spcBef>
            <a:buNone/>
          </a:pPr>
          <a:endParaRPr lang="tr-TR" sz="2300" kern="1200" dirty="0">
            <a:solidFill>
              <a:schemeClr val="tx1"/>
            </a:solidFill>
          </a:endParaRPr>
        </a:p>
      </dsp:txBody>
      <dsp:txXfrm>
        <a:off x="1757239" y="2543078"/>
        <a:ext cx="2472640" cy="1318530"/>
      </dsp:txXfrm>
    </dsp:sp>
    <dsp:sp modelId="{CE426780-EC02-4126-813D-629FB4B9D38E}">
      <dsp:nvSpPr>
        <dsp:cNvPr id="0" name=""/>
        <dsp:cNvSpPr/>
      </dsp:nvSpPr>
      <dsp:spPr>
        <a:xfrm>
          <a:off x="4329118" y="757226"/>
          <a:ext cx="2671129" cy="1517019"/>
        </a:xfrm>
        <a:prstGeom prst="roundRect">
          <a:avLst/>
        </a:prstGeom>
        <a:solidFill>
          <a:schemeClr val="bg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2300" kern="1200" dirty="0">
              <a:solidFill>
                <a:schemeClr val="tx1"/>
              </a:solidFill>
            </a:rPr>
            <a:t>Takip Et</a:t>
          </a:r>
        </a:p>
      </dsp:txBody>
      <dsp:txXfrm>
        <a:off x="4403173" y="831281"/>
        <a:ext cx="2523019" cy="1368909"/>
      </dsp:txXfrm>
    </dsp:sp>
    <dsp:sp modelId="{73C13BF1-5003-47D3-A57B-0F6FC8017E73}">
      <dsp:nvSpPr>
        <dsp:cNvPr id="0" name=""/>
        <dsp:cNvSpPr/>
      </dsp:nvSpPr>
      <dsp:spPr>
        <a:xfrm>
          <a:off x="4400558" y="2400302"/>
          <a:ext cx="2528259" cy="1483358"/>
        </a:xfrm>
        <a:prstGeom prst="roundRect">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tr-TR" sz="2300" kern="1200" dirty="0"/>
            <a:t>Takip et, Risk Yönetimi uygula</a:t>
          </a:r>
        </a:p>
      </dsp:txBody>
      <dsp:txXfrm>
        <a:off x="4472970" y="2472714"/>
        <a:ext cx="2383435" cy="133853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55A28-4755-48ED-A107-0D978FA0B49C}" type="datetimeFigureOut">
              <a:rPr lang="tr-TR" smtClean="0"/>
              <a:t>10.02.2022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4592-1F3F-45CE-9AB7-2C53ED782896}" type="slidenum">
              <a:rPr lang="tr-TR" smtClean="0"/>
              <a:t>‹#›</a:t>
            </a:fld>
            <a:endParaRPr lang="tr-TR"/>
          </a:p>
        </p:txBody>
      </p:sp>
    </p:spTree>
    <p:extLst>
      <p:ext uri="{BB962C8B-B14F-4D97-AF65-F5344CB8AC3E}">
        <p14:creationId xmlns:p14="http://schemas.microsoft.com/office/powerpoint/2010/main" val="2144833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F534592-1F3F-45CE-9AB7-2C53ED782896}" type="slidenum">
              <a:rPr lang="tr-TR" smtClean="0"/>
              <a:t>1</a:t>
            </a:fld>
            <a:endParaRPr lang="tr-TR"/>
          </a:p>
        </p:txBody>
      </p:sp>
    </p:spTree>
    <p:extLst>
      <p:ext uri="{BB962C8B-B14F-4D97-AF65-F5344CB8AC3E}">
        <p14:creationId xmlns:p14="http://schemas.microsoft.com/office/powerpoint/2010/main" val="767134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F534592-1F3F-45CE-9AB7-2C53ED782896}" type="slidenum">
              <a:rPr lang="tr-TR" smtClean="0"/>
              <a:t>13</a:t>
            </a:fld>
            <a:endParaRPr lang="tr-TR"/>
          </a:p>
        </p:txBody>
      </p:sp>
    </p:spTree>
    <p:extLst>
      <p:ext uri="{BB962C8B-B14F-4D97-AF65-F5344CB8AC3E}">
        <p14:creationId xmlns:p14="http://schemas.microsoft.com/office/powerpoint/2010/main" val="1621275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Elektronik alt yapı ve bilgisayar programlarının envanteri</a:t>
            </a:r>
          </a:p>
        </p:txBody>
      </p:sp>
      <p:sp>
        <p:nvSpPr>
          <p:cNvPr id="4" name="Slayt Numarası Yer Tutucusu 3"/>
          <p:cNvSpPr>
            <a:spLocks noGrp="1"/>
          </p:cNvSpPr>
          <p:nvPr>
            <p:ph type="sldNum" sz="quarter" idx="5"/>
          </p:nvPr>
        </p:nvSpPr>
        <p:spPr/>
        <p:txBody>
          <a:bodyPr/>
          <a:lstStyle/>
          <a:p>
            <a:fld id="{AF534592-1F3F-45CE-9AB7-2C53ED782896}" type="slidenum">
              <a:rPr lang="tr-TR" smtClean="0"/>
              <a:t>14</a:t>
            </a:fld>
            <a:endParaRPr lang="tr-TR"/>
          </a:p>
        </p:txBody>
      </p:sp>
    </p:spTree>
    <p:extLst>
      <p:ext uri="{BB962C8B-B14F-4D97-AF65-F5344CB8AC3E}">
        <p14:creationId xmlns:p14="http://schemas.microsoft.com/office/powerpoint/2010/main" val="1621275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F534592-1F3F-45CE-9AB7-2C53ED782896}" type="slidenum">
              <a:rPr lang="tr-TR" smtClean="0"/>
              <a:t>17</a:t>
            </a:fld>
            <a:endParaRPr lang="tr-TR"/>
          </a:p>
        </p:txBody>
      </p:sp>
    </p:spTree>
    <p:extLst>
      <p:ext uri="{BB962C8B-B14F-4D97-AF65-F5344CB8AC3E}">
        <p14:creationId xmlns:p14="http://schemas.microsoft.com/office/powerpoint/2010/main" val="3917144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Birim tarafından yürütülen ana ve yardımcı süreçler hakkında bilgiyi bundan </a:t>
            </a:r>
            <a:r>
              <a:rPr lang="tr-TR" dirty="0" err="1"/>
              <a:t>sonrakşi</a:t>
            </a:r>
            <a:r>
              <a:rPr lang="tr-TR" dirty="0"/>
              <a:t> slayt açıklamalarına göre sununuz.</a:t>
            </a:r>
          </a:p>
        </p:txBody>
      </p:sp>
      <p:sp>
        <p:nvSpPr>
          <p:cNvPr id="4" name="Slayt Numarası Yer Tutucusu 3"/>
          <p:cNvSpPr>
            <a:spLocks noGrp="1"/>
          </p:cNvSpPr>
          <p:nvPr>
            <p:ph type="sldNum" sz="quarter" idx="5"/>
          </p:nvPr>
        </p:nvSpPr>
        <p:spPr/>
        <p:txBody>
          <a:bodyPr/>
          <a:lstStyle/>
          <a:p>
            <a:fld id="{AF534592-1F3F-45CE-9AB7-2C53ED782896}" type="slidenum">
              <a:rPr lang="tr-TR" smtClean="0"/>
              <a:t>20</a:t>
            </a:fld>
            <a:endParaRPr lang="tr-TR"/>
          </a:p>
        </p:txBody>
      </p:sp>
    </p:spTree>
    <p:extLst>
      <p:ext uri="{BB962C8B-B14F-4D97-AF65-F5344CB8AC3E}">
        <p14:creationId xmlns:p14="http://schemas.microsoft.com/office/powerpoint/2010/main" val="152640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F534592-1F3F-45CE-9AB7-2C53ED782896}" type="slidenum">
              <a:rPr lang="tr-TR" smtClean="0"/>
              <a:t>29</a:t>
            </a:fld>
            <a:endParaRPr lang="tr-TR"/>
          </a:p>
        </p:txBody>
      </p:sp>
    </p:spTree>
    <p:extLst>
      <p:ext uri="{BB962C8B-B14F-4D97-AF65-F5344CB8AC3E}">
        <p14:creationId xmlns:p14="http://schemas.microsoft.com/office/powerpoint/2010/main" val="756152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DF3DE7-1BD3-4820-BB98-A56B17F7FDC2}"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567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Birim bazlı gider tablosu</a:t>
            </a:r>
          </a:p>
        </p:txBody>
      </p:sp>
      <p:sp>
        <p:nvSpPr>
          <p:cNvPr id="4" name="Slayt Numarası Yer Tutucusu 3"/>
          <p:cNvSpPr>
            <a:spLocks noGrp="1"/>
          </p:cNvSpPr>
          <p:nvPr>
            <p:ph type="sldNum" sz="quarter" idx="5"/>
          </p:nvPr>
        </p:nvSpPr>
        <p:spPr/>
        <p:txBody>
          <a:bodyPr/>
          <a:lstStyle/>
          <a:p>
            <a:fld id="{AF534592-1F3F-45CE-9AB7-2C53ED782896}" type="slidenum">
              <a:rPr lang="tr-TR" smtClean="0"/>
              <a:t>63</a:t>
            </a:fld>
            <a:endParaRPr lang="tr-TR"/>
          </a:p>
        </p:txBody>
      </p:sp>
    </p:spTree>
    <p:extLst>
      <p:ext uri="{BB962C8B-B14F-4D97-AF65-F5344CB8AC3E}">
        <p14:creationId xmlns:p14="http://schemas.microsoft.com/office/powerpoint/2010/main" val="3328812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Birim bazlı gider tablosu</a:t>
            </a:r>
          </a:p>
        </p:txBody>
      </p:sp>
      <p:sp>
        <p:nvSpPr>
          <p:cNvPr id="4" name="Slayt Numarası Yer Tutucusu 3"/>
          <p:cNvSpPr>
            <a:spLocks noGrp="1"/>
          </p:cNvSpPr>
          <p:nvPr>
            <p:ph type="sldNum" sz="quarter" idx="5"/>
          </p:nvPr>
        </p:nvSpPr>
        <p:spPr/>
        <p:txBody>
          <a:bodyPr/>
          <a:lstStyle/>
          <a:p>
            <a:fld id="{AF534592-1F3F-45CE-9AB7-2C53ED782896}" type="slidenum">
              <a:rPr lang="tr-TR" smtClean="0"/>
              <a:t>64</a:t>
            </a:fld>
            <a:endParaRPr lang="tr-TR"/>
          </a:p>
        </p:txBody>
      </p:sp>
    </p:spTree>
    <p:extLst>
      <p:ext uri="{BB962C8B-B14F-4D97-AF65-F5344CB8AC3E}">
        <p14:creationId xmlns:p14="http://schemas.microsoft.com/office/powerpoint/2010/main" val="823945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Birim bazlı gider tablosu</a:t>
            </a:r>
          </a:p>
        </p:txBody>
      </p:sp>
      <p:sp>
        <p:nvSpPr>
          <p:cNvPr id="4" name="Slayt Numarası Yer Tutucusu 3"/>
          <p:cNvSpPr>
            <a:spLocks noGrp="1"/>
          </p:cNvSpPr>
          <p:nvPr>
            <p:ph type="sldNum" sz="quarter" idx="5"/>
          </p:nvPr>
        </p:nvSpPr>
        <p:spPr/>
        <p:txBody>
          <a:bodyPr/>
          <a:lstStyle/>
          <a:p>
            <a:fld id="{AF534592-1F3F-45CE-9AB7-2C53ED782896}" type="slidenum">
              <a:rPr lang="tr-TR" smtClean="0"/>
              <a:t>65</a:t>
            </a:fld>
            <a:endParaRPr lang="tr-TR"/>
          </a:p>
        </p:txBody>
      </p:sp>
    </p:spTree>
    <p:extLst>
      <p:ext uri="{BB962C8B-B14F-4D97-AF65-F5344CB8AC3E}">
        <p14:creationId xmlns:p14="http://schemas.microsoft.com/office/powerpoint/2010/main" val="2338274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Birim bazlı gider tablosu</a:t>
            </a:r>
          </a:p>
        </p:txBody>
      </p:sp>
      <p:sp>
        <p:nvSpPr>
          <p:cNvPr id="4" name="Slayt Numarası Yer Tutucusu 3"/>
          <p:cNvSpPr>
            <a:spLocks noGrp="1"/>
          </p:cNvSpPr>
          <p:nvPr>
            <p:ph type="sldNum" sz="quarter" idx="5"/>
          </p:nvPr>
        </p:nvSpPr>
        <p:spPr/>
        <p:txBody>
          <a:bodyPr/>
          <a:lstStyle/>
          <a:p>
            <a:fld id="{AF534592-1F3F-45CE-9AB7-2C53ED782896}" type="slidenum">
              <a:rPr lang="tr-TR" smtClean="0"/>
              <a:t>66</a:t>
            </a:fld>
            <a:endParaRPr lang="tr-TR"/>
          </a:p>
        </p:txBody>
      </p:sp>
    </p:spTree>
    <p:extLst>
      <p:ext uri="{BB962C8B-B14F-4D97-AF65-F5344CB8AC3E}">
        <p14:creationId xmlns:p14="http://schemas.microsoft.com/office/powerpoint/2010/main" val="1381064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800" dirty="0">
              <a:latin typeface="Arabic Typesetting" panose="020B0604020202020204" pitchFamily="66" charset="-78"/>
              <a:cs typeface="Arabic Typesetting" panose="020B0604020202020204" pitchFamily="66" charset="-78"/>
            </a:endParaRPr>
          </a:p>
        </p:txBody>
      </p:sp>
      <p:sp>
        <p:nvSpPr>
          <p:cNvPr id="4" name="Slayt Numarası Yer Tutucusu 3"/>
          <p:cNvSpPr>
            <a:spLocks noGrp="1"/>
          </p:cNvSpPr>
          <p:nvPr>
            <p:ph type="sldNum" sz="quarter" idx="5"/>
          </p:nvPr>
        </p:nvSpPr>
        <p:spPr/>
        <p:txBody>
          <a:bodyPr/>
          <a:lstStyle/>
          <a:p>
            <a:fld id="{AF534592-1F3F-45CE-9AB7-2C53ED782896}" type="slidenum">
              <a:rPr lang="tr-TR" smtClean="0"/>
              <a:t>4</a:t>
            </a:fld>
            <a:endParaRPr lang="tr-TR"/>
          </a:p>
        </p:txBody>
      </p:sp>
    </p:spTree>
    <p:extLst>
      <p:ext uri="{BB962C8B-B14F-4D97-AF65-F5344CB8AC3E}">
        <p14:creationId xmlns:p14="http://schemas.microsoft.com/office/powerpoint/2010/main" val="247074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Birim bazlı gider tablosu</a:t>
            </a:r>
          </a:p>
        </p:txBody>
      </p:sp>
      <p:sp>
        <p:nvSpPr>
          <p:cNvPr id="4" name="Slayt Numarası Yer Tutucusu 3"/>
          <p:cNvSpPr>
            <a:spLocks noGrp="1"/>
          </p:cNvSpPr>
          <p:nvPr>
            <p:ph type="sldNum" sz="quarter" idx="5"/>
          </p:nvPr>
        </p:nvSpPr>
        <p:spPr/>
        <p:txBody>
          <a:bodyPr/>
          <a:lstStyle/>
          <a:p>
            <a:fld id="{AF534592-1F3F-45CE-9AB7-2C53ED782896}" type="slidenum">
              <a:rPr lang="tr-TR" smtClean="0"/>
              <a:t>67</a:t>
            </a:fld>
            <a:endParaRPr lang="tr-TR"/>
          </a:p>
        </p:txBody>
      </p:sp>
    </p:spTree>
    <p:extLst>
      <p:ext uri="{BB962C8B-B14F-4D97-AF65-F5344CB8AC3E}">
        <p14:creationId xmlns:p14="http://schemas.microsoft.com/office/powerpoint/2010/main" val="3959253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Birim bazlı gider tablosu</a:t>
            </a:r>
          </a:p>
        </p:txBody>
      </p:sp>
      <p:sp>
        <p:nvSpPr>
          <p:cNvPr id="4" name="Slayt Numarası Yer Tutucusu 3"/>
          <p:cNvSpPr>
            <a:spLocks noGrp="1"/>
          </p:cNvSpPr>
          <p:nvPr>
            <p:ph type="sldNum" sz="quarter" idx="5"/>
          </p:nvPr>
        </p:nvSpPr>
        <p:spPr/>
        <p:txBody>
          <a:bodyPr/>
          <a:lstStyle/>
          <a:p>
            <a:fld id="{AF534592-1F3F-45CE-9AB7-2C53ED782896}" type="slidenum">
              <a:rPr lang="tr-TR" smtClean="0"/>
              <a:t>68</a:t>
            </a:fld>
            <a:endParaRPr lang="tr-TR"/>
          </a:p>
        </p:txBody>
      </p:sp>
    </p:spTree>
    <p:extLst>
      <p:ext uri="{BB962C8B-B14F-4D97-AF65-F5344CB8AC3E}">
        <p14:creationId xmlns:p14="http://schemas.microsoft.com/office/powerpoint/2010/main" val="4064556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Birim bazlı gider tablosu</a:t>
            </a:r>
          </a:p>
        </p:txBody>
      </p:sp>
      <p:sp>
        <p:nvSpPr>
          <p:cNvPr id="4" name="Slayt Numarası Yer Tutucusu 3"/>
          <p:cNvSpPr>
            <a:spLocks noGrp="1"/>
          </p:cNvSpPr>
          <p:nvPr>
            <p:ph type="sldNum" sz="quarter" idx="5"/>
          </p:nvPr>
        </p:nvSpPr>
        <p:spPr/>
        <p:txBody>
          <a:bodyPr/>
          <a:lstStyle/>
          <a:p>
            <a:fld id="{AF534592-1F3F-45CE-9AB7-2C53ED782896}" type="slidenum">
              <a:rPr lang="tr-TR" smtClean="0"/>
              <a:t>69</a:t>
            </a:fld>
            <a:endParaRPr lang="tr-TR"/>
          </a:p>
        </p:txBody>
      </p:sp>
    </p:spTree>
    <p:extLst>
      <p:ext uri="{BB962C8B-B14F-4D97-AF65-F5344CB8AC3E}">
        <p14:creationId xmlns:p14="http://schemas.microsoft.com/office/powerpoint/2010/main" val="1244582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F534592-1F3F-45CE-9AB7-2C53ED782896}" type="slidenum">
              <a:rPr lang="tr-TR" smtClean="0"/>
              <a:t>70</a:t>
            </a:fld>
            <a:endParaRPr lang="tr-TR"/>
          </a:p>
        </p:txBody>
      </p:sp>
    </p:spTree>
    <p:extLst>
      <p:ext uri="{BB962C8B-B14F-4D97-AF65-F5344CB8AC3E}">
        <p14:creationId xmlns:p14="http://schemas.microsoft.com/office/powerpoint/2010/main" val="3127306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F534592-1F3F-45CE-9AB7-2C53ED782896}" type="slidenum">
              <a:rPr lang="tr-TR" smtClean="0"/>
              <a:t>71</a:t>
            </a:fld>
            <a:endParaRPr lang="tr-TR"/>
          </a:p>
        </p:txBody>
      </p:sp>
    </p:spTree>
    <p:extLst>
      <p:ext uri="{BB962C8B-B14F-4D97-AF65-F5344CB8AC3E}">
        <p14:creationId xmlns:p14="http://schemas.microsoft.com/office/powerpoint/2010/main" val="3753932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Yukarıdaki açıklamalara göre GFZT analizinizi yapınız.</a:t>
            </a:r>
          </a:p>
        </p:txBody>
      </p:sp>
      <p:sp>
        <p:nvSpPr>
          <p:cNvPr id="4" name="Slayt Numarası Yer Tutucusu 3"/>
          <p:cNvSpPr>
            <a:spLocks noGrp="1"/>
          </p:cNvSpPr>
          <p:nvPr>
            <p:ph type="sldNum" sz="quarter" idx="5"/>
          </p:nvPr>
        </p:nvSpPr>
        <p:spPr/>
        <p:txBody>
          <a:bodyPr/>
          <a:lstStyle/>
          <a:p>
            <a:fld id="{AF534592-1F3F-45CE-9AB7-2C53ED782896}" type="slidenum">
              <a:rPr lang="tr-TR" smtClean="0"/>
              <a:t>72</a:t>
            </a:fld>
            <a:endParaRPr lang="tr-TR"/>
          </a:p>
        </p:txBody>
      </p:sp>
    </p:spTree>
    <p:extLst>
      <p:ext uri="{BB962C8B-B14F-4D97-AF65-F5344CB8AC3E}">
        <p14:creationId xmlns:p14="http://schemas.microsoft.com/office/powerpoint/2010/main" val="426913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GFZT analizinde, biriminiz için saptadığınız zayıf yanlar ve fırsatlar için eylem planlarınız nelerdir? Yaptığınız faaliyetlere olumsuz etkilerini azaltmak için alacağınız tedbirler nelerdir? Açıklayınız</a:t>
            </a:r>
          </a:p>
          <a:p>
            <a:r>
              <a:rPr lang="tr-TR" dirty="0"/>
              <a:t>Deprem: İlgili sürece</a:t>
            </a:r>
            <a:r>
              <a:rPr lang="tr-TR" baseline="0" dirty="0"/>
              <a:t> ilişkin bütçeleme süreçlerini sağlamak üzere Strateji Bütçe Başkanlığına gerekçeli rapor ile başvurulmuştur. </a:t>
            </a:r>
          </a:p>
          <a:p>
            <a:r>
              <a:rPr lang="tr-TR" baseline="0" dirty="0"/>
              <a:t>Covid-19 </a:t>
            </a:r>
            <a:r>
              <a:rPr lang="tr-TR" baseline="0" dirty="0" err="1"/>
              <a:t>pandemisi</a:t>
            </a:r>
            <a:r>
              <a:rPr lang="tr-TR" baseline="0" dirty="0"/>
              <a:t> nedeniyle yerleşkelerimizde hızlıca bakım-onarım tadilat sürecine girişilmek istenmektedir. Ödenek taleplerimiz Strateji Bütçe Başkanlığına iletilmiştir.  </a:t>
            </a:r>
          </a:p>
          <a:p>
            <a:r>
              <a:rPr lang="tr-TR" baseline="0" dirty="0"/>
              <a:t>Personel taleplerimiz Strateji Bütçe Başkanlığına iletilmiştir.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aseline="0" dirty="0"/>
              <a:t>Sürdürülebilir ve yenilenebilir enerjiye ilişkin kurumlarca proje faaliyetlerinde öncelik konu olarak belirlenmesi: personelimizce dış ve yurt içi kaynaklı proje faaliyetleri hız kazanmıştı. Personelimizin bu konuda istekli olmasını fırsata çevirmekteyiz. </a:t>
            </a:r>
            <a:endParaRPr lang="tr-TR" sz="1200" dirty="0"/>
          </a:p>
          <a:p>
            <a:endParaRPr lang="tr-TR" dirty="0"/>
          </a:p>
        </p:txBody>
      </p:sp>
      <p:sp>
        <p:nvSpPr>
          <p:cNvPr id="4" name="Slayt Numarası Yer Tutucusu 3"/>
          <p:cNvSpPr>
            <a:spLocks noGrp="1"/>
          </p:cNvSpPr>
          <p:nvPr>
            <p:ph type="sldNum" sz="quarter" idx="5"/>
          </p:nvPr>
        </p:nvSpPr>
        <p:spPr/>
        <p:txBody>
          <a:bodyPr/>
          <a:lstStyle/>
          <a:p>
            <a:fld id="{AF534592-1F3F-45CE-9AB7-2C53ED782896}" type="slidenum">
              <a:rPr lang="tr-TR" smtClean="0"/>
              <a:t>73</a:t>
            </a:fld>
            <a:endParaRPr lang="tr-TR"/>
          </a:p>
        </p:txBody>
      </p:sp>
    </p:spTree>
    <p:extLst>
      <p:ext uri="{BB962C8B-B14F-4D97-AF65-F5344CB8AC3E}">
        <p14:creationId xmlns:p14="http://schemas.microsoft.com/office/powerpoint/2010/main" val="33355469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F534592-1F3F-45CE-9AB7-2C53ED782896}" type="slidenum">
              <a:rPr lang="tr-TR" smtClean="0"/>
              <a:t>74</a:t>
            </a:fld>
            <a:endParaRPr lang="tr-TR"/>
          </a:p>
        </p:txBody>
      </p:sp>
    </p:spTree>
    <p:extLst>
      <p:ext uri="{BB962C8B-B14F-4D97-AF65-F5344CB8AC3E}">
        <p14:creationId xmlns:p14="http://schemas.microsoft.com/office/powerpoint/2010/main" val="38347984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F534592-1F3F-45CE-9AB7-2C53ED782896}" type="slidenum">
              <a:rPr lang="tr-TR" smtClean="0"/>
              <a:t>75</a:t>
            </a:fld>
            <a:endParaRPr lang="tr-TR"/>
          </a:p>
        </p:txBody>
      </p:sp>
    </p:spTree>
    <p:extLst>
      <p:ext uri="{BB962C8B-B14F-4D97-AF65-F5344CB8AC3E}">
        <p14:creationId xmlns:p14="http://schemas.microsoft.com/office/powerpoint/2010/main" val="42484748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F534592-1F3F-45CE-9AB7-2C53ED782896}" type="slidenum">
              <a:rPr lang="tr-TR" smtClean="0"/>
              <a:t>76</a:t>
            </a:fld>
            <a:endParaRPr lang="tr-TR"/>
          </a:p>
        </p:txBody>
      </p:sp>
    </p:spTree>
    <p:extLst>
      <p:ext uri="{BB962C8B-B14F-4D97-AF65-F5344CB8AC3E}">
        <p14:creationId xmlns:p14="http://schemas.microsoft.com/office/powerpoint/2010/main" val="387173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F534592-1F3F-45CE-9AB7-2C53ED782896}" type="slidenum">
              <a:rPr lang="tr-TR" smtClean="0"/>
              <a:t>5</a:t>
            </a:fld>
            <a:endParaRPr lang="tr-TR"/>
          </a:p>
        </p:txBody>
      </p:sp>
    </p:spTree>
    <p:extLst>
      <p:ext uri="{BB962C8B-B14F-4D97-AF65-F5344CB8AC3E}">
        <p14:creationId xmlns:p14="http://schemas.microsoft.com/office/powerpoint/2010/main" val="12079598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F534592-1F3F-45CE-9AB7-2C53ED782896}" type="slidenum">
              <a:rPr lang="tr-TR" smtClean="0"/>
              <a:t>77</a:t>
            </a:fld>
            <a:endParaRPr lang="tr-TR"/>
          </a:p>
        </p:txBody>
      </p:sp>
    </p:spTree>
    <p:extLst>
      <p:ext uri="{BB962C8B-B14F-4D97-AF65-F5344CB8AC3E}">
        <p14:creationId xmlns:p14="http://schemas.microsoft.com/office/powerpoint/2010/main" val="4138697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endParaRPr lang="tr-TR" dirty="0"/>
          </a:p>
        </p:txBody>
      </p:sp>
      <p:sp>
        <p:nvSpPr>
          <p:cNvPr id="4" name="Slayt Numarası Yer Tutucusu 3"/>
          <p:cNvSpPr>
            <a:spLocks noGrp="1"/>
          </p:cNvSpPr>
          <p:nvPr>
            <p:ph type="sldNum" sz="quarter" idx="5"/>
          </p:nvPr>
        </p:nvSpPr>
        <p:spPr/>
        <p:txBody>
          <a:bodyPr/>
          <a:lstStyle/>
          <a:p>
            <a:fld id="{AF534592-1F3F-45CE-9AB7-2C53ED782896}" type="slidenum">
              <a:rPr lang="tr-TR" smtClean="0"/>
              <a:t>79</a:t>
            </a:fld>
            <a:endParaRPr lang="tr-TR"/>
          </a:p>
        </p:txBody>
      </p:sp>
    </p:spTree>
    <p:extLst>
      <p:ext uri="{BB962C8B-B14F-4D97-AF65-F5344CB8AC3E}">
        <p14:creationId xmlns:p14="http://schemas.microsoft.com/office/powerpoint/2010/main" val="1591302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F534592-1F3F-45CE-9AB7-2C53ED782896}" type="slidenum">
              <a:rPr lang="tr-TR" smtClean="0"/>
              <a:t>6</a:t>
            </a:fld>
            <a:endParaRPr lang="tr-TR"/>
          </a:p>
        </p:txBody>
      </p:sp>
    </p:spTree>
    <p:extLst>
      <p:ext uri="{BB962C8B-B14F-4D97-AF65-F5344CB8AC3E}">
        <p14:creationId xmlns:p14="http://schemas.microsoft.com/office/powerpoint/2010/main" val="1207959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F534592-1F3F-45CE-9AB7-2C53ED782896}" type="slidenum">
              <a:rPr lang="tr-TR" smtClean="0"/>
              <a:t>7</a:t>
            </a:fld>
            <a:endParaRPr lang="tr-TR"/>
          </a:p>
        </p:txBody>
      </p:sp>
    </p:spTree>
    <p:extLst>
      <p:ext uri="{BB962C8B-B14F-4D97-AF65-F5344CB8AC3E}">
        <p14:creationId xmlns:p14="http://schemas.microsoft.com/office/powerpoint/2010/main" val="1207959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F534592-1F3F-45CE-9AB7-2C53ED782896}" type="slidenum">
              <a:rPr lang="tr-TR" smtClean="0"/>
              <a:t>8</a:t>
            </a:fld>
            <a:endParaRPr lang="tr-TR"/>
          </a:p>
        </p:txBody>
      </p:sp>
    </p:spTree>
    <p:extLst>
      <p:ext uri="{BB962C8B-B14F-4D97-AF65-F5344CB8AC3E}">
        <p14:creationId xmlns:p14="http://schemas.microsoft.com/office/powerpoint/2010/main" val="1207959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F534592-1F3F-45CE-9AB7-2C53ED782896}" type="slidenum">
              <a:rPr lang="tr-TR" smtClean="0"/>
              <a:t>9</a:t>
            </a:fld>
            <a:endParaRPr lang="tr-TR"/>
          </a:p>
        </p:txBody>
      </p:sp>
    </p:spTree>
    <p:extLst>
      <p:ext uri="{BB962C8B-B14F-4D97-AF65-F5344CB8AC3E}">
        <p14:creationId xmlns:p14="http://schemas.microsoft.com/office/powerpoint/2010/main" val="784194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F534592-1F3F-45CE-9AB7-2C53ED782896}" type="slidenum">
              <a:rPr lang="tr-TR" smtClean="0"/>
              <a:t>10</a:t>
            </a:fld>
            <a:endParaRPr lang="tr-TR"/>
          </a:p>
        </p:txBody>
      </p:sp>
    </p:spTree>
    <p:extLst>
      <p:ext uri="{BB962C8B-B14F-4D97-AF65-F5344CB8AC3E}">
        <p14:creationId xmlns:p14="http://schemas.microsoft.com/office/powerpoint/2010/main" val="4216233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000" dirty="0"/>
              <a:t>	</a:t>
            </a:r>
            <a:br>
              <a:rPr lang="tr-TR" sz="1000" dirty="0"/>
            </a:br>
            <a:endParaRPr lang="tr-TR" sz="1000" dirty="0"/>
          </a:p>
        </p:txBody>
      </p:sp>
      <p:sp>
        <p:nvSpPr>
          <p:cNvPr id="4" name="Slayt Numarası Yer Tutucusu 3"/>
          <p:cNvSpPr>
            <a:spLocks noGrp="1"/>
          </p:cNvSpPr>
          <p:nvPr>
            <p:ph type="sldNum" sz="quarter" idx="5"/>
          </p:nvPr>
        </p:nvSpPr>
        <p:spPr/>
        <p:txBody>
          <a:bodyPr/>
          <a:lstStyle/>
          <a:p>
            <a:fld id="{AF534592-1F3F-45CE-9AB7-2C53ED782896}" type="slidenum">
              <a:rPr lang="tr-TR" smtClean="0"/>
              <a:t>12</a:t>
            </a:fld>
            <a:endParaRPr lang="tr-TR"/>
          </a:p>
        </p:txBody>
      </p:sp>
    </p:spTree>
    <p:extLst>
      <p:ext uri="{BB962C8B-B14F-4D97-AF65-F5344CB8AC3E}">
        <p14:creationId xmlns:p14="http://schemas.microsoft.com/office/powerpoint/2010/main" val="1976216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FF585C1E-091E-4AA6-B579-80A01EE98201}" type="datetimeFigureOut">
              <a:rPr lang="tr-TR" smtClean="0"/>
              <a:t>10.02.2022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4A7E3C2-1537-4D17-AB18-B40D6592C216}" type="slidenum">
              <a:rPr lang="tr-TR" smtClean="0"/>
              <a:t>‹#›</a:t>
            </a:fld>
            <a:endParaRPr lang="tr-TR"/>
          </a:p>
        </p:txBody>
      </p:sp>
      <p:sp>
        <p:nvSpPr>
          <p:cNvPr id="18" name="Date Placeholder 3">
            <a:extLst>
              <a:ext uri="{FF2B5EF4-FFF2-40B4-BE49-F238E27FC236}">
                <a16:creationId xmlns:a16="http://schemas.microsoft.com/office/drawing/2014/main" id="{5A17BEA5-2C70-485F-9508-097E8B30C0E9}"/>
              </a:ext>
            </a:extLst>
          </p:cNvPr>
          <p:cNvSpPr txBox="1">
            <a:spLocks/>
          </p:cNvSpPr>
          <p:nvPr userDrawn="1"/>
        </p:nvSpPr>
        <p:spPr>
          <a:xfrm rot="16200000">
            <a:off x="11287926" y="499002"/>
            <a:ext cx="1380068"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r>
              <a:rPr lang="tr-TR">
                <a:solidFill>
                  <a:srgbClr val="04617B">
                    <a:shade val="90000"/>
                  </a:srgbClr>
                </a:solidFill>
              </a:rPr>
              <a:t>10.02.2022</a:t>
            </a:r>
            <a:endParaRPr lang="tr-TR" dirty="0">
              <a:solidFill>
                <a:srgbClr val="04617B">
                  <a:shade val="90000"/>
                </a:srgbClr>
              </a:solidFill>
            </a:endParaRPr>
          </a:p>
        </p:txBody>
      </p:sp>
      <p:sp>
        <p:nvSpPr>
          <p:cNvPr id="20" name="Footer Placeholder 4">
            <a:extLst>
              <a:ext uri="{FF2B5EF4-FFF2-40B4-BE49-F238E27FC236}">
                <a16:creationId xmlns:a16="http://schemas.microsoft.com/office/drawing/2014/main" id="{1D547260-17D3-498F-828C-9FC0CC124ECD}"/>
              </a:ext>
            </a:extLst>
          </p:cNvPr>
          <p:cNvSpPr txBox="1">
            <a:spLocks/>
          </p:cNvSpPr>
          <p:nvPr userDrawn="1"/>
        </p:nvSpPr>
        <p:spPr>
          <a:xfrm rot="16200000">
            <a:off x="9914210" y="3570287"/>
            <a:ext cx="4127501" cy="365125"/>
          </a:xfrm>
          <a:prstGeom prst="rect">
            <a:avLst/>
          </a:prstGeom>
        </p:spPr>
        <p:txBody>
          <a:bodyPr vert="horz" lIns="91440" tIns="45720" rIns="91440" bIns="45720" rtlCol="0" anchor="ctr"/>
          <a:lstStyle>
            <a:defPPr>
              <a:defRPr lang="en-US"/>
            </a:defPPr>
            <a:lvl1pPr marL="0" algn="l" defTabSz="457200" rtl="0" eaLnBrk="1" latinLnBrk="0" hangingPunct="1">
              <a:defRPr sz="16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r>
              <a:rPr lang="tr-TR">
                <a:solidFill>
                  <a:srgbClr val="04617B">
                    <a:shade val="90000"/>
                  </a:srgbClr>
                </a:solidFill>
              </a:rPr>
              <a:t>YAPI İŞLERİ VE TEKNİK DAİRE BAŞKANLIĞI</a:t>
            </a:r>
            <a:endParaRPr lang="tr-TR" dirty="0">
              <a:solidFill>
                <a:srgbClr val="04617B">
                  <a:shade val="90000"/>
                </a:srgbClr>
              </a:solidFill>
            </a:endParaRPr>
          </a:p>
        </p:txBody>
      </p:sp>
      <p:pic>
        <p:nvPicPr>
          <p:cNvPr id="22" name="Resim 21">
            <a:extLst>
              <a:ext uri="{FF2B5EF4-FFF2-40B4-BE49-F238E27FC236}">
                <a16:creationId xmlns:a16="http://schemas.microsoft.com/office/drawing/2014/main" id="{0D420854-49D7-4FB1-876A-35C309B581B5}"/>
              </a:ext>
            </a:extLst>
          </p:cNvPr>
          <p:cNvPicPr>
            <a:picLocks noChangeAspect="1"/>
          </p:cNvPicPr>
          <p:nvPr userDrawn="1"/>
        </p:nvPicPr>
        <p:blipFill>
          <a:blip r:embed="rId2"/>
          <a:stretch>
            <a:fillRect/>
          </a:stretch>
        </p:blipFill>
        <p:spPr>
          <a:xfrm>
            <a:off x="11382391" y="5993481"/>
            <a:ext cx="826011" cy="826011"/>
          </a:xfrm>
          <a:prstGeom prst="rect">
            <a:avLst/>
          </a:prstGeom>
        </p:spPr>
      </p:pic>
    </p:spTree>
    <p:extLst>
      <p:ext uri="{BB962C8B-B14F-4D97-AF65-F5344CB8AC3E}">
        <p14:creationId xmlns:p14="http://schemas.microsoft.com/office/powerpoint/2010/main" val="1550059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FF585C1E-091E-4AA6-B579-80A01EE98201}" type="datetimeFigureOut">
              <a:rPr lang="tr-TR" smtClean="0"/>
              <a:t>10.02.2022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4A7E3C2-1537-4D17-AB18-B40D6592C216}" type="slidenum">
              <a:rPr lang="tr-TR" smtClean="0"/>
              <a:t>‹#›</a:t>
            </a:fld>
            <a:endParaRPr lang="tr-TR"/>
          </a:p>
        </p:txBody>
      </p:sp>
    </p:spTree>
    <p:extLst>
      <p:ext uri="{BB962C8B-B14F-4D97-AF65-F5344CB8AC3E}">
        <p14:creationId xmlns:p14="http://schemas.microsoft.com/office/powerpoint/2010/main" val="1814703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FF585C1E-091E-4AA6-B579-80A01EE98201}" type="datetimeFigureOut">
              <a:rPr lang="tr-TR" smtClean="0"/>
              <a:t>10.02.2022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4A7E3C2-1537-4D17-AB18-B40D6592C216}" type="slidenum">
              <a:rPr lang="tr-TR" smtClean="0"/>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19058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FF585C1E-091E-4AA6-B579-80A01EE98201}" type="datetimeFigureOut">
              <a:rPr lang="tr-TR" smtClean="0"/>
              <a:t>10.02.2022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4A7E3C2-1537-4D17-AB18-B40D6592C216}" type="slidenum">
              <a:rPr lang="tr-TR" smtClean="0"/>
              <a:t>‹#›</a:t>
            </a:fld>
            <a:endParaRPr lang="tr-TR"/>
          </a:p>
        </p:txBody>
      </p:sp>
      <p:sp>
        <p:nvSpPr>
          <p:cNvPr id="7" name="Date Placeholder 3">
            <a:extLst>
              <a:ext uri="{FF2B5EF4-FFF2-40B4-BE49-F238E27FC236}">
                <a16:creationId xmlns:a16="http://schemas.microsoft.com/office/drawing/2014/main" id="{1DFBF619-B70A-4C2C-9F6A-0A057E7B00A7}"/>
              </a:ext>
            </a:extLst>
          </p:cNvPr>
          <p:cNvSpPr txBox="1">
            <a:spLocks/>
          </p:cNvSpPr>
          <p:nvPr userDrawn="1"/>
        </p:nvSpPr>
        <p:spPr>
          <a:xfrm rot="16200000">
            <a:off x="11287926" y="499002"/>
            <a:ext cx="1380068"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r>
              <a:rPr lang="tr-TR">
                <a:solidFill>
                  <a:srgbClr val="04617B">
                    <a:shade val="90000"/>
                  </a:srgbClr>
                </a:solidFill>
              </a:rPr>
              <a:t>10.02.2022</a:t>
            </a:r>
            <a:endParaRPr lang="tr-TR" dirty="0">
              <a:solidFill>
                <a:srgbClr val="04617B">
                  <a:shade val="90000"/>
                </a:srgbClr>
              </a:solidFill>
            </a:endParaRPr>
          </a:p>
        </p:txBody>
      </p:sp>
      <p:sp>
        <p:nvSpPr>
          <p:cNvPr id="8" name="Footer Placeholder 4">
            <a:extLst>
              <a:ext uri="{FF2B5EF4-FFF2-40B4-BE49-F238E27FC236}">
                <a16:creationId xmlns:a16="http://schemas.microsoft.com/office/drawing/2014/main" id="{52BB6C99-57D5-4895-AB90-0F2757A60B5D}"/>
              </a:ext>
            </a:extLst>
          </p:cNvPr>
          <p:cNvSpPr txBox="1">
            <a:spLocks/>
          </p:cNvSpPr>
          <p:nvPr userDrawn="1"/>
        </p:nvSpPr>
        <p:spPr>
          <a:xfrm rot="16200000">
            <a:off x="9914210" y="3570287"/>
            <a:ext cx="4127501" cy="365125"/>
          </a:xfrm>
          <a:prstGeom prst="rect">
            <a:avLst/>
          </a:prstGeom>
        </p:spPr>
        <p:txBody>
          <a:bodyPr vert="horz" lIns="91440" tIns="45720" rIns="91440" bIns="45720" rtlCol="0" anchor="ctr"/>
          <a:lstStyle>
            <a:defPPr>
              <a:defRPr lang="en-US"/>
            </a:defPPr>
            <a:lvl1pPr marL="0" algn="l" defTabSz="457200" rtl="0" eaLnBrk="1" latinLnBrk="0" hangingPunct="1">
              <a:defRPr sz="16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r>
              <a:rPr lang="tr-TR">
                <a:solidFill>
                  <a:srgbClr val="04617B">
                    <a:shade val="90000"/>
                  </a:srgbClr>
                </a:solidFill>
              </a:rPr>
              <a:t>YAPI İŞLERİ VE TEKNİK DAİRE BAŞKANLIĞI</a:t>
            </a:r>
            <a:endParaRPr lang="tr-TR" dirty="0">
              <a:solidFill>
                <a:srgbClr val="04617B">
                  <a:shade val="90000"/>
                </a:srgbClr>
              </a:solidFill>
            </a:endParaRPr>
          </a:p>
        </p:txBody>
      </p:sp>
      <p:pic>
        <p:nvPicPr>
          <p:cNvPr id="9" name="Resim 8">
            <a:extLst>
              <a:ext uri="{FF2B5EF4-FFF2-40B4-BE49-F238E27FC236}">
                <a16:creationId xmlns:a16="http://schemas.microsoft.com/office/drawing/2014/main" id="{6B804F4E-2685-42CA-A00E-283D3B0CA103}"/>
              </a:ext>
            </a:extLst>
          </p:cNvPr>
          <p:cNvPicPr>
            <a:picLocks noChangeAspect="1"/>
          </p:cNvPicPr>
          <p:nvPr userDrawn="1"/>
        </p:nvPicPr>
        <p:blipFill>
          <a:blip r:embed="rId2"/>
          <a:stretch>
            <a:fillRect/>
          </a:stretch>
        </p:blipFill>
        <p:spPr>
          <a:xfrm>
            <a:off x="11382391" y="5993481"/>
            <a:ext cx="826011" cy="826011"/>
          </a:xfrm>
          <a:prstGeom prst="rect">
            <a:avLst/>
          </a:prstGeom>
        </p:spPr>
      </p:pic>
    </p:spTree>
    <p:extLst>
      <p:ext uri="{BB962C8B-B14F-4D97-AF65-F5344CB8AC3E}">
        <p14:creationId xmlns:p14="http://schemas.microsoft.com/office/powerpoint/2010/main" val="1266833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FF585C1E-091E-4AA6-B579-80A01EE98201}" type="datetimeFigureOut">
              <a:rPr lang="tr-TR" smtClean="0"/>
              <a:t>10.02.2022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4A7E3C2-1537-4D17-AB18-B40D6592C216}"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30778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FF585C1E-091E-4AA6-B579-80A01EE98201}" type="datetimeFigureOut">
              <a:rPr lang="tr-TR" smtClean="0"/>
              <a:t>10.02.2022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4A7E3C2-1537-4D17-AB18-B40D6592C216}" type="slidenum">
              <a:rPr lang="tr-TR" smtClean="0"/>
              <a:t>‹#›</a:t>
            </a:fld>
            <a:endParaRPr lang="tr-TR"/>
          </a:p>
        </p:txBody>
      </p:sp>
    </p:spTree>
    <p:extLst>
      <p:ext uri="{BB962C8B-B14F-4D97-AF65-F5344CB8AC3E}">
        <p14:creationId xmlns:p14="http://schemas.microsoft.com/office/powerpoint/2010/main" val="502328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F585C1E-091E-4AA6-B579-80A01EE98201}" type="datetimeFigureOut">
              <a:rPr lang="tr-TR" smtClean="0"/>
              <a:t>10.02.2022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4A7E3C2-1537-4D17-AB18-B40D6592C216}" type="slidenum">
              <a:rPr lang="tr-TR" smtClean="0"/>
              <a:t>‹#›</a:t>
            </a:fld>
            <a:endParaRPr lang="tr-TR"/>
          </a:p>
        </p:txBody>
      </p:sp>
    </p:spTree>
    <p:extLst>
      <p:ext uri="{BB962C8B-B14F-4D97-AF65-F5344CB8AC3E}">
        <p14:creationId xmlns:p14="http://schemas.microsoft.com/office/powerpoint/2010/main" val="3220311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F585C1E-091E-4AA6-B579-80A01EE98201}" type="datetimeFigureOut">
              <a:rPr lang="tr-TR" smtClean="0"/>
              <a:t>10.02.2022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4A7E3C2-1537-4D17-AB18-B40D6592C216}" type="slidenum">
              <a:rPr lang="tr-TR" smtClean="0"/>
              <a:t>‹#›</a:t>
            </a:fld>
            <a:endParaRPr lang="tr-TR"/>
          </a:p>
        </p:txBody>
      </p:sp>
      <p:sp>
        <p:nvSpPr>
          <p:cNvPr id="7" name="Date Placeholder 3">
            <a:extLst>
              <a:ext uri="{FF2B5EF4-FFF2-40B4-BE49-F238E27FC236}">
                <a16:creationId xmlns:a16="http://schemas.microsoft.com/office/drawing/2014/main" id="{A21F6960-14CE-4E77-B0E6-69648EA69B10}"/>
              </a:ext>
            </a:extLst>
          </p:cNvPr>
          <p:cNvSpPr txBox="1">
            <a:spLocks/>
          </p:cNvSpPr>
          <p:nvPr userDrawn="1"/>
        </p:nvSpPr>
        <p:spPr>
          <a:xfrm rot="16200000">
            <a:off x="11287926" y="499002"/>
            <a:ext cx="1380068"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r>
              <a:rPr lang="tr-TR">
                <a:solidFill>
                  <a:srgbClr val="04617B">
                    <a:shade val="90000"/>
                  </a:srgbClr>
                </a:solidFill>
              </a:rPr>
              <a:t>10.02.2022</a:t>
            </a:r>
            <a:endParaRPr lang="tr-TR" dirty="0">
              <a:solidFill>
                <a:srgbClr val="04617B">
                  <a:shade val="90000"/>
                </a:srgbClr>
              </a:solidFill>
            </a:endParaRPr>
          </a:p>
        </p:txBody>
      </p:sp>
      <p:sp>
        <p:nvSpPr>
          <p:cNvPr id="8" name="Footer Placeholder 4">
            <a:extLst>
              <a:ext uri="{FF2B5EF4-FFF2-40B4-BE49-F238E27FC236}">
                <a16:creationId xmlns:a16="http://schemas.microsoft.com/office/drawing/2014/main" id="{EB746329-DF14-4744-AED8-CDBD2808DDBB}"/>
              </a:ext>
            </a:extLst>
          </p:cNvPr>
          <p:cNvSpPr txBox="1">
            <a:spLocks/>
          </p:cNvSpPr>
          <p:nvPr userDrawn="1"/>
        </p:nvSpPr>
        <p:spPr>
          <a:xfrm rot="16200000">
            <a:off x="9914210" y="3570287"/>
            <a:ext cx="4127501" cy="365125"/>
          </a:xfrm>
          <a:prstGeom prst="rect">
            <a:avLst/>
          </a:prstGeom>
        </p:spPr>
        <p:txBody>
          <a:bodyPr vert="horz" lIns="91440" tIns="45720" rIns="91440" bIns="45720" rtlCol="0" anchor="ctr"/>
          <a:lstStyle>
            <a:defPPr>
              <a:defRPr lang="en-US"/>
            </a:defPPr>
            <a:lvl1pPr marL="0" algn="l" defTabSz="457200" rtl="0" eaLnBrk="1" latinLnBrk="0" hangingPunct="1">
              <a:defRPr sz="16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r>
              <a:rPr lang="tr-TR">
                <a:solidFill>
                  <a:srgbClr val="04617B">
                    <a:shade val="90000"/>
                  </a:srgbClr>
                </a:solidFill>
              </a:rPr>
              <a:t>YAPI İŞLERİ VE TEKNİK DAİRE BAŞKANLIĞI</a:t>
            </a:r>
            <a:endParaRPr lang="tr-TR" dirty="0">
              <a:solidFill>
                <a:srgbClr val="04617B">
                  <a:shade val="90000"/>
                </a:srgbClr>
              </a:solidFill>
            </a:endParaRPr>
          </a:p>
        </p:txBody>
      </p:sp>
      <p:pic>
        <p:nvPicPr>
          <p:cNvPr id="9" name="Resim 8">
            <a:extLst>
              <a:ext uri="{FF2B5EF4-FFF2-40B4-BE49-F238E27FC236}">
                <a16:creationId xmlns:a16="http://schemas.microsoft.com/office/drawing/2014/main" id="{3A14F954-B9FF-4C99-B274-D71D5BF7D27E}"/>
              </a:ext>
            </a:extLst>
          </p:cNvPr>
          <p:cNvPicPr>
            <a:picLocks noChangeAspect="1"/>
          </p:cNvPicPr>
          <p:nvPr userDrawn="1"/>
        </p:nvPicPr>
        <p:blipFill>
          <a:blip r:embed="rId2"/>
          <a:stretch>
            <a:fillRect/>
          </a:stretch>
        </p:blipFill>
        <p:spPr>
          <a:xfrm>
            <a:off x="11382391" y="5993481"/>
            <a:ext cx="826011" cy="826011"/>
          </a:xfrm>
          <a:prstGeom prst="rect">
            <a:avLst/>
          </a:prstGeom>
        </p:spPr>
      </p:pic>
    </p:spTree>
    <p:extLst>
      <p:ext uri="{BB962C8B-B14F-4D97-AF65-F5344CB8AC3E}">
        <p14:creationId xmlns:p14="http://schemas.microsoft.com/office/powerpoint/2010/main" val="620271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669222" y="753228"/>
            <a:ext cx="9624960" cy="1080938"/>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48A87A34-81AB-432B-8DAE-1953F412C126}" type="datetimeFigureOut">
              <a:rPr lang="en-US" smtClean="0"/>
              <a:t>2/10/2022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
        <p:nvSpPr>
          <p:cNvPr id="13" name="Date Placeholder 3">
            <a:extLst>
              <a:ext uri="{FF2B5EF4-FFF2-40B4-BE49-F238E27FC236}">
                <a16:creationId xmlns:a16="http://schemas.microsoft.com/office/drawing/2014/main" id="{A2BD85BE-C1D3-4ACE-8D75-36E8FC6C9B6A}"/>
              </a:ext>
            </a:extLst>
          </p:cNvPr>
          <p:cNvSpPr txBox="1">
            <a:spLocks/>
          </p:cNvSpPr>
          <p:nvPr userDrawn="1"/>
        </p:nvSpPr>
        <p:spPr>
          <a:xfrm rot="16200000">
            <a:off x="11287926" y="499002"/>
            <a:ext cx="1380068"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r>
              <a:rPr lang="tr-TR">
                <a:solidFill>
                  <a:srgbClr val="04617B">
                    <a:shade val="90000"/>
                  </a:srgbClr>
                </a:solidFill>
              </a:rPr>
              <a:t>10.02.2022</a:t>
            </a:r>
            <a:endParaRPr lang="tr-TR" dirty="0">
              <a:solidFill>
                <a:srgbClr val="04617B">
                  <a:shade val="90000"/>
                </a:srgbClr>
              </a:solidFill>
            </a:endParaRPr>
          </a:p>
        </p:txBody>
      </p:sp>
      <p:sp>
        <p:nvSpPr>
          <p:cNvPr id="14" name="Footer Placeholder 4">
            <a:extLst>
              <a:ext uri="{FF2B5EF4-FFF2-40B4-BE49-F238E27FC236}">
                <a16:creationId xmlns:a16="http://schemas.microsoft.com/office/drawing/2014/main" id="{96B899B9-C20E-4D92-8290-EF4D6CF876A3}"/>
              </a:ext>
            </a:extLst>
          </p:cNvPr>
          <p:cNvSpPr txBox="1">
            <a:spLocks/>
          </p:cNvSpPr>
          <p:nvPr userDrawn="1"/>
        </p:nvSpPr>
        <p:spPr>
          <a:xfrm rot="16200000">
            <a:off x="9914210" y="3570287"/>
            <a:ext cx="4127501" cy="365125"/>
          </a:xfrm>
          <a:prstGeom prst="rect">
            <a:avLst/>
          </a:prstGeom>
        </p:spPr>
        <p:txBody>
          <a:bodyPr vert="horz" lIns="91440" tIns="45720" rIns="91440" bIns="45720" rtlCol="0" anchor="ctr"/>
          <a:lstStyle>
            <a:defPPr>
              <a:defRPr lang="en-US"/>
            </a:defPPr>
            <a:lvl1pPr marL="0" algn="l" defTabSz="457200" rtl="0" eaLnBrk="1" latinLnBrk="0" hangingPunct="1">
              <a:defRPr sz="16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r>
              <a:rPr lang="tr-TR">
                <a:solidFill>
                  <a:srgbClr val="04617B">
                    <a:shade val="90000"/>
                  </a:srgbClr>
                </a:solidFill>
              </a:rPr>
              <a:t>YAPI İŞLERİ VE TEKNİK DAİRE BAŞKANLIĞI</a:t>
            </a:r>
            <a:endParaRPr lang="tr-TR" dirty="0">
              <a:solidFill>
                <a:srgbClr val="04617B">
                  <a:shade val="90000"/>
                </a:srgbClr>
              </a:solidFill>
            </a:endParaRPr>
          </a:p>
        </p:txBody>
      </p:sp>
      <p:pic>
        <p:nvPicPr>
          <p:cNvPr id="16" name="Resim 15">
            <a:extLst>
              <a:ext uri="{FF2B5EF4-FFF2-40B4-BE49-F238E27FC236}">
                <a16:creationId xmlns:a16="http://schemas.microsoft.com/office/drawing/2014/main" id="{7533956F-C54F-437D-A6C3-D2B48DE37CC9}"/>
              </a:ext>
            </a:extLst>
          </p:cNvPr>
          <p:cNvPicPr>
            <a:picLocks noChangeAspect="1"/>
          </p:cNvPicPr>
          <p:nvPr userDrawn="1"/>
        </p:nvPicPr>
        <p:blipFill>
          <a:blip r:embed="rId2"/>
          <a:stretch>
            <a:fillRect/>
          </a:stretch>
        </p:blipFill>
        <p:spPr>
          <a:xfrm>
            <a:off x="11382391" y="5993481"/>
            <a:ext cx="826011" cy="826011"/>
          </a:xfrm>
          <a:prstGeom prst="rect">
            <a:avLst/>
          </a:prstGeom>
        </p:spPr>
      </p:pic>
    </p:spTree>
    <p:extLst>
      <p:ext uri="{BB962C8B-B14F-4D97-AF65-F5344CB8AC3E}">
        <p14:creationId xmlns:p14="http://schemas.microsoft.com/office/powerpoint/2010/main" val="4109916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DBF5F9">
                    <a:shade val="90000"/>
                  </a:srgbClr>
                </a:solidFill>
              </a:rPr>
              <a:pPr defTabSz="914400"/>
              <a:t>10.02.2022</a:t>
            </a:fld>
            <a:endParaRPr lang="tr-TR">
              <a:solidFill>
                <a:srgbClr val="DBF5F9">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DBF5F9">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DBF5F9">
                    <a:shade val="90000"/>
                  </a:srgbClr>
                </a:solidFill>
              </a:rPr>
              <a:pPr defTabSz="914400"/>
              <a:t>‹#›</a:t>
            </a:fld>
            <a:endParaRPr lang="tr-TR">
              <a:solidFill>
                <a:srgbClr val="DBF5F9">
                  <a:shade val="90000"/>
                </a:srgbClr>
              </a:solidFill>
            </a:endParaRPr>
          </a:p>
        </p:txBody>
      </p:sp>
      <p:sp>
        <p:nvSpPr>
          <p:cNvPr id="18" name="Date Placeholder 3">
            <a:extLst>
              <a:ext uri="{FF2B5EF4-FFF2-40B4-BE49-F238E27FC236}">
                <a16:creationId xmlns:a16="http://schemas.microsoft.com/office/drawing/2014/main" id="{D1C9ADBD-D3EE-4ABF-9A86-C8937795919D}"/>
              </a:ext>
            </a:extLst>
          </p:cNvPr>
          <p:cNvSpPr txBox="1">
            <a:spLocks/>
          </p:cNvSpPr>
          <p:nvPr userDrawn="1"/>
        </p:nvSpPr>
        <p:spPr>
          <a:xfrm rot="16200000">
            <a:off x="11287926" y="499002"/>
            <a:ext cx="1380068"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r>
              <a:rPr lang="tr-TR">
                <a:solidFill>
                  <a:srgbClr val="04617B">
                    <a:shade val="90000"/>
                  </a:srgbClr>
                </a:solidFill>
              </a:rPr>
              <a:t>10.02.2022</a:t>
            </a:r>
            <a:endParaRPr lang="tr-TR" dirty="0">
              <a:solidFill>
                <a:srgbClr val="04617B">
                  <a:shade val="90000"/>
                </a:srgbClr>
              </a:solidFill>
            </a:endParaRPr>
          </a:p>
        </p:txBody>
      </p:sp>
      <p:sp>
        <p:nvSpPr>
          <p:cNvPr id="20" name="Footer Placeholder 4">
            <a:extLst>
              <a:ext uri="{FF2B5EF4-FFF2-40B4-BE49-F238E27FC236}">
                <a16:creationId xmlns:a16="http://schemas.microsoft.com/office/drawing/2014/main" id="{76FEDDEA-1AB6-4947-83C2-CEB3533AC38F}"/>
              </a:ext>
            </a:extLst>
          </p:cNvPr>
          <p:cNvSpPr txBox="1">
            <a:spLocks/>
          </p:cNvSpPr>
          <p:nvPr userDrawn="1"/>
        </p:nvSpPr>
        <p:spPr>
          <a:xfrm rot="16200000">
            <a:off x="9914210" y="3570287"/>
            <a:ext cx="4127501" cy="365125"/>
          </a:xfrm>
          <a:prstGeom prst="rect">
            <a:avLst/>
          </a:prstGeom>
        </p:spPr>
        <p:txBody>
          <a:bodyPr vert="horz" lIns="91440" tIns="45720" rIns="91440" bIns="45720" rtlCol="0" anchor="ctr"/>
          <a:lstStyle>
            <a:defPPr>
              <a:defRPr lang="en-US"/>
            </a:defPPr>
            <a:lvl1pPr marL="0" algn="l" defTabSz="457200" rtl="0" eaLnBrk="1" latinLnBrk="0" hangingPunct="1">
              <a:defRPr sz="16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r>
              <a:rPr lang="tr-TR">
                <a:solidFill>
                  <a:srgbClr val="04617B">
                    <a:shade val="90000"/>
                  </a:srgbClr>
                </a:solidFill>
              </a:rPr>
              <a:t>YAPI İŞLERİ VE TEKNİK DAİRE BAŞKANLIĞI</a:t>
            </a:r>
            <a:endParaRPr lang="tr-TR" dirty="0">
              <a:solidFill>
                <a:srgbClr val="04617B">
                  <a:shade val="90000"/>
                </a:srgbClr>
              </a:solidFill>
            </a:endParaRPr>
          </a:p>
        </p:txBody>
      </p:sp>
      <p:pic>
        <p:nvPicPr>
          <p:cNvPr id="22" name="Resim 21">
            <a:extLst>
              <a:ext uri="{FF2B5EF4-FFF2-40B4-BE49-F238E27FC236}">
                <a16:creationId xmlns:a16="http://schemas.microsoft.com/office/drawing/2014/main" id="{52F12FE2-5A9D-4E3C-B0CF-6535D82A3B6E}"/>
              </a:ext>
            </a:extLst>
          </p:cNvPr>
          <p:cNvPicPr>
            <a:picLocks noChangeAspect="1"/>
          </p:cNvPicPr>
          <p:nvPr userDrawn="1"/>
        </p:nvPicPr>
        <p:blipFill>
          <a:blip r:embed="rId2"/>
          <a:stretch>
            <a:fillRect/>
          </a:stretch>
        </p:blipFill>
        <p:spPr>
          <a:xfrm>
            <a:off x="11382391" y="5993481"/>
            <a:ext cx="826011" cy="826011"/>
          </a:xfrm>
          <a:prstGeom prst="rect">
            <a:avLst/>
          </a:prstGeom>
        </p:spPr>
      </p:pic>
    </p:spTree>
    <p:extLst>
      <p:ext uri="{BB962C8B-B14F-4D97-AF65-F5344CB8AC3E}">
        <p14:creationId xmlns:p14="http://schemas.microsoft.com/office/powerpoint/2010/main" val="1830898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10.02.2022</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
        <p:nvSpPr>
          <p:cNvPr id="7" name="Date Placeholder 3">
            <a:extLst>
              <a:ext uri="{FF2B5EF4-FFF2-40B4-BE49-F238E27FC236}">
                <a16:creationId xmlns:a16="http://schemas.microsoft.com/office/drawing/2014/main" id="{A13A61F9-8AB0-4F83-B500-D5E86624467A}"/>
              </a:ext>
            </a:extLst>
          </p:cNvPr>
          <p:cNvSpPr txBox="1">
            <a:spLocks/>
          </p:cNvSpPr>
          <p:nvPr userDrawn="1"/>
        </p:nvSpPr>
        <p:spPr>
          <a:xfrm rot="16200000">
            <a:off x="11287926" y="499002"/>
            <a:ext cx="1380068"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r>
              <a:rPr lang="tr-TR">
                <a:solidFill>
                  <a:srgbClr val="04617B">
                    <a:shade val="90000"/>
                  </a:srgbClr>
                </a:solidFill>
              </a:rPr>
              <a:t>10.02.2022</a:t>
            </a:r>
            <a:endParaRPr lang="tr-TR" dirty="0">
              <a:solidFill>
                <a:srgbClr val="04617B">
                  <a:shade val="90000"/>
                </a:srgbClr>
              </a:solidFill>
            </a:endParaRPr>
          </a:p>
        </p:txBody>
      </p:sp>
      <p:sp>
        <p:nvSpPr>
          <p:cNvPr id="8" name="Footer Placeholder 4">
            <a:extLst>
              <a:ext uri="{FF2B5EF4-FFF2-40B4-BE49-F238E27FC236}">
                <a16:creationId xmlns:a16="http://schemas.microsoft.com/office/drawing/2014/main" id="{3376EF73-B030-4EC4-A9BE-1B51C508F730}"/>
              </a:ext>
            </a:extLst>
          </p:cNvPr>
          <p:cNvSpPr txBox="1">
            <a:spLocks/>
          </p:cNvSpPr>
          <p:nvPr userDrawn="1"/>
        </p:nvSpPr>
        <p:spPr>
          <a:xfrm rot="16200000">
            <a:off x="9914210" y="3570287"/>
            <a:ext cx="4127501" cy="365125"/>
          </a:xfrm>
          <a:prstGeom prst="rect">
            <a:avLst/>
          </a:prstGeom>
        </p:spPr>
        <p:txBody>
          <a:bodyPr vert="horz" lIns="91440" tIns="45720" rIns="91440" bIns="45720" rtlCol="0" anchor="ctr"/>
          <a:lstStyle>
            <a:defPPr>
              <a:defRPr lang="en-US"/>
            </a:defPPr>
            <a:lvl1pPr marL="0" algn="l" defTabSz="457200" rtl="0" eaLnBrk="1" latinLnBrk="0" hangingPunct="1">
              <a:defRPr sz="16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r>
              <a:rPr lang="tr-TR">
                <a:solidFill>
                  <a:srgbClr val="04617B">
                    <a:shade val="90000"/>
                  </a:srgbClr>
                </a:solidFill>
              </a:rPr>
              <a:t>YAPI İŞLERİ VE TEKNİK DAİRE BAŞKANLIĞI</a:t>
            </a:r>
            <a:endParaRPr lang="tr-TR" dirty="0">
              <a:solidFill>
                <a:srgbClr val="04617B">
                  <a:shade val="90000"/>
                </a:srgbClr>
              </a:solidFill>
            </a:endParaRPr>
          </a:p>
        </p:txBody>
      </p:sp>
      <p:pic>
        <p:nvPicPr>
          <p:cNvPr id="9" name="Resim 8">
            <a:extLst>
              <a:ext uri="{FF2B5EF4-FFF2-40B4-BE49-F238E27FC236}">
                <a16:creationId xmlns:a16="http://schemas.microsoft.com/office/drawing/2014/main" id="{557EBD9B-0B0C-4EE2-B874-97D0EF002D87}"/>
              </a:ext>
            </a:extLst>
          </p:cNvPr>
          <p:cNvPicPr>
            <a:picLocks noChangeAspect="1"/>
          </p:cNvPicPr>
          <p:nvPr userDrawn="1"/>
        </p:nvPicPr>
        <p:blipFill>
          <a:blip r:embed="rId2"/>
          <a:stretch>
            <a:fillRect/>
          </a:stretch>
        </p:blipFill>
        <p:spPr>
          <a:xfrm>
            <a:off x="11382391" y="5993481"/>
            <a:ext cx="826011" cy="826011"/>
          </a:xfrm>
          <a:prstGeom prst="rect">
            <a:avLst/>
          </a:prstGeom>
        </p:spPr>
      </p:pic>
    </p:spTree>
    <p:extLst>
      <p:ext uri="{BB962C8B-B14F-4D97-AF65-F5344CB8AC3E}">
        <p14:creationId xmlns:p14="http://schemas.microsoft.com/office/powerpoint/2010/main" val="1987252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F585C1E-091E-4AA6-B579-80A01EE98201}" type="datetimeFigureOut">
              <a:rPr lang="tr-TR" smtClean="0"/>
              <a:t>10.02.2022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4A7E3C2-1537-4D17-AB18-B40D6592C216}" type="slidenum">
              <a:rPr lang="tr-TR" smtClean="0"/>
              <a:t>‹#›</a:t>
            </a:fld>
            <a:endParaRPr lang="tr-TR"/>
          </a:p>
        </p:txBody>
      </p:sp>
      <p:sp>
        <p:nvSpPr>
          <p:cNvPr id="7" name="Date Placeholder 3">
            <a:extLst>
              <a:ext uri="{FF2B5EF4-FFF2-40B4-BE49-F238E27FC236}">
                <a16:creationId xmlns:a16="http://schemas.microsoft.com/office/drawing/2014/main" id="{88EEA412-BE37-4E17-A1D0-13518D7CFD8B}"/>
              </a:ext>
            </a:extLst>
          </p:cNvPr>
          <p:cNvSpPr txBox="1">
            <a:spLocks/>
          </p:cNvSpPr>
          <p:nvPr userDrawn="1"/>
        </p:nvSpPr>
        <p:spPr>
          <a:xfrm rot="16200000">
            <a:off x="11300626" y="651402"/>
            <a:ext cx="1380068"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r>
              <a:rPr lang="tr-TR">
                <a:solidFill>
                  <a:srgbClr val="04617B">
                    <a:shade val="90000"/>
                  </a:srgbClr>
                </a:solidFill>
              </a:rPr>
              <a:t>10.02.2022</a:t>
            </a:r>
            <a:endParaRPr lang="tr-TR" dirty="0">
              <a:solidFill>
                <a:srgbClr val="04617B">
                  <a:shade val="90000"/>
                </a:srgbClr>
              </a:solidFill>
            </a:endParaRPr>
          </a:p>
        </p:txBody>
      </p:sp>
      <p:sp>
        <p:nvSpPr>
          <p:cNvPr id="8" name="Footer Placeholder 4">
            <a:extLst>
              <a:ext uri="{FF2B5EF4-FFF2-40B4-BE49-F238E27FC236}">
                <a16:creationId xmlns:a16="http://schemas.microsoft.com/office/drawing/2014/main" id="{6BD4C206-2CCE-4FC2-B5C9-E22199313C8F}"/>
              </a:ext>
            </a:extLst>
          </p:cNvPr>
          <p:cNvSpPr txBox="1">
            <a:spLocks/>
          </p:cNvSpPr>
          <p:nvPr userDrawn="1"/>
        </p:nvSpPr>
        <p:spPr>
          <a:xfrm rot="16200000">
            <a:off x="9926910" y="3722687"/>
            <a:ext cx="4127501" cy="365125"/>
          </a:xfrm>
          <a:prstGeom prst="rect">
            <a:avLst/>
          </a:prstGeom>
        </p:spPr>
        <p:txBody>
          <a:bodyPr vert="horz" lIns="91440" tIns="45720" rIns="91440" bIns="45720" rtlCol="0" anchor="ctr"/>
          <a:lstStyle>
            <a:defPPr>
              <a:defRPr lang="en-US"/>
            </a:defPPr>
            <a:lvl1pPr marL="0" algn="l" defTabSz="457200" rtl="0" eaLnBrk="1" latinLnBrk="0" hangingPunct="1">
              <a:defRPr sz="16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r>
              <a:rPr lang="tr-TR">
                <a:solidFill>
                  <a:srgbClr val="04617B">
                    <a:shade val="90000"/>
                  </a:srgbClr>
                </a:solidFill>
              </a:rPr>
              <a:t>YAPI İŞLERİ VE TEKNİK DAİRE BAŞKANLIĞI</a:t>
            </a:r>
            <a:endParaRPr lang="tr-TR" dirty="0">
              <a:solidFill>
                <a:srgbClr val="04617B">
                  <a:shade val="90000"/>
                </a:srgbClr>
              </a:solidFill>
            </a:endParaRPr>
          </a:p>
        </p:txBody>
      </p:sp>
    </p:spTree>
    <p:extLst>
      <p:ext uri="{BB962C8B-B14F-4D97-AF65-F5344CB8AC3E}">
        <p14:creationId xmlns:p14="http://schemas.microsoft.com/office/powerpoint/2010/main" val="28996220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10.02.2022</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134514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10.02.2022</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484360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10.02.2022</a:t>
            </a:fld>
            <a:endParaRPr lang="tr-TR">
              <a:solidFill>
                <a:srgbClr val="04617B">
                  <a:shade val="90000"/>
                </a:srgbClr>
              </a:solidFill>
            </a:endParaRPr>
          </a:p>
        </p:txBody>
      </p:sp>
      <p:sp>
        <p:nvSpPr>
          <p:cNvPr id="8" name="Footer Placeholder 7"/>
          <p:cNvSpPr>
            <a:spLocks noGrp="1"/>
          </p:cNvSpPr>
          <p:nvPr>
            <p:ph type="ftr" sz="quarter" idx="11"/>
          </p:nvPr>
        </p:nvSpPr>
        <p:spPr/>
        <p:txBody>
          <a:bodyPr/>
          <a:lstStyle/>
          <a:p>
            <a:pPr defTabSz="914400"/>
            <a:endParaRPr lang="tr-TR">
              <a:solidFill>
                <a:srgbClr val="04617B">
                  <a:shade val="90000"/>
                </a:srgbClr>
              </a:solidFill>
            </a:endParaRPr>
          </a:p>
        </p:txBody>
      </p:sp>
      <p:sp>
        <p:nvSpPr>
          <p:cNvPr id="9" name="Slide Number Placeholder 8"/>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9704640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10.02.2022</a:t>
            </a:fld>
            <a:endParaRPr lang="tr-TR">
              <a:solidFill>
                <a:srgbClr val="04617B">
                  <a:shade val="90000"/>
                </a:srgbClr>
              </a:solidFill>
            </a:endParaRPr>
          </a:p>
        </p:txBody>
      </p:sp>
      <p:sp>
        <p:nvSpPr>
          <p:cNvPr id="4" name="Footer Placeholder 3"/>
          <p:cNvSpPr>
            <a:spLocks noGrp="1"/>
          </p:cNvSpPr>
          <p:nvPr>
            <p:ph type="ftr" sz="quarter" idx="11"/>
          </p:nvPr>
        </p:nvSpPr>
        <p:spPr/>
        <p:txBody>
          <a:bodyPr/>
          <a:lstStyle/>
          <a:p>
            <a:pPr defTabSz="914400"/>
            <a:endParaRPr lang="tr-TR">
              <a:solidFill>
                <a:srgbClr val="04617B">
                  <a:shade val="90000"/>
                </a:srgbClr>
              </a:solidFill>
            </a:endParaRPr>
          </a:p>
        </p:txBody>
      </p:sp>
      <p:sp>
        <p:nvSpPr>
          <p:cNvPr id="5" name="Slide Number Placeholder 4"/>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35915447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10.02.2022</a:t>
            </a:fld>
            <a:endParaRPr lang="tr-TR">
              <a:solidFill>
                <a:srgbClr val="04617B">
                  <a:shade val="90000"/>
                </a:srgbClr>
              </a:solidFill>
            </a:endParaRPr>
          </a:p>
        </p:txBody>
      </p:sp>
      <p:sp>
        <p:nvSpPr>
          <p:cNvPr id="3" name="Footer Placeholder 2"/>
          <p:cNvSpPr>
            <a:spLocks noGrp="1"/>
          </p:cNvSpPr>
          <p:nvPr>
            <p:ph type="ftr" sz="quarter" idx="11"/>
          </p:nvPr>
        </p:nvSpPr>
        <p:spPr/>
        <p:txBody>
          <a:bodyPr/>
          <a:lstStyle/>
          <a:p>
            <a:pPr defTabSz="914400"/>
            <a:endParaRPr lang="tr-TR">
              <a:solidFill>
                <a:srgbClr val="04617B">
                  <a:shade val="90000"/>
                </a:srgbClr>
              </a:solidFill>
            </a:endParaRPr>
          </a:p>
        </p:txBody>
      </p:sp>
      <p:sp>
        <p:nvSpPr>
          <p:cNvPr id="4" name="Slide Number Placeholder 3"/>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423476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stilini düzenlemek için tıklayın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10.02.2022</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2239073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10.02.2022</a:t>
            </a:fld>
            <a:endParaRPr lang="tr-TR">
              <a:solidFill>
                <a:srgbClr val="04617B">
                  <a:shade val="90000"/>
                </a:srgbClr>
              </a:solidFill>
            </a:endParaRPr>
          </a:p>
        </p:txBody>
      </p:sp>
      <p:sp>
        <p:nvSpPr>
          <p:cNvPr id="6" name="Footer Placeholder 5"/>
          <p:cNvSpPr>
            <a:spLocks noGrp="1"/>
          </p:cNvSpPr>
          <p:nvPr>
            <p:ph type="ftr" sz="quarter" idx="11"/>
          </p:nvPr>
        </p:nvSpPr>
        <p:spPr/>
        <p:txBody>
          <a:bodyPr/>
          <a:lstStyle/>
          <a:p>
            <a:pPr defTabSz="914400"/>
            <a:endParaRPr lang="tr-TR">
              <a:solidFill>
                <a:srgbClr val="04617B">
                  <a:shade val="90000"/>
                </a:srgbClr>
              </a:solidFill>
            </a:endParaRPr>
          </a:p>
        </p:txBody>
      </p:sp>
      <p:sp>
        <p:nvSpPr>
          <p:cNvPr id="7" name="Slide Number Placeholder 6"/>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19614545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10.02.2022</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30099853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10.02.2022</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004339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10.02.2022</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46760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FF585C1E-091E-4AA6-B579-80A01EE98201}" type="datetimeFigureOut">
              <a:rPr lang="tr-TR" smtClean="0"/>
              <a:t>10.02.2022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4A7E3C2-1537-4D17-AB18-B40D6592C216}" type="slidenum">
              <a:rPr lang="tr-TR" smtClean="0"/>
              <a:t>‹#›</a:t>
            </a:fld>
            <a:endParaRPr lang="tr-TR"/>
          </a:p>
        </p:txBody>
      </p:sp>
      <p:sp>
        <p:nvSpPr>
          <p:cNvPr id="7" name="Date Placeholder 3">
            <a:extLst>
              <a:ext uri="{FF2B5EF4-FFF2-40B4-BE49-F238E27FC236}">
                <a16:creationId xmlns:a16="http://schemas.microsoft.com/office/drawing/2014/main" id="{C0B02AA5-4D73-4D4F-AD71-E7E8043B42CE}"/>
              </a:ext>
            </a:extLst>
          </p:cNvPr>
          <p:cNvSpPr txBox="1">
            <a:spLocks/>
          </p:cNvSpPr>
          <p:nvPr userDrawn="1"/>
        </p:nvSpPr>
        <p:spPr>
          <a:xfrm rot="16200000">
            <a:off x="11287926" y="499002"/>
            <a:ext cx="1380068"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r>
              <a:rPr lang="tr-TR">
                <a:solidFill>
                  <a:srgbClr val="04617B">
                    <a:shade val="90000"/>
                  </a:srgbClr>
                </a:solidFill>
              </a:rPr>
              <a:t>10.02.2022</a:t>
            </a:r>
            <a:endParaRPr lang="tr-TR" dirty="0">
              <a:solidFill>
                <a:srgbClr val="04617B">
                  <a:shade val="90000"/>
                </a:srgbClr>
              </a:solidFill>
            </a:endParaRPr>
          </a:p>
        </p:txBody>
      </p:sp>
      <p:sp>
        <p:nvSpPr>
          <p:cNvPr id="8" name="Footer Placeholder 4">
            <a:extLst>
              <a:ext uri="{FF2B5EF4-FFF2-40B4-BE49-F238E27FC236}">
                <a16:creationId xmlns:a16="http://schemas.microsoft.com/office/drawing/2014/main" id="{1977D00B-CA2B-4A2F-A07C-BE9F52F12756}"/>
              </a:ext>
            </a:extLst>
          </p:cNvPr>
          <p:cNvSpPr txBox="1">
            <a:spLocks/>
          </p:cNvSpPr>
          <p:nvPr userDrawn="1"/>
        </p:nvSpPr>
        <p:spPr>
          <a:xfrm rot="16200000">
            <a:off x="9914210" y="3570287"/>
            <a:ext cx="4127501" cy="365125"/>
          </a:xfrm>
          <a:prstGeom prst="rect">
            <a:avLst/>
          </a:prstGeom>
        </p:spPr>
        <p:txBody>
          <a:bodyPr vert="horz" lIns="91440" tIns="45720" rIns="91440" bIns="45720" rtlCol="0" anchor="ctr"/>
          <a:lstStyle>
            <a:defPPr>
              <a:defRPr lang="en-US"/>
            </a:defPPr>
            <a:lvl1pPr marL="0" algn="l" defTabSz="457200" rtl="0" eaLnBrk="1" latinLnBrk="0" hangingPunct="1">
              <a:defRPr sz="16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r>
              <a:rPr lang="tr-TR">
                <a:solidFill>
                  <a:srgbClr val="04617B">
                    <a:shade val="90000"/>
                  </a:srgbClr>
                </a:solidFill>
              </a:rPr>
              <a:t>YAPI İŞLERİ VE TEKNİK DAİRE BAŞKANLIĞI</a:t>
            </a:r>
            <a:endParaRPr lang="tr-TR" dirty="0">
              <a:solidFill>
                <a:srgbClr val="04617B">
                  <a:shade val="90000"/>
                </a:srgbClr>
              </a:solidFill>
            </a:endParaRPr>
          </a:p>
        </p:txBody>
      </p:sp>
      <p:pic>
        <p:nvPicPr>
          <p:cNvPr id="9" name="Resim 8">
            <a:extLst>
              <a:ext uri="{FF2B5EF4-FFF2-40B4-BE49-F238E27FC236}">
                <a16:creationId xmlns:a16="http://schemas.microsoft.com/office/drawing/2014/main" id="{1355FF62-6DCA-406F-B9C7-834B0C6A9A41}"/>
              </a:ext>
            </a:extLst>
          </p:cNvPr>
          <p:cNvPicPr>
            <a:picLocks noChangeAspect="1"/>
          </p:cNvPicPr>
          <p:nvPr userDrawn="1"/>
        </p:nvPicPr>
        <p:blipFill>
          <a:blip r:embed="rId2"/>
          <a:stretch>
            <a:fillRect/>
          </a:stretch>
        </p:blipFill>
        <p:spPr>
          <a:xfrm>
            <a:off x="11382391" y="5993481"/>
            <a:ext cx="826011" cy="826011"/>
          </a:xfrm>
          <a:prstGeom prst="rect">
            <a:avLst/>
          </a:prstGeom>
        </p:spPr>
      </p:pic>
    </p:spTree>
    <p:extLst>
      <p:ext uri="{BB962C8B-B14F-4D97-AF65-F5344CB8AC3E}">
        <p14:creationId xmlns:p14="http://schemas.microsoft.com/office/powerpoint/2010/main" val="4491733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10.02.2022</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40387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10.02.2022</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1923646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10.02.2022</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29303521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defTabSz="914400"/>
            <a:fld id="{A23720DD-5B6D-40BF-8493-A6B52D484E6B}" type="datetimeFigureOut">
              <a:rPr lang="tr-TR" smtClean="0">
                <a:solidFill>
                  <a:srgbClr val="04617B">
                    <a:shade val="90000"/>
                  </a:srgbClr>
                </a:solidFill>
              </a:rPr>
              <a:pPr defTabSz="914400"/>
              <a:t>10.02.2022</a:t>
            </a:fld>
            <a:endParaRPr lang="tr-TR">
              <a:solidFill>
                <a:srgbClr val="04617B">
                  <a:shade val="90000"/>
                </a:srgbClr>
              </a:solidFill>
            </a:endParaRPr>
          </a:p>
        </p:txBody>
      </p:sp>
      <p:sp>
        <p:nvSpPr>
          <p:cNvPr id="5" name="Footer Placeholder 4"/>
          <p:cNvSpPr>
            <a:spLocks noGrp="1"/>
          </p:cNvSpPr>
          <p:nvPr>
            <p:ph type="ftr" sz="quarter" idx="11"/>
          </p:nvPr>
        </p:nvSpPr>
        <p:spPr/>
        <p:txBody>
          <a:bodyPr/>
          <a:lstStyle/>
          <a:p>
            <a:pPr defTabSz="914400"/>
            <a:endParaRPr lang="tr-TR">
              <a:solidFill>
                <a:srgbClr val="04617B">
                  <a:shade val="90000"/>
                </a:srgbClr>
              </a:solidFill>
            </a:endParaRPr>
          </a:p>
        </p:txBody>
      </p:sp>
      <p:sp>
        <p:nvSpPr>
          <p:cNvPr id="6" name="Slide Number Placeholder 5"/>
          <p:cNvSpPr>
            <a:spLocks noGrp="1"/>
          </p:cNvSpPr>
          <p:nvPr>
            <p:ph type="sldNum" sz="quarter" idx="12"/>
          </p:nvPr>
        </p:nvSpPr>
        <p:spPr/>
        <p:txBody>
          <a:body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Tree>
    <p:extLst>
      <p:ext uri="{BB962C8B-B14F-4D97-AF65-F5344CB8AC3E}">
        <p14:creationId xmlns:p14="http://schemas.microsoft.com/office/powerpoint/2010/main" val="863975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FF585C1E-091E-4AA6-B579-80A01EE98201}" type="datetimeFigureOut">
              <a:rPr lang="tr-TR" smtClean="0"/>
              <a:t>10.02.2022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4A7E3C2-1537-4D17-AB18-B40D6592C216}" type="slidenum">
              <a:rPr lang="tr-TR" smtClean="0"/>
              <a:t>‹#›</a:t>
            </a:fld>
            <a:endParaRPr lang="tr-TR"/>
          </a:p>
        </p:txBody>
      </p:sp>
      <p:sp>
        <p:nvSpPr>
          <p:cNvPr id="8" name="Date Placeholder 3">
            <a:extLst>
              <a:ext uri="{FF2B5EF4-FFF2-40B4-BE49-F238E27FC236}">
                <a16:creationId xmlns:a16="http://schemas.microsoft.com/office/drawing/2014/main" id="{910880B6-3B1C-4044-B144-CDF826EABCC3}"/>
              </a:ext>
            </a:extLst>
          </p:cNvPr>
          <p:cNvSpPr txBox="1">
            <a:spLocks/>
          </p:cNvSpPr>
          <p:nvPr userDrawn="1"/>
        </p:nvSpPr>
        <p:spPr>
          <a:xfrm rot="16200000">
            <a:off x="11287926" y="499002"/>
            <a:ext cx="1380068"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r>
              <a:rPr lang="tr-TR">
                <a:solidFill>
                  <a:srgbClr val="04617B">
                    <a:shade val="90000"/>
                  </a:srgbClr>
                </a:solidFill>
              </a:rPr>
              <a:t>10.02.2022</a:t>
            </a:r>
            <a:endParaRPr lang="tr-TR" dirty="0">
              <a:solidFill>
                <a:srgbClr val="04617B">
                  <a:shade val="90000"/>
                </a:srgbClr>
              </a:solidFill>
            </a:endParaRPr>
          </a:p>
        </p:txBody>
      </p:sp>
      <p:sp>
        <p:nvSpPr>
          <p:cNvPr id="9" name="Footer Placeholder 4">
            <a:extLst>
              <a:ext uri="{FF2B5EF4-FFF2-40B4-BE49-F238E27FC236}">
                <a16:creationId xmlns:a16="http://schemas.microsoft.com/office/drawing/2014/main" id="{FD205C7D-0B96-447B-986A-7DBAFBF0A57D}"/>
              </a:ext>
            </a:extLst>
          </p:cNvPr>
          <p:cNvSpPr txBox="1">
            <a:spLocks/>
          </p:cNvSpPr>
          <p:nvPr userDrawn="1"/>
        </p:nvSpPr>
        <p:spPr>
          <a:xfrm rot="16200000">
            <a:off x="9914210" y="3570287"/>
            <a:ext cx="4127501" cy="365125"/>
          </a:xfrm>
          <a:prstGeom prst="rect">
            <a:avLst/>
          </a:prstGeom>
        </p:spPr>
        <p:txBody>
          <a:bodyPr vert="horz" lIns="91440" tIns="45720" rIns="91440" bIns="45720" rtlCol="0" anchor="ctr"/>
          <a:lstStyle>
            <a:defPPr>
              <a:defRPr lang="en-US"/>
            </a:defPPr>
            <a:lvl1pPr marL="0" algn="l" defTabSz="457200" rtl="0" eaLnBrk="1" latinLnBrk="0" hangingPunct="1">
              <a:defRPr sz="16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r>
              <a:rPr lang="tr-TR">
                <a:solidFill>
                  <a:srgbClr val="04617B">
                    <a:shade val="90000"/>
                  </a:srgbClr>
                </a:solidFill>
              </a:rPr>
              <a:t>YAPI İŞLERİ VE TEKNİK DAİRE BAŞKANLIĞI</a:t>
            </a:r>
            <a:endParaRPr lang="tr-TR" dirty="0">
              <a:solidFill>
                <a:srgbClr val="04617B">
                  <a:shade val="90000"/>
                </a:srgbClr>
              </a:solidFill>
            </a:endParaRPr>
          </a:p>
        </p:txBody>
      </p:sp>
      <p:pic>
        <p:nvPicPr>
          <p:cNvPr id="10" name="Resim 9">
            <a:extLst>
              <a:ext uri="{FF2B5EF4-FFF2-40B4-BE49-F238E27FC236}">
                <a16:creationId xmlns:a16="http://schemas.microsoft.com/office/drawing/2014/main" id="{D8195174-BADE-4AEB-BDF1-9A0980B57B54}"/>
              </a:ext>
            </a:extLst>
          </p:cNvPr>
          <p:cNvPicPr>
            <a:picLocks noChangeAspect="1"/>
          </p:cNvPicPr>
          <p:nvPr userDrawn="1"/>
        </p:nvPicPr>
        <p:blipFill>
          <a:blip r:embed="rId2"/>
          <a:stretch>
            <a:fillRect/>
          </a:stretch>
        </p:blipFill>
        <p:spPr>
          <a:xfrm>
            <a:off x="11382391" y="5993481"/>
            <a:ext cx="826011" cy="826011"/>
          </a:xfrm>
          <a:prstGeom prst="rect">
            <a:avLst/>
          </a:prstGeom>
        </p:spPr>
      </p:pic>
    </p:spTree>
    <p:extLst>
      <p:ext uri="{BB962C8B-B14F-4D97-AF65-F5344CB8AC3E}">
        <p14:creationId xmlns:p14="http://schemas.microsoft.com/office/powerpoint/2010/main" val="35742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FF585C1E-091E-4AA6-B579-80A01EE98201}" type="datetimeFigureOut">
              <a:rPr lang="tr-TR" smtClean="0"/>
              <a:t>10.02.2022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4A7E3C2-1537-4D17-AB18-B40D6592C216}" type="slidenum">
              <a:rPr lang="tr-TR" smtClean="0"/>
              <a:t>‹#›</a:t>
            </a:fld>
            <a:endParaRPr lang="tr-TR"/>
          </a:p>
        </p:txBody>
      </p:sp>
      <p:sp>
        <p:nvSpPr>
          <p:cNvPr id="10" name="Date Placeholder 3">
            <a:extLst>
              <a:ext uri="{FF2B5EF4-FFF2-40B4-BE49-F238E27FC236}">
                <a16:creationId xmlns:a16="http://schemas.microsoft.com/office/drawing/2014/main" id="{23D20F82-56BC-4241-B4BD-142E15B71F59}"/>
              </a:ext>
            </a:extLst>
          </p:cNvPr>
          <p:cNvSpPr txBox="1">
            <a:spLocks/>
          </p:cNvSpPr>
          <p:nvPr userDrawn="1"/>
        </p:nvSpPr>
        <p:spPr>
          <a:xfrm rot="16200000">
            <a:off x="11287926" y="499002"/>
            <a:ext cx="1380068"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r>
              <a:rPr lang="tr-TR">
                <a:solidFill>
                  <a:srgbClr val="04617B">
                    <a:shade val="90000"/>
                  </a:srgbClr>
                </a:solidFill>
              </a:rPr>
              <a:t>10.02.2022</a:t>
            </a:r>
            <a:endParaRPr lang="tr-TR" dirty="0">
              <a:solidFill>
                <a:srgbClr val="04617B">
                  <a:shade val="90000"/>
                </a:srgbClr>
              </a:solidFill>
            </a:endParaRPr>
          </a:p>
        </p:txBody>
      </p:sp>
      <p:sp>
        <p:nvSpPr>
          <p:cNvPr id="11" name="Footer Placeholder 4">
            <a:extLst>
              <a:ext uri="{FF2B5EF4-FFF2-40B4-BE49-F238E27FC236}">
                <a16:creationId xmlns:a16="http://schemas.microsoft.com/office/drawing/2014/main" id="{C83912E3-94A9-46CC-AD7B-C5E8BC7E18DB}"/>
              </a:ext>
            </a:extLst>
          </p:cNvPr>
          <p:cNvSpPr txBox="1">
            <a:spLocks/>
          </p:cNvSpPr>
          <p:nvPr userDrawn="1"/>
        </p:nvSpPr>
        <p:spPr>
          <a:xfrm rot="16200000">
            <a:off x="9914210" y="3570287"/>
            <a:ext cx="4127501" cy="365125"/>
          </a:xfrm>
          <a:prstGeom prst="rect">
            <a:avLst/>
          </a:prstGeom>
        </p:spPr>
        <p:txBody>
          <a:bodyPr vert="horz" lIns="91440" tIns="45720" rIns="91440" bIns="45720" rtlCol="0" anchor="ctr"/>
          <a:lstStyle>
            <a:defPPr>
              <a:defRPr lang="en-US"/>
            </a:defPPr>
            <a:lvl1pPr marL="0" algn="l" defTabSz="457200" rtl="0" eaLnBrk="1" latinLnBrk="0" hangingPunct="1">
              <a:defRPr sz="16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r>
              <a:rPr lang="tr-TR">
                <a:solidFill>
                  <a:srgbClr val="04617B">
                    <a:shade val="90000"/>
                  </a:srgbClr>
                </a:solidFill>
              </a:rPr>
              <a:t>YAPI İŞLERİ VE TEKNİK DAİRE BAŞKANLIĞI</a:t>
            </a:r>
            <a:endParaRPr lang="tr-TR" dirty="0">
              <a:solidFill>
                <a:srgbClr val="04617B">
                  <a:shade val="90000"/>
                </a:srgbClr>
              </a:solidFill>
            </a:endParaRPr>
          </a:p>
        </p:txBody>
      </p:sp>
      <p:pic>
        <p:nvPicPr>
          <p:cNvPr id="12" name="Resim 11">
            <a:extLst>
              <a:ext uri="{FF2B5EF4-FFF2-40B4-BE49-F238E27FC236}">
                <a16:creationId xmlns:a16="http://schemas.microsoft.com/office/drawing/2014/main" id="{A0343431-737C-438C-A814-273E598187AE}"/>
              </a:ext>
            </a:extLst>
          </p:cNvPr>
          <p:cNvPicPr>
            <a:picLocks noChangeAspect="1"/>
          </p:cNvPicPr>
          <p:nvPr userDrawn="1"/>
        </p:nvPicPr>
        <p:blipFill>
          <a:blip r:embed="rId2"/>
          <a:stretch>
            <a:fillRect/>
          </a:stretch>
        </p:blipFill>
        <p:spPr>
          <a:xfrm>
            <a:off x="11382391" y="5993481"/>
            <a:ext cx="826011" cy="826011"/>
          </a:xfrm>
          <a:prstGeom prst="rect">
            <a:avLst/>
          </a:prstGeom>
        </p:spPr>
      </p:pic>
    </p:spTree>
    <p:extLst>
      <p:ext uri="{BB962C8B-B14F-4D97-AF65-F5344CB8AC3E}">
        <p14:creationId xmlns:p14="http://schemas.microsoft.com/office/powerpoint/2010/main" val="2502486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FF585C1E-091E-4AA6-B579-80A01EE98201}" type="datetimeFigureOut">
              <a:rPr lang="tr-TR" smtClean="0"/>
              <a:t>10.02.2022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4A7E3C2-1537-4D17-AB18-B40D6592C216}" type="slidenum">
              <a:rPr lang="tr-TR" smtClean="0"/>
              <a:t>‹#›</a:t>
            </a:fld>
            <a:endParaRPr lang="tr-TR"/>
          </a:p>
        </p:txBody>
      </p:sp>
      <p:sp>
        <p:nvSpPr>
          <p:cNvPr id="6" name="Date Placeholder 3">
            <a:extLst>
              <a:ext uri="{FF2B5EF4-FFF2-40B4-BE49-F238E27FC236}">
                <a16:creationId xmlns:a16="http://schemas.microsoft.com/office/drawing/2014/main" id="{C42CC323-7134-40D8-9506-4AC558CF5F48}"/>
              </a:ext>
            </a:extLst>
          </p:cNvPr>
          <p:cNvSpPr txBox="1">
            <a:spLocks/>
          </p:cNvSpPr>
          <p:nvPr userDrawn="1"/>
        </p:nvSpPr>
        <p:spPr>
          <a:xfrm rot="16200000">
            <a:off x="11287926" y="499002"/>
            <a:ext cx="1380068"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r>
              <a:rPr lang="tr-TR">
                <a:solidFill>
                  <a:srgbClr val="04617B">
                    <a:shade val="90000"/>
                  </a:srgbClr>
                </a:solidFill>
              </a:rPr>
              <a:t>10.02.2022</a:t>
            </a:r>
            <a:endParaRPr lang="tr-TR" dirty="0">
              <a:solidFill>
                <a:srgbClr val="04617B">
                  <a:shade val="90000"/>
                </a:srgbClr>
              </a:solidFill>
            </a:endParaRPr>
          </a:p>
        </p:txBody>
      </p:sp>
      <p:sp>
        <p:nvSpPr>
          <p:cNvPr id="7" name="Footer Placeholder 4">
            <a:extLst>
              <a:ext uri="{FF2B5EF4-FFF2-40B4-BE49-F238E27FC236}">
                <a16:creationId xmlns:a16="http://schemas.microsoft.com/office/drawing/2014/main" id="{C4BF73C6-1D56-443C-9EA2-C8AC3316FC08}"/>
              </a:ext>
            </a:extLst>
          </p:cNvPr>
          <p:cNvSpPr txBox="1">
            <a:spLocks/>
          </p:cNvSpPr>
          <p:nvPr userDrawn="1"/>
        </p:nvSpPr>
        <p:spPr>
          <a:xfrm rot="16200000">
            <a:off x="9914210" y="3570287"/>
            <a:ext cx="4127501" cy="365125"/>
          </a:xfrm>
          <a:prstGeom prst="rect">
            <a:avLst/>
          </a:prstGeom>
        </p:spPr>
        <p:txBody>
          <a:bodyPr vert="horz" lIns="91440" tIns="45720" rIns="91440" bIns="45720" rtlCol="0" anchor="ctr"/>
          <a:lstStyle>
            <a:defPPr>
              <a:defRPr lang="en-US"/>
            </a:defPPr>
            <a:lvl1pPr marL="0" algn="l" defTabSz="457200" rtl="0" eaLnBrk="1" latinLnBrk="0" hangingPunct="1">
              <a:defRPr sz="16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r>
              <a:rPr lang="tr-TR">
                <a:solidFill>
                  <a:srgbClr val="04617B">
                    <a:shade val="90000"/>
                  </a:srgbClr>
                </a:solidFill>
              </a:rPr>
              <a:t>YAPI İŞLERİ VE TEKNİK DAİRE BAŞKANLIĞI</a:t>
            </a:r>
            <a:endParaRPr lang="tr-TR" dirty="0">
              <a:solidFill>
                <a:srgbClr val="04617B">
                  <a:shade val="90000"/>
                </a:srgbClr>
              </a:solidFill>
            </a:endParaRPr>
          </a:p>
        </p:txBody>
      </p:sp>
      <p:pic>
        <p:nvPicPr>
          <p:cNvPr id="8" name="Resim 7">
            <a:extLst>
              <a:ext uri="{FF2B5EF4-FFF2-40B4-BE49-F238E27FC236}">
                <a16:creationId xmlns:a16="http://schemas.microsoft.com/office/drawing/2014/main" id="{597B151C-35FB-4708-96CC-1DA8C8691B93}"/>
              </a:ext>
            </a:extLst>
          </p:cNvPr>
          <p:cNvPicPr>
            <a:picLocks noChangeAspect="1"/>
          </p:cNvPicPr>
          <p:nvPr userDrawn="1"/>
        </p:nvPicPr>
        <p:blipFill>
          <a:blip r:embed="rId2"/>
          <a:stretch>
            <a:fillRect/>
          </a:stretch>
        </p:blipFill>
        <p:spPr>
          <a:xfrm>
            <a:off x="11382391" y="5993481"/>
            <a:ext cx="826011" cy="826011"/>
          </a:xfrm>
          <a:prstGeom prst="rect">
            <a:avLst/>
          </a:prstGeom>
        </p:spPr>
      </p:pic>
    </p:spTree>
    <p:extLst>
      <p:ext uri="{BB962C8B-B14F-4D97-AF65-F5344CB8AC3E}">
        <p14:creationId xmlns:p14="http://schemas.microsoft.com/office/powerpoint/2010/main" val="2586539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585C1E-091E-4AA6-B579-80A01EE98201}" type="datetimeFigureOut">
              <a:rPr lang="tr-TR" smtClean="0"/>
              <a:t>10.02.2022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4A7E3C2-1537-4D17-AB18-B40D6592C216}" type="slidenum">
              <a:rPr lang="tr-TR" smtClean="0"/>
              <a:t>‹#›</a:t>
            </a:fld>
            <a:endParaRPr lang="tr-TR"/>
          </a:p>
        </p:txBody>
      </p:sp>
      <p:sp>
        <p:nvSpPr>
          <p:cNvPr id="5" name="Date Placeholder 3">
            <a:extLst>
              <a:ext uri="{FF2B5EF4-FFF2-40B4-BE49-F238E27FC236}">
                <a16:creationId xmlns:a16="http://schemas.microsoft.com/office/drawing/2014/main" id="{B6543CFF-0BFC-40F7-89C2-B2D625BA452D}"/>
              </a:ext>
            </a:extLst>
          </p:cNvPr>
          <p:cNvSpPr txBox="1">
            <a:spLocks/>
          </p:cNvSpPr>
          <p:nvPr userDrawn="1"/>
        </p:nvSpPr>
        <p:spPr>
          <a:xfrm rot="16200000">
            <a:off x="11287926" y="499002"/>
            <a:ext cx="1380068"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r>
              <a:rPr lang="tr-TR">
                <a:solidFill>
                  <a:srgbClr val="04617B">
                    <a:shade val="90000"/>
                  </a:srgbClr>
                </a:solidFill>
              </a:rPr>
              <a:t>10.02.2022</a:t>
            </a:r>
            <a:endParaRPr lang="tr-TR" dirty="0">
              <a:solidFill>
                <a:srgbClr val="04617B">
                  <a:shade val="90000"/>
                </a:srgbClr>
              </a:solidFill>
            </a:endParaRPr>
          </a:p>
        </p:txBody>
      </p:sp>
      <p:sp>
        <p:nvSpPr>
          <p:cNvPr id="6" name="Footer Placeholder 4">
            <a:extLst>
              <a:ext uri="{FF2B5EF4-FFF2-40B4-BE49-F238E27FC236}">
                <a16:creationId xmlns:a16="http://schemas.microsoft.com/office/drawing/2014/main" id="{F886F74D-5EB6-45F7-9B8C-DE569F23A7A3}"/>
              </a:ext>
            </a:extLst>
          </p:cNvPr>
          <p:cNvSpPr txBox="1">
            <a:spLocks/>
          </p:cNvSpPr>
          <p:nvPr userDrawn="1"/>
        </p:nvSpPr>
        <p:spPr>
          <a:xfrm rot="16200000">
            <a:off x="9914210" y="3570287"/>
            <a:ext cx="4127501" cy="365125"/>
          </a:xfrm>
          <a:prstGeom prst="rect">
            <a:avLst/>
          </a:prstGeom>
        </p:spPr>
        <p:txBody>
          <a:bodyPr vert="horz" lIns="91440" tIns="45720" rIns="91440" bIns="45720" rtlCol="0" anchor="ctr"/>
          <a:lstStyle>
            <a:defPPr>
              <a:defRPr lang="en-US"/>
            </a:defPPr>
            <a:lvl1pPr marL="0" algn="l" defTabSz="457200" rtl="0" eaLnBrk="1" latinLnBrk="0" hangingPunct="1">
              <a:defRPr sz="16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r>
              <a:rPr lang="tr-TR">
                <a:solidFill>
                  <a:srgbClr val="04617B">
                    <a:shade val="90000"/>
                  </a:srgbClr>
                </a:solidFill>
              </a:rPr>
              <a:t>YAPI İŞLERİ VE TEKNİK DAİRE BAŞKANLIĞI</a:t>
            </a:r>
            <a:endParaRPr lang="tr-TR" dirty="0">
              <a:solidFill>
                <a:srgbClr val="04617B">
                  <a:shade val="90000"/>
                </a:srgbClr>
              </a:solidFill>
            </a:endParaRPr>
          </a:p>
        </p:txBody>
      </p:sp>
      <p:pic>
        <p:nvPicPr>
          <p:cNvPr id="7" name="Resim 6">
            <a:extLst>
              <a:ext uri="{FF2B5EF4-FFF2-40B4-BE49-F238E27FC236}">
                <a16:creationId xmlns:a16="http://schemas.microsoft.com/office/drawing/2014/main" id="{56E1D585-91EB-44CC-B4E6-92DD01B2FE14}"/>
              </a:ext>
            </a:extLst>
          </p:cNvPr>
          <p:cNvPicPr>
            <a:picLocks noChangeAspect="1"/>
          </p:cNvPicPr>
          <p:nvPr userDrawn="1"/>
        </p:nvPicPr>
        <p:blipFill>
          <a:blip r:embed="rId2"/>
          <a:stretch>
            <a:fillRect/>
          </a:stretch>
        </p:blipFill>
        <p:spPr>
          <a:xfrm>
            <a:off x="11382391" y="5993481"/>
            <a:ext cx="826011" cy="826011"/>
          </a:xfrm>
          <a:prstGeom prst="rect">
            <a:avLst/>
          </a:prstGeom>
        </p:spPr>
      </p:pic>
    </p:spTree>
    <p:extLst>
      <p:ext uri="{BB962C8B-B14F-4D97-AF65-F5344CB8AC3E}">
        <p14:creationId xmlns:p14="http://schemas.microsoft.com/office/powerpoint/2010/main" val="3070516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stilini düzenlemek için tıklayın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FF585C1E-091E-4AA6-B579-80A01EE98201}" type="datetimeFigureOut">
              <a:rPr lang="tr-TR" smtClean="0"/>
              <a:t>10.02.2022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4A7E3C2-1537-4D17-AB18-B40D6592C216}" type="slidenum">
              <a:rPr lang="tr-TR" smtClean="0"/>
              <a:t>‹#›</a:t>
            </a:fld>
            <a:endParaRPr lang="tr-TR"/>
          </a:p>
        </p:txBody>
      </p:sp>
      <p:sp>
        <p:nvSpPr>
          <p:cNvPr id="8" name="Date Placeholder 3">
            <a:extLst>
              <a:ext uri="{FF2B5EF4-FFF2-40B4-BE49-F238E27FC236}">
                <a16:creationId xmlns:a16="http://schemas.microsoft.com/office/drawing/2014/main" id="{D8FC7173-3724-4E56-B478-0258961B9A8F}"/>
              </a:ext>
            </a:extLst>
          </p:cNvPr>
          <p:cNvSpPr txBox="1">
            <a:spLocks/>
          </p:cNvSpPr>
          <p:nvPr userDrawn="1"/>
        </p:nvSpPr>
        <p:spPr>
          <a:xfrm rot="16200000">
            <a:off x="11287926" y="499002"/>
            <a:ext cx="1380068"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r>
              <a:rPr lang="tr-TR">
                <a:solidFill>
                  <a:srgbClr val="04617B">
                    <a:shade val="90000"/>
                  </a:srgbClr>
                </a:solidFill>
              </a:rPr>
              <a:t>10.02.2022</a:t>
            </a:r>
            <a:endParaRPr lang="tr-TR" dirty="0">
              <a:solidFill>
                <a:srgbClr val="04617B">
                  <a:shade val="90000"/>
                </a:srgbClr>
              </a:solidFill>
            </a:endParaRPr>
          </a:p>
        </p:txBody>
      </p:sp>
      <p:sp>
        <p:nvSpPr>
          <p:cNvPr id="9" name="Footer Placeholder 4">
            <a:extLst>
              <a:ext uri="{FF2B5EF4-FFF2-40B4-BE49-F238E27FC236}">
                <a16:creationId xmlns:a16="http://schemas.microsoft.com/office/drawing/2014/main" id="{69C6C9ED-63EB-4321-B92F-CB4960453344}"/>
              </a:ext>
            </a:extLst>
          </p:cNvPr>
          <p:cNvSpPr txBox="1">
            <a:spLocks/>
          </p:cNvSpPr>
          <p:nvPr userDrawn="1"/>
        </p:nvSpPr>
        <p:spPr>
          <a:xfrm rot="16200000">
            <a:off x="9914210" y="3570287"/>
            <a:ext cx="4127501" cy="365125"/>
          </a:xfrm>
          <a:prstGeom prst="rect">
            <a:avLst/>
          </a:prstGeom>
        </p:spPr>
        <p:txBody>
          <a:bodyPr vert="horz" lIns="91440" tIns="45720" rIns="91440" bIns="45720" rtlCol="0" anchor="ctr"/>
          <a:lstStyle>
            <a:defPPr>
              <a:defRPr lang="en-US"/>
            </a:defPPr>
            <a:lvl1pPr marL="0" algn="l" defTabSz="457200" rtl="0" eaLnBrk="1" latinLnBrk="0" hangingPunct="1">
              <a:defRPr sz="16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r>
              <a:rPr lang="tr-TR">
                <a:solidFill>
                  <a:srgbClr val="04617B">
                    <a:shade val="90000"/>
                  </a:srgbClr>
                </a:solidFill>
              </a:rPr>
              <a:t>YAPI İŞLERİ VE TEKNİK DAİRE BAŞKANLIĞI</a:t>
            </a:r>
            <a:endParaRPr lang="tr-TR" dirty="0">
              <a:solidFill>
                <a:srgbClr val="04617B">
                  <a:shade val="90000"/>
                </a:srgbClr>
              </a:solidFill>
            </a:endParaRPr>
          </a:p>
        </p:txBody>
      </p:sp>
      <p:pic>
        <p:nvPicPr>
          <p:cNvPr id="10" name="Resim 9">
            <a:extLst>
              <a:ext uri="{FF2B5EF4-FFF2-40B4-BE49-F238E27FC236}">
                <a16:creationId xmlns:a16="http://schemas.microsoft.com/office/drawing/2014/main" id="{0D9B5AFF-FC06-4ECB-9BD6-A0E18D6E4B47}"/>
              </a:ext>
            </a:extLst>
          </p:cNvPr>
          <p:cNvPicPr>
            <a:picLocks noChangeAspect="1"/>
          </p:cNvPicPr>
          <p:nvPr userDrawn="1"/>
        </p:nvPicPr>
        <p:blipFill>
          <a:blip r:embed="rId2"/>
          <a:stretch>
            <a:fillRect/>
          </a:stretch>
        </p:blipFill>
        <p:spPr>
          <a:xfrm>
            <a:off x="11382391" y="5993481"/>
            <a:ext cx="826011" cy="826011"/>
          </a:xfrm>
          <a:prstGeom prst="rect">
            <a:avLst/>
          </a:prstGeom>
        </p:spPr>
      </p:pic>
    </p:spTree>
    <p:extLst>
      <p:ext uri="{BB962C8B-B14F-4D97-AF65-F5344CB8AC3E}">
        <p14:creationId xmlns:p14="http://schemas.microsoft.com/office/powerpoint/2010/main" val="1087497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FF585C1E-091E-4AA6-B579-80A01EE98201}" type="datetimeFigureOut">
              <a:rPr lang="tr-TR" smtClean="0"/>
              <a:t>10.02.2022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4A7E3C2-1537-4D17-AB18-B40D6592C216}" type="slidenum">
              <a:rPr lang="tr-TR" smtClean="0"/>
              <a:t>‹#›</a:t>
            </a:fld>
            <a:endParaRPr lang="tr-TR"/>
          </a:p>
        </p:txBody>
      </p:sp>
    </p:spTree>
    <p:extLst>
      <p:ext uri="{BB962C8B-B14F-4D97-AF65-F5344CB8AC3E}">
        <p14:creationId xmlns:p14="http://schemas.microsoft.com/office/powerpoint/2010/main" val="704567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rot="16200000">
            <a:off x="11287926" y="499002"/>
            <a:ext cx="1380068"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914400"/>
            <a:r>
              <a:rPr lang="tr-TR" dirty="0">
                <a:solidFill>
                  <a:srgbClr val="04617B">
                    <a:shade val="90000"/>
                  </a:srgbClr>
                </a:solidFill>
              </a:rPr>
              <a:t>10.02.2022</a:t>
            </a:r>
          </a:p>
        </p:txBody>
      </p:sp>
      <p:sp>
        <p:nvSpPr>
          <p:cNvPr id="5" name="Footer Placeholder 4"/>
          <p:cNvSpPr>
            <a:spLocks noGrp="1"/>
          </p:cNvSpPr>
          <p:nvPr>
            <p:ph type="ftr" sz="quarter" idx="3"/>
          </p:nvPr>
        </p:nvSpPr>
        <p:spPr>
          <a:xfrm rot="16200000">
            <a:off x="9914210" y="3570287"/>
            <a:ext cx="4127501" cy="365125"/>
          </a:xfrm>
          <a:prstGeom prst="rect">
            <a:avLst/>
          </a:prstGeom>
        </p:spPr>
        <p:txBody>
          <a:bodyPr vert="horz" lIns="91440" tIns="45720" rIns="91440" bIns="45720" rtlCol="0" anchor="ctr"/>
          <a:lstStyle>
            <a:lvl1pPr algn="l">
              <a:defRPr sz="1600" b="1">
                <a:solidFill>
                  <a:schemeClr val="tx1">
                    <a:tint val="75000"/>
                  </a:schemeClr>
                </a:solidFill>
              </a:defRPr>
            </a:lvl1pPr>
          </a:lstStyle>
          <a:p>
            <a:pPr defTabSz="914400"/>
            <a:r>
              <a:rPr lang="tr-TR" dirty="0">
                <a:solidFill>
                  <a:srgbClr val="04617B">
                    <a:shade val="90000"/>
                  </a:srgbClr>
                </a:solidFill>
              </a:rPr>
              <a:t>YAPI İŞLERİ VE TEKNİK DAİRE BAŞKANLIĞI</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pic>
        <p:nvPicPr>
          <p:cNvPr id="9" name="Resim 8">
            <a:extLst>
              <a:ext uri="{FF2B5EF4-FFF2-40B4-BE49-F238E27FC236}">
                <a16:creationId xmlns:a16="http://schemas.microsoft.com/office/drawing/2014/main" id="{0B0F5E6F-B85A-41CA-A4CD-97E58FEE8F1B}"/>
              </a:ext>
            </a:extLst>
          </p:cNvPr>
          <p:cNvPicPr>
            <a:picLocks noChangeAspect="1"/>
          </p:cNvPicPr>
          <p:nvPr userDrawn="1"/>
        </p:nvPicPr>
        <p:blipFill>
          <a:blip r:embed="rId19"/>
          <a:stretch>
            <a:fillRect/>
          </a:stretch>
        </p:blipFill>
        <p:spPr>
          <a:xfrm>
            <a:off x="11382391" y="5993481"/>
            <a:ext cx="826011" cy="826011"/>
          </a:xfrm>
          <a:prstGeom prst="rect">
            <a:avLst/>
          </a:prstGeom>
        </p:spPr>
      </p:pic>
    </p:spTree>
    <p:extLst>
      <p:ext uri="{BB962C8B-B14F-4D97-AF65-F5344CB8AC3E}">
        <p14:creationId xmlns:p14="http://schemas.microsoft.com/office/powerpoint/2010/main" val="1770407305"/>
      </p:ext>
    </p:extLst>
  </p:cSld>
  <p:clrMap bg1="lt1" tx1="dk1" bg2="lt2" tx2="dk2" accent1="accent1" accent2="accent2" accent3="accent3" accent4="accent4" accent5="accent5" accent6="accent6" hlink="hlink" folHlink="folHlink"/>
  <p:sldLayoutIdLst>
    <p:sldLayoutId id="2147484424" r:id="rId1"/>
    <p:sldLayoutId id="2147484425" r:id="rId2"/>
    <p:sldLayoutId id="2147484426" r:id="rId3"/>
    <p:sldLayoutId id="2147484427" r:id="rId4"/>
    <p:sldLayoutId id="2147484428" r:id="rId5"/>
    <p:sldLayoutId id="2147484429" r:id="rId6"/>
    <p:sldLayoutId id="2147484430" r:id="rId7"/>
    <p:sldLayoutId id="2147484431" r:id="rId8"/>
    <p:sldLayoutId id="2147484432" r:id="rId9"/>
    <p:sldLayoutId id="2147484433" r:id="rId10"/>
    <p:sldLayoutId id="2147484434" r:id="rId11"/>
    <p:sldLayoutId id="2147484435" r:id="rId12"/>
    <p:sldLayoutId id="2147484436" r:id="rId13"/>
    <p:sldLayoutId id="2147484437" r:id="rId14"/>
    <p:sldLayoutId id="2147484438" r:id="rId15"/>
    <p:sldLayoutId id="2147484439" r:id="rId16"/>
    <p:sldLayoutId id="2147484440"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A23720DD-5B6D-40BF-8493-A6B52D484E6B}" type="datetimeFigureOut">
              <a:rPr lang="tr-TR" smtClean="0">
                <a:solidFill>
                  <a:srgbClr val="04617B">
                    <a:shade val="90000"/>
                  </a:srgbClr>
                </a:solidFill>
              </a:rPr>
              <a:pPr defTabSz="914400"/>
              <a:t>10.02.2022</a:t>
            </a:fld>
            <a:endParaRPr lang="tr-TR">
              <a:solidFill>
                <a:srgbClr val="04617B">
                  <a:shade val="90000"/>
                </a:srgb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endParaRPr lang="tr-TR">
              <a:solidFill>
                <a:srgbClr val="04617B">
                  <a:shade val="90000"/>
                </a:srgb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914400"/>
            <a:fld id="{F302176B-0E47-46AC-8F43-DAB4B8A37D06}" type="slidenum">
              <a:rPr lang="tr-TR" smtClean="0">
                <a:solidFill>
                  <a:srgbClr val="04617B">
                    <a:shade val="90000"/>
                  </a:srgbClr>
                </a:solidFill>
              </a:rPr>
              <a:pPr defTabSz="914400"/>
              <a:t>‹#›</a:t>
            </a:fld>
            <a:endParaRPr lang="tr-TR">
              <a:solidFill>
                <a:srgbClr val="04617B">
                  <a:shade val="90000"/>
                </a:srgbClr>
              </a:solidFill>
            </a:endParaRPr>
          </a:p>
        </p:txBody>
      </p:sp>
      <p:sp>
        <p:nvSpPr>
          <p:cNvPr id="18" name="Date Placeholder 3">
            <a:extLst>
              <a:ext uri="{FF2B5EF4-FFF2-40B4-BE49-F238E27FC236}">
                <a16:creationId xmlns:a16="http://schemas.microsoft.com/office/drawing/2014/main" id="{B6931A60-1182-4A09-8A16-C13B58FB37C2}"/>
              </a:ext>
            </a:extLst>
          </p:cNvPr>
          <p:cNvSpPr txBox="1">
            <a:spLocks/>
          </p:cNvSpPr>
          <p:nvPr userDrawn="1"/>
        </p:nvSpPr>
        <p:spPr>
          <a:xfrm rot="16200000">
            <a:off x="11287926" y="499002"/>
            <a:ext cx="1380068"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r>
              <a:rPr lang="tr-TR">
                <a:solidFill>
                  <a:srgbClr val="04617B">
                    <a:shade val="90000"/>
                  </a:srgbClr>
                </a:solidFill>
              </a:rPr>
              <a:t>10.02.2022</a:t>
            </a:r>
            <a:endParaRPr lang="tr-TR" dirty="0">
              <a:solidFill>
                <a:srgbClr val="04617B">
                  <a:shade val="90000"/>
                </a:srgbClr>
              </a:solidFill>
            </a:endParaRPr>
          </a:p>
        </p:txBody>
      </p:sp>
      <p:sp>
        <p:nvSpPr>
          <p:cNvPr id="19" name="Footer Placeholder 4">
            <a:extLst>
              <a:ext uri="{FF2B5EF4-FFF2-40B4-BE49-F238E27FC236}">
                <a16:creationId xmlns:a16="http://schemas.microsoft.com/office/drawing/2014/main" id="{D6273826-0EB4-408C-AFAF-6E830CA51F2A}"/>
              </a:ext>
            </a:extLst>
          </p:cNvPr>
          <p:cNvSpPr txBox="1">
            <a:spLocks/>
          </p:cNvSpPr>
          <p:nvPr userDrawn="1"/>
        </p:nvSpPr>
        <p:spPr>
          <a:xfrm rot="16200000">
            <a:off x="9914210" y="3570287"/>
            <a:ext cx="4127501" cy="365125"/>
          </a:xfrm>
          <a:prstGeom prst="rect">
            <a:avLst/>
          </a:prstGeom>
        </p:spPr>
        <p:txBody>
          <a:bodyPr vert="horz" lIns="91440" tIns="45720" rIns="91440" bIns="45720" rtlCol="0" anchor="ctr"/>
          <a:lstStyle>
            <a:defPPr>
              <a:defRPr lang="en-US"/>
            </a:defPPr>
            <a:lvl1pPr marL="0" algn="l" defTabSz="457200" rtl="0" eaLnBrk="1" latinLnBrk="0" hangingPunct="1">
              <a:defRPr sz="16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r>
              <a:rPr lang="tr-TR">
                <a:solidFill>
                  <a:srgbClr val="04617B">
                    <a:shade val="90000"/>
                  </a:srgbClr>
                </a:solidFill>
              </a:rPr>
              <a:t>YAPI İŞLERİ VE TEKNİK DAİRE BAŞKANLIĞI</a:t>
            </a:r>
            <a:endParaRPr lang="tr-TR" dirty="0">
              <a:solidFill>
                <a:srgbClr val="04617B">
                  <a:shade val="90000"/>
                </a:srgbClr>
              </a:solidFill>
            </a:endParaRPr>
          </a:p>
        </p:txBody>
      </p:sp>
      <p:pic>
        <p:nvPicPr>
          <p:cNvPr id="30" name="Resim 29">
            <a:extLst>
              <a:ext uri="{FF2B5EF4-FFF2-40B4-BE49-F238E27FC236}">
                <a16:creationId xmlns:a16="http://schemas.microsoft.com/office/drawing/2014/main" id="{932B8D9D-EEFB-4775-AC32-58CF23C2B64E}"/>
              </a:ext>
            </a:extLst>
          </p:cNvPr>
          <p:cNvPicPr>
            <a:picLocks noChangeAspect="1"/>
          </p:cNvPicPr>
          <p:nvPr userDrawn="1"/>
        </p:nvPicPr>
        <p:blipFill>
          <a:blip r:embed="rId18"/>
          <a:stretch>
            <a:fillRect/>
          </a:stretch>
        </p:blipFill>
        <p:spPr>
          <a:xfrm>
            <a:off x="11382391" y="5993481"/>
            <a:ext cx="826011" cy="826011"/>
          </a:xfrm>
          <a:prstGeom prst="rect">
            <a:avLst/>
          </a:prstGeom>
        </p:spPr>
      </p:pic>
    </p:spTree>
    <p:extLst>
      <p:ext uri="{BB962C8B-B14F-4D97-AF65-F5344CB8AC3E}">
        <p14:creationId xmlns:p14="http://schemas.microsoft.com/office/powerpoint/2010/main" val="1303424774"/>
      </p:ext>
    </p:extLst>
  </p:cSld>
  <p:clrMap bg1="lt1" tx1="dk1" bg2="lt2" tx2="dk2" accent1="accent1" accent2="accent2" accent3="accent3" accent4="accent4" accent5="accent5" accent6="accent6" hlink="hlink" folHlink="folHlink"/>
  <p:sldLayoutIdLst>
    <p:sldLayoutId id="2147484442" r:id="rId1"/>
    <p:sldLayoutId id="2147484443" r:id="rId2"/>
    <p:sldLayoutId id="2147484444" r:id="rId3"/>
    <p:sldLayoutId id="2147484445" r:id="rId4"/>
    <p:sldLayoutId id="2147484446" r:id="rId5"/>
    <p:sldLayoutId id="2147484447" r:id="rId6"/>
    <p:sldLayoutId id="2147484448" r:id="rId7"/>
    <p:sldLayoutId id="2147484449" r:id="rId8"/>
    <p:sldLayoutId id="2147484450" r:id="rId9"/>
    <p:sldLayoutId id="2147484451" r:id="rId10"/>
    <p:sldLayoutId id="2147484452" r:id="rId11"/>
    <p:sldLayoutId id="2147484453" r:id="rId12"/>
    <p:sldLayoutId id="2147484454" r:id="rId13"/>
    <p:sldLayoutId id="2147484455" r:id="rId14"/>
    <p:sldLayoutId id="2147484456" r:id="rId15"/>
    <p:sldLayoutId id="214748445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9.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9.xml"/><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9.xml"/><Relationship Id="rId5" Type="http://schemas.openxmlformats.org/officeDocument/2006/relationships/image" Target="../media/image1.png"/><Relationship Id="rId4" Type="http://schemas.openxmlformats.org/officeDocument/2006/relationships/image" Target="../media/image1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6.jpeg"/><Relationship Id="rId4" Type="http://schemas.openxmlformats.org/officeDocument/2006/relationships/image" Target="../media/image1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9.xml"/><Relationship Id="rId5" Type="http://schemas.openxmlformats.org/officeDocument/2006/relationships/image" Target="../media/image20.jpeg"/><Relationship Id="rId4" Type="http://schemas.openxmlformats.org/officeDocument/2006/relationships/image" Target="../media/image19.jpe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5" Type="http://schemas.openxmlformats.org/officeDocument/2006/relationships/image" Target="../media/image24.jpeg"/><Relationship Id="rId4" Type="http://schemas.openxmlformats.org/officeDocument/2006/relationships/image" Target="../media/image23.jpeg"/></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9.jpeg"/><Relationship Id="rId7" Type="http://schemas.openxmlformats.org/officeDocument/2006/relationships/diagramQuickStyle" Target="../diagrams/quickStyle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0.png"/><Relationship Id="rId9" Type="http://schemas.microsoft.com/office/2007/relationships/diagramDrawing" Target="../diagrams/drawing1.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3" Type="http://schemas.openxmlformats.org/officeDocument/2006/relationships/hyperlink" Target="SAYI&#350;TAY/Say&#305;&#351;tay%202020/SAYI&#350;TAY%202020-ARALIK/3.Ekler/YAPI%20&#304;&#350;LER&#304;%20SAYI&#350;TAY%2022.01.2021.docx"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7.pn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file:///F:\yap&#305;%20i&#351;leri%20g&#246;rev%20da&#287;&#305;l&#305;m&#305;\HASSAS%20G&#214;REVLER%20L&#304;STES&#304;%20YAPI%20&#304;&#350;LER&#304;%20VE%20TEKN&#304;K%20DA&#304;RE%20BA&#350;KANLI&#286;I.doc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file:///F:\yap&#305;%20i&#351;leri%20g&#246;rev%20da&#287;&#305;l&#305;m&#305;\ET&#220;T%20PROJE%20VE%20PLANLAMA%20&#350;UBE%20M&#220;D&#220;RL&#220;&#286;&#220;\daire%20ba&#351;kan&#305;.rtf" TargetMode="External"/><Relationship Id="rId4" Type="http://schemas.openxmlformats.org/officeDocument/2006/relationships/hyperlink" Target="file:///F:\yap&#305;%20i&#351;leri%20g&#246;rev%20da&#287;&#305;l&#305;m&#305;\YAPI%20&#304;&#350;LER&#304;%20VE%20TEKN&#304;K%20DA&#304;RE%20BA&#350;KANLI&#286;I%20H&#304;MZET%20ENVANTER&#304;.xl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Isosceles Triangle 56">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Resim 4">
            <a:extLst>
              <a:ext uri="{FF2B5EF4-FFF2-40B4-BE49-F238E27FC236}">
                <a16:creationId xmlns:a16="http://schemas.microsoft.com/office/drawing/2014/main" id="{83E33DEE-5B92-478D-8DEE-E5F1D489FACD}"/>
              </a:ext>
            </a:extLst>
          </p:cNvPr>
          <p:cNvPicPr>
            <a:picLocks noChangeAspect="1"/>
          </p:cNvPicPr>
          <p:nvPr/>
        </p:nvPicPr>
        <p:blipFill rotWithShape="1">
          <a:blip r:embed="rId3">
            <a:alphaModFix/>
          </a:blip>
          <a:srcRect l="3391" t="6097" r="-1633" b="5554"/>
          <a:stretch/>
        </p:blipFill>
        <p:spPr>
          <a:xfrm>
            <a:off x="304900" y="1803042"/>
            <a:ext cx="3784306" cy="3276000"/>
          </a:xfrm>
          <a:prstGeom prst="rect">
            <a:avLst/>
          </a:prstGeom>
        </p:spPr>
      </p:pic>
      <p:sp>
        <p:nvSpPr>
          <p:cNvPr id="2" name="Başlık 1">
            <a:extLst>
              <a:ext uri="{FF2B5EF4-FFF2-40B4-BE49-F238E27FC236}">
                <a16:creationId xmlns:a16="http://schemas.microsoft.com/office/drawing/2014/main" id="{CBFDAE4C-7A5C-4E5C-9189-8BD34CED3206}"/>
              </a:ext>
            </a:extLst>
          </p:cNvPr>
          <p:cNvSpPr>
            <a:spLocks noGrp="1"/>
          </p:cNvSpPr>
          <p:nvPr>
            <p:ph type="ctrTitle"/>
          </p:nvPr>
        </p:nvSpPr>
        <p:spPr>
          <a:xfrm>
            <a:off x="3797969" y="2359757"/>
            <a:ext cx="6316578" cy="2138485"/>
          </a:xfrm>
        </p:spPr>
        <p:txBody>
          <a:bodyPr tIns="36000">
            <a:normAutofit/>
          </a:bodyPr>
          <a:lstStyle/>
          <a:p>
            <a:pPr algn="l">
              <a:lnSpc>
                <a:spcPct val="90000"/>
              </a:lnSpc>
            </a:pPr>
            <a:r>
              <a:rPr lang="tr-TR" sz="2800" b="1" dirty="0"/>
              <a:t>BİRİM FAALİYET RAPORLARININ </a:t>
            </a:r>
            <a:br>
              <a:rPr lang="tr-TR" sz="2800" b="1" dirty="0"/>
            </a:br>
            <a:r>
              <a:rPr lang="tr-TR" sz="2800" b="1" dirty="0"/>
              <a:t>ÜST YÖNETİME SUNUMU</a:t>
            </a:r>
            <a:br>
              <a:rPr lang="tr-TR" sz="2800" b="1" dirty="0"/>
            </a:br>
            <a:br>
              <a:rPr lang="tr-TR" sz="2800" b="1" dirty="0"/>
            </a:br>
            <a:r>
              <a:rPr lang="tr-TR" sz="2800" b="1" dirty="0">
                <a:latin typeface="Arial Black" pitchFamily="34" charset="0"/>
              </a:rPr>
              <a:t>YAPI İŞLERİ VE TEKNİK </a:t>
            </a:r>
            <a:br>
              <a:rPr lang="tr-TR" sz="2800" b="1" dirty="0">
                <a:latin typeface="Arial Black" pitchFamily="34" charset="0"/>
              </a:rPr>
            </a:br>
            <a:r>
              <a:rPr lang="tr-TR" sz="2800" b="1" dirty="0">
                <a:latin typeface="Arial Black" pitchFamily="34" charset="0"/>
              </a:rPr>
              <a:t>DAİRE BAŞKANLIĞI </a:t>
            </a:r>
            <a:endParaRPr lang="tr-TR" sz="2800" b="1" dirty="0"/>
          </a:p>
        </p:txBody>
      </p:sp>
    </p:spTree>
    <p:extLst>
      <p:ext uri="{BB962C8B-B14F-4D97-AF65-F5344CB8AC3E}">
        <p14:creationId xmlns:p14="http://schemas.microsoft.com/office/powerpoint/2010/main" val="330631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aşlık 1">
            <a:extLst>
              <a:ext uri="{FF2B5EF4-FFF2-40B4-BE49-F238E27FC236}">
                <a16:creationId xmlns:a16="http://schemas.microsoft.com/office/drawing/2014/main" id="{42172567-A367-4690-A846-60249C5DF777}"/>
              </a:ext>
            </a:extLst>
          </p:cNvPr>
          <p:cNvSpPr txBox="1">
            <a:spLocks/>
          </p:cNvSpPr>
          <p:nvPr/>
        </p:nvSpPr>
        <p:spPr>
          <a:xfrm>
            <a:off x="269635" y="1177965"/>
            <a:ext cx="9195503" cy="502418"/>
          </a:xfrm>
          <a:prstGeom prst="rect">
            <a:avLst/>
          </a:prstGeom>
          <a:noFill/>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Pct val="125000"/>
              <a:buFont typeface="Arial" panose="020B0604020202020204" pitchFamily="34" charset="0"/>
              <a:buNone/>
              <a:tabLst/>
              <a:defRPr/>
            </a:pPr>
            <a:r>
              <a:rPr kumimoji="0" lang="tr-TR" sz="2000" b="1" i="0" u="none" strike="noStrike" kern="1200" cap="all" spc="0" normalizeH="0" baseline="0" noProof="0" dirty="0">
                <a:ln>
                  <a:noFill/>
                </a:ln>
                <a:solidFill>
                  <a:schemeClr val="accent2">
                    <a:lumMod val="50000"/>
                  </a:schemeClr>
                </a:solidFill>
                <a:effectLst/>
                <a:uLnTx/>
                <a:uFillTx/>
                <a:latin typeface="Tw Cen MT"/>
                <a:ea typeface="+mn-ea"/>
                <a:cs typeface="+mn-cs"/>
              </a:rPr>
              <a:t>C- </a:t>
            </a:r>
            <a:r>
              <a:rPr kumimoji="0" lang="tr-TR" sz="2000" b="1" i="0" u="none" strike="noStrike" kern="1200" cap="none" spc="0" normalizeH="0" baseline="0" noProof="0" dirty="0">
                <a:ln>
                  <a:noFill/>
                </a:ln>
                <a:solidFill>
                  <a:schemeClr val="accent2">
                    <a:lumMod val="50000"/>
                  </a:schemeClr>
                </a:solidFill>
                <a:effectLst/>
                <a:uLnTx/>
                <a:uFillTx/>
                <a:latin typeface="Tw Cen MT"/>
                <a:ea typeface="+mn-ea"/>
                <a:cs typeface="+mn-cs"/>
              </a:rPr>
              <a:t>İdareye İlişkin Bilgiler</a:t>
            </a:r>
          </a:p>
        </p:txBody>
      </p:sp>
      <p:sp>
        <p:nvSpPr>
          <p:cNvPr id="12" name="Başlık 1">
            <a:extLst>
              <a:ext uri="{FF2B5EF4-FFF2-40B4-BE49-F238E27FC236}">
                <a16:creationId xmlns:a16="http://schemas.microsoft.com/office/drawing/2014/main" id="{CD07FAF1-71C5-4060-9CDF-424DB120E6FF}"/>
              </a:ext>
            </a:extLst>
          </p:cNvPr>
          <p:cNvSpPr txBox="1">
            <a:spLocks/>
          </p:cNvSpPr>
          <p:nvPr/>
        </p:nvSpPr>
        <p:spPr>
          <a:xfrm>
            <a:off x="269635" y="1942980"/>
            <a:ext cx="9187786" cy="414539"/>
          </a:xfrm>
          <a:prstGeom prst="rect">
            <a:avLst/>
          </a:prstGeom>
          <a:noFill/>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Pct val="125000"/>
              <a:buFont typeface="Arial" panose="020B0604020202020204" pitchFamily="34" charset="0"/>
              <a:buNone/>
              <a:tabLst/>
              <a:defRPr/>
            </a:pPr>
            <a:r>
              <a:rPr kumimoji="0" lang="tr-TR" sz="2000" b="1" i="0" u="none" strike="noStrike" kern="1200" cap="all" spc="0" normalizeH="0" baseline="0" noProof="0" dirty="0">
                <a:ln>
                  <a:noFill/>
                </a:ln>
                <a:solidFill>
                  <a:schemeClr val="accent2">
                    <a:lumMod val="50000"/>
                  </a:schemeClr>
                </a:solidFill>
                <a:effectLst/>
                <a:uLnTx/>
                <a:uFillTx/>
                <a:latin typeface="Tw Cen MT"/>
                <a:ea typeface="+mn-ea"/>
                <a:cs typeface="+mn-cs"/>
              </a:rPr>
              <a:t>1- </a:t>
            </a:r>
            <a:r>
              <a:rPr kumimoji="0" lang="tr-TR" sz="2000" b="1" i="0" u="none" strike="noStrike" kern="1200" cap="none" spc="0" normalizeH="0" baseline="0" noProof="0" dirty="0">
                <a:ln>
                  <a:noFill/>
                </a:ln>
                <a:solidFill>
                  <a:schemeClr val="accent2">
                    <a:lumMod val="50000"/>
                  </a:schemeClr>
                </a:solidFill>
                <a:effectLst/>
                <a:uLnTx/>
                <a:uFillTx/>
                <a:latin typeface="Tw Cen MT"/>
                <a:ea typeface="+mn-ea"/>
                <a:cs typeface="+mn-cs"/>
              </a:rPr>
              <a:t>Fiziksel Yapı</a:t>
            </a:r>
          </a:p>
        </p:txBody>
      </p:sp>
      <p:graphicFrame>
        <p:nvGraphicFramePr>
          <p:cNvPr id="2" name="Tablo 1">
            <a:extLst>
              <a:ext uri="{FF2B5EF4-FFF2-40B4-BE49-F238E27FC236}">
                <a16:creationId xmlns:a16="http://schemas.microsoft.com/office/drawing/2014/main" id="{C7AA8343-6FE8-4A18-8BE2-2588A7ED8CF0}"/>
              </a:ext>
            </a:extLst>
          </p:cNvPr>
          <p:cNvGraphicFramePr>
            <a:graphicFrameLocks noGrp="1"/>
          </p:cNvGraphicFramePr>
          <p:nvPr>
            <p:extLst>
              <p:ext uri="{D42A27DB-BD31-4B8C-83A1-F6EECF244321}">
                <p14:modId xmlns:p14="http://schemas.microsoft.com/office/powerpoint/2010/main" val="515231189"/>
              </p:ext>
            </p:extLst>
          </p:nvPr>
        </p:nvGraphicFramePr>
        <p:xfrm>
          <a:off x="277352" y="2789195"/>
          <a:ext cx="9187786" cy="2473409"/>
        </p:xfrm>
        <a:graphic>
          <a:graphicData uri="http://schemas.openxmlformats.org/drawingml/2006/table">
            <a:tbl>
              <a:tblPr firstRow="1" firstCol="1" bandRow="1"/>
              <a:tblGrid>
                <a:gridCol w="444920">
                  <a:extLst>
                    <a:ext uri="{9D8B030D-6E8A-4147-A177-3AD203B41FA5}">
                      <a16:colId xmlns:a16="http://schemas.microsoft.com/office/drawing/2014/main" val="22263561"/>
                    </a:ext>
                  </a:extLst>
                </a:gridCol>
                <a:gridCol w="847613">
                  <a:extLst>
                    <a:ext uri="{9D8B030D-6E8A-4147-A177-3AD203B41FA5}">
                      <a16:colId xmlns:a16="http://schemas.microsoft.com/office/drawing/2014/main" val="3096960588"/>
                    </a:ext>
                  </a:extLst>
                </a:gridCol>
                <a:gridCol w="595285">
                  <a:extLst>
                    <a:ext uri="{9D8B030D-6E8A-4147-A177-3AD203B41FA5}">
                      <a16:colId xmlns:a16="http://schemas.microsoft.com/office/drawing/2014/main" val="2572758536"/>
                    </a:ext>
                  </a:extLst>
                </a:gridCol>
                <a:gridCol w="730202">
                  <a:extLst>
                    <a:ext uri="{9D8B030D-6E8A-4147-A177-3AD203B41FA5}">
                      <a16:colId xmlns:a16="http://schemas.microsoft.com/office/drawing/2014/main" val="1601002776"/>
                    </a:ext>
                  </a:extLst>
                </a:gridCol>
                <a:gridCol w="587047">
                  <a:extLst>
                    <a:ext uri="{9D8B030D-6E8A-4147-A177-3AD203B41FA5}">
                      <a16:colId xmlns:a16="http://schemas.microsoft.com/office/drawing/2014/main" val="2793155442"/>
                    </a:ext>
                  </a:extLst>
                </a:gridCol>
                <a:gridCol w="1021665">
                  <a:extLst>
                    <a:ext uri="{9D8B030D-6E8A-4147-A177-3AD203B41FA5}">
                      <a16:colId xmlns:a16="http://schemas.microsoft.com/office/drawing/2014/main" val="3272151881"/>
                    </a:ext>
                  </a:extLst>
                </a:gridCol>
                <a:gridCol w="540700">
                  <a:extLst>
                    <a:ext uri="{9D8B030D-6E8A-4147-A177-3AD203B41FA5}">
                      <a16:colId xmlns:a16="http://schemas.microsoft.com/office/drawing/2014/main" val="2305204361"/>
                    </a:ext>
                  </a:extLst>
                </a:gridCol>
                <a:gridCol w="627212">
                  <a:extLst>
                    <a:ext uri="{9D8B030D-6E8A-4147-A177-3AD203B41FA5}">
                      <a16:colId xmlns:a16="http://schemas.microsoft.com/office/drawing/2014/main" val="1208975302"/>
                    </a:ext>
                  </a:extLst>
                </a:gridCol>
                <a:gridCol w="876450">
                  <a:extLst>
                    <a:ext uri="{9D8B030D-6E8A-4147-A177-3AD203B41FA5}">
                      <a16:colId xmlns:a16="http://schemas.microsoft.com/office/drawing/2014/main" val="3156816275"/>
                    </a:ext>
                  </a:extLst>
                </a:gridCol>
                <a:gridCol w="587047">
                  <a:extLst>
                    <a:ext uri="{9D8B030D-6E8A-4147-A177-3AD203B41FA5}">
                      <a16:colId xmlns:a16="http://schemas.microsoft.com/office/drawing/2014/main" val="1229178129"/>
                    </a:ext>
                  </a:extLst>
                </a:gridCol>
                <a:gridCol w="875419">
                  <a:extLst>
                    <a:ext uri="{9D8B030D-6E8A-4147-A177-3AD203B41FA5}">
                      <a16:colId xmlns:a16="http://schemas.microsoft.com/office/drawing/2014/main" val="94232384"/>
                    </a:ext>
                  </a:extLst>
                </a:gridCol>
                <a:gridCol w="603525">
                  <a:extLst>
                    <a:ext uri="{9D8B030D-6E8A-4147-A177-3AD203B41FA5}">
                      <a16:colId xmlns:a16="http://schemas.microsoft.com/office/drawing/2014/main" val="3453323127"/>
                    </a:ext>
                  </a:extLst>
                </a:gridCol>
                <a:gridCol w="850701">
                  <a:extLst>
                    <a:ext uri="{9D8B030D-6E8A-4147-A177-3AD203B41FA5}">
                      <a16:colId xmlns:a16="http://schemas.microsoft.com/office/drawing/2014/main" val="697691445"/>
                    </a:ext>
                  </a:extLst>
                </a:gridCol>
              </a:tblGrid>
              <a:tr h="543750">
                <a:tc gridSpan="13">
                  <a:txBody>
                    <a:bodyPr/>
                    <a:lstStyle/>
                    <a:p>
                      <a:pPr algn="ctr"/>
                      <a:r>
                        <a:rPr lang="tr-TR" sz="2400" b="1" dirty="0">
                          <a:solidFill>
                            <a:srgbClr val="000000"/>
                          </a:solidFill>
                          <a:effectLst/>
                          <a:latin typeface="Times New Roman" panose="02020603050405020304" pitchFamily="18" charset="0"/>
                          <a:ea typeface="Times New Roman" panose="02020603050405020304" pitchFamily="18" charset="0"/>
                        </a:rPr>
                        <a:t>Hizmet Alanları</a:t>
                      </a:r>
                      <a:endParaRPr lang="tr-TR" sz="24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263349622"/>
                  </a:ext>
                </a:extLst>
              </a:tr>
              <a:tr h="543750">
                <a:tc gridSpan="2">
                  <a:txBody>
                    <a:bodyPr/>
                    <a:lstStyle/>
                    <a:p>
                      <a:pPr algn="ctr"/>
                      <a:r>
                        <a:rPr lang="tr-TR" sz="1400" dirty="0">
                          <a:solidFill>
                            <a:srgbClr val="000000"/>
                          </a:solidFill>
                          <a:effectLst/>
                          <a:latin typeface="Times New Roman" panose="02020603050405020304" pitchFamily="18" charset="0"/>
                          <a:ea typeface="Times New Roman" panose="02020603050405020304" pitchFamily="18" charset="0"/>
                        </a:rPr>
                        <a:t>Makam Odası</a:t>
                      </a:r>
                      <a:endParaRPr lang="tr-TR" sz="14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tr-TR"/>
                    </a:p>
                  </a:txBody>
                  <a:tcPr/>
                </a:tc>
                <a:tc gridSpan="2">
                  <a:txBody>
                    <a:bodyPr/>
                    <a:lstStyle/>
                    <a:p>
                      <a:pPr algn="ctr"/>
                      <a:r>
                        <a:rPr lang="tr-TR" sz="1400" dirty="0">
                          <a:solidFill>
                            <a:srgbClr val="000000"/>
                          </a:solidFill>
                          <a:effectLst/>
                          <a:latin typeface="Times New Roman" panose="02020603050405020304" pitchFamily="18" charset="0"/>
                          <a:ea typeface="Times New Roman" panose="02020603050405020304" pitchFamily="18" charset="0"/>
                        </a:rPr>
                        <a:t>Akademik Ofis </a:t>
                      </a:r>
                      <a:endParaRPr lang="tr-TR" sz="14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tr-TR"/>
                    </a:p>
                  </a:txBody>
                  <a:tcPr/>
                </a:tc>
                <a:tc gridSpan="2">
                  <a:txBody>
                    <a:bodyPr/>
                    <a:lstStyle/>
                    <a:p>
                      <a:pPr algn="ctr"/>
                      <a:r>
                        <a:rPr lang="tr-TR" sz="1400" dirty="0">
                          <a:solidFill>
                            <a:srgbClr val="000000"/>
                          </a:solidFill>
                          <a:effectLst/>
                          <a:latin typeface="Times New Roman" panose="02020603050405020304" pitchFamily="18" charset="0"/>
                          <a:ea typeface="Times New Roman" panose="02020603050405020304" pitchFamily="18" charset="0"/>
                        </a:rPr>
                        <a:t>İdari Ofis </a:t>
                      </a:r>
                      <a:endParaRPr lang="tr-TR" sz="14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tr-TR"/>
                    </a:p>
                  </a:txBody>
                  <a:tcPr/>
                </a:tc>
                <a:tc gridSpan="3">
                  <a:txBody>
                    <a:bodyPr/>
                    <a:lstStyle/>
                    <a:p>
                      <a:pPr algn="ctr"/>
                      <a:r>
                        <a:rPr lang="tr-TR" sz="1400">
                          <a:solidFill>
                            <a:srgbClr val="000000"/>
                          </a:solidFill>
                          <a:effectLst/>
                          <a:latin typeface="Times New Roman" panose="02020603050405020304" pitchFamily="18" charset="0"/>
                          <a:ea typeface="Times New Roman" panose="02020603050405020304" pitchFamily="18" charset="0"/>
                        </a:rPr>
                        <a:t>Toplantı Odası</a:t>
                      </a:r>
                      <a:endParaRPr lang="tr-TR"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tr-TR"/>
                    </a:p>
                  </a:txBody>
                  <a:tcPr/>
                </a:tc>
                <a:tc hMerge="1">
                  <a:txBody>
                    <a:bodyPr/>
                    <a:lstStyle/>
                    <a:p>
                      <a:endParaRPr lang="tr-TR"/>
                    </a:p>
                  </a:txBody>
                  <a:tcPr/>
                </a:tc>
                <a:tc gridSpan="2">
                  <a:txBody>
                    <a:bodyPr/>
                    <a:lstStyle/>
                    <a:p>
                      <a:pPr algn="ctr"/>
                      <a:r>
                        <a:rPr lang="tr-TR" sz="1400">
                          <a:solidFill>
                            <a:srgbClr val="000000"/>
                          </a:solidFill>
                          <a:effectLst/>
                          <a:latin typeface="Times New Roman" panose="02020603050405020304" pitchFamily="18" charset="0"/>
                          <a:ea typeface="Times New Roman" panose="02020603050405020304" pitchFamily="18" charset="0"/>
                        </a:rPr>
                        <a:t>Depo</a:t>
                      </a:r>
                      <a:endParaRPr lang="tr-TR"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tr-TR"/>
                    </a:p>
                  </a:txBody>
                  <a:tcPr/>
                </a:tc>
                <a:tc gridSpan="2">
                  <a:txBody>
                    <a:bodyPr/>
                    <a:lstStyle/>
                    <a:p>
                      <a:pPr algn="ctr"/>
                      <a:r>
                        <a:rPr lang="tr-TR" sz="1400">
                          <a:solidFill>
                            <a:srgbClr val="000000"/>
                          </a:solidFill>
                          <a:effectLst/>
                          <a:latin typeface="Times New Roman" panose="02020603050405020304" pitchFamily="18" charset="0"/>
                          <a:ea typeface="Times New Roman" panose="02020603050405020304" pitchFamily="18" charset="0"/>
                        </a:rPr>
                        <a:t>Arşiv</a:t>
                      </a:r>
                      <a:endParaRPr lang="tr-TR"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tr-TR"/>
                    </a:p>
                  </a:txBody>
                  <a:tcPr/>
                </a:tc>
                <a:extLst>
                  <a:ext uri="{0D108BD9-81ED-4DB2-BD59-A6C34878D82A}">
                    <a16:rowId xmlns:a16="http://schemas.microsoft.com/office/drawing/2014/main" val="4236815128"/>
                  </a:ext>
                </a:extLst>
              </a:tr>
              <a:tr h="815241">
                <a:tc>
                  <a:txBody>
                    <a:bodyPr/>
                    <a:lstStyle/>
                    <a:p>
                      <a:pPr algn="ctr"/>
                      <a:r>
                        <a:rPr lang="tr-TR" sz="1400" dirty="0">
                          <a:solidFill>
                            <a:srgbClr val="000000"/>
                          </a:solidFill>
                          <a:effectLst/>
                          <a:latin typeface="Times New Roman" panose="02020603050405020304" pitchFamily="18" charset="0"/>
                          <a:ea typeface="Times New Roman" panose="02020603050405020304" pitchFamily="18" charset="0"/>
                        </a:rPr>
                        <a:t>Sayı</a:t>
                      </a:r>
                      <a:endParaRPr lang="tr-TR" sz="14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r>
                        <a:rPr lang="tr-TR" sz="1400" dirty="0">
                          <a:solidFill>
                            <a:srgbClr val="000000"/>
                          </a:solidFill>
                          <a:effectLst/>
                          <a:latin typeface="Times New Roman" panose="02020603050405020304" pitchFamily="18" charset="0"/>
                          <a:ea typeface="Times New Roman" panose="02020603050405020304" pitchFamily="18" charset="0"/>
                        </a:rPr>
                        <a:t>Alan (m²)</a:t>
                      </a:r>
                      <a:endParaRPr lang="tr-TR" sz="14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r>
                        <a:rPr lang="tr-TR" sz="1400">
                          <a:solidFill>
                            <a:srgbClr val="000000"/>
                          </a:solidFill>
                          <a:effectLst/>
                          <a:latin typeface="Times New Roman" panose="02020603050405020304" pitchFamily="18" charset="0"/>
                          <a:ea typeface="Times New Roman" panose="02020603050405020304" pitchFamily="18" charset="0"/>
                        </a:rPr>
                        <a:t>Sayı</a:t>
                      </a:r>
                      <a:endParaRPr lang="tr-TR"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r>
                        <a:rPr lang="tr-TR" sz="1400" dirty="0">
                          <a:solidFill>
                            <a:srgbClr val="000000"/>
                          </a:solidFill>
                          <a:effectLst/>
                          <a:latin typeface="Times New Roman" panose="02020603050405020304" pitchFamily="18" charset="0"/>
                          <a:ea typeface="Times New Roman" panose="02020603050405020304" pitchFamily="18" charset="0"/>
                        </a:rPr>
                        <a:t>Alan (m²)</a:t>
                      </a:r>
                      <a:endParaRPr lang="tr-TR" sz="14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r>
                        <a:rPr lang="tr-TR" sz="1400">
                          <a:solidFill>
                            <a:srgbClr val="000000"/>
                          </a:solidFill>
                          <a:effectLst/>
                          <a:latin typeface="Times New Roman" panose="02020603050405020304" pitchFamily="18" charset="0"/>
                          <a:ea typeface="Times New Roman" panose="02020603050405020304" pitchFamily="18" charset="0"/>
                        </a:rPr>
                        <a:t>Sayı</a:t>
                      </a:r>
                      <a:endParaRPr lang="tr-TR"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r>
                        <a:rPr lang="tr-TR" sz="1400" dirty="0">
                          <a:solidFill>
                            <a:srgbClr val="000000"/>
                          </a:solidFill>
                          <a:effectLst/>
                          <a:latin typeface="Times New Roman" panose="02020603050405020304" pitchFamily="18" charset="0"/>
                          <a:ea typeface="Times New Roman" panose="02020603050405020304" pitchFamily="18" charset="0"/>
                        </a:rPr>
                        <a:t>Alan (m²)</a:t>
                      </a:r>
                      <a:endParaRPr lang="tr-TR" sz="14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r>
                        <a:rPr lang="tr-TR" sz="1400" dirty="0">
                          <a:solidFill>
                            <a:srgbClr val="000000"/>
                          </a:solidFill>
                          <a:effectLst/>
                          <a:latin typeface="Times New Roman" panose="02020603050405020304" pitchFamily="18" charset="0"/>
                          <a:ea typeface="Times New Roman" panose="02020603050405020304" pitchFamily="18" charset="0"/>
                        </a:rPr>
                        <a:t>Sayı</a:t>
                      </a:r>
                      <a:endParaRPr lang="tr-TR" sz="14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r>
                        <a:rPr lang="tr-TR" sz="1400" dirty="0">
                          <a:solidFill>
                            <a:srgbClr val="000000"/>
                          </a:solidFill>
                          <a:effectLst/>
                          <a:latin typeface="Times New Roman" panose="02020603050405020304" pitchFamily="18" charset="0"/>
                          <a:ea typeface="Times New Roman" panose="02020603050405020304" pitchFamily="18" charset="0"/>
                        </a:rPr>
                        <a:t>Alan (m²)</a:t>
                      </a:r>
                      <a:endParaRPr lang="tr-TR" sz="14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r>
                        <a:rPr lang="tr-TR" sz="1400" dirty="0">
                          <a:solidFill>
                            <a:srgbClr val="000000"/>
                          </a:solidFill>
                          <a:effectLst/>
                          <a:latin typeface="Times New Roman" panose="02020603050405020304" pitchFamily="18" charset="0"/>
                          <a:ea typeface="Times New Roman" panose="02020603050405020304" pitchFamily="18" charset="0"/>
                        </a:rPr>
                        <a:t>Kapasite (Kişi)</a:t>
                      </a:r>
                      <a:endParaRPr lang="tr-TR" sz="14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r>
                        <a:rPr lang="tr-TR" sz="1400">
                          <a:solidFill>
                            <a:srgbClr val="000000"/>
                          </a:solidFill>
                          <a:effectLst/>
                          <a:latin typeface="Times New Roman" panose="02020603050405020304" pitchFamily="18" charset="0"/>
                          <a:ea typeface="Times New Roman" panose="02020603050405020304" pitchFamily="18" charset="0"/>
                        </a:rPr>
                        <a:t>Sayı</a:t>
                      </a:r>
                      <a:endParaRPr lang="tr-TR" sz="14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r>
                        <a:rPr lang="tr-TR" sz="1400" dirty="0">
                          <a:solidFill>
                            <a:srgbClr val="000000"/>
                          </a:solidFill>
                          <a:effectLst/>
                          <a:latin typeface="Times New Roman" panose="02020603050405020304" pitchFamily="18" charset="0"/>
                          <a:ea typeface="Times New Roman" panose="02020603050405020304" pitchFamily="18" charset="0"/>
                        </a:rPr>
                        <a:t>Alan (m²)</a:t>
                      </a:r>
                      <a:endParaRPr lang="tr-TR" sz="14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r>
                        <a:rPr lang="tr-TR" sz="1400" dirty="0">
                          <a:solidFill>
                            <a:srgbClr val="000000"/>
                          </a:solidFill>
                          <a:effectLst/>
                          <a:latin typeface="Times New Roman" panose="02020603050405020304" pitchFamily="18" charset="0"/>
                          <a:ea typeface="Times New Roman" panose="02020603050405020304" pitchFamily="18" charset="0"/>
                        </a:rPr>
                        <a:t>Sayı</a:t>
                      </a:r>
                      <a:endParaRPr lang="tr-TR" sz="14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r>
                        <a:rPr lang="tr-TR" sz="1400" dirty="0">
                          <a:solidFill>
                            <a:srgbClr val="000000"/>
                          </a:solidFill>
                          <a:effectLst/>
                          <a:latin typeface="Times New Roman" panose="02020603050405020304" pitchFamily="18" charset="0"/>
                          <a:ea typeface="Times New Roman" panose="02020603050405020304" pitchFamily="18" charset="0"/>
                        </a:rPr>
                        <a:t>Alan (m²)</a:t>
                      </a:r>
                      <a:endParaRPr lang="tr-TR" sz="14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714076289"/>
                  </a:ext>
                </a:extLst>
              </a:tr>
              <a:tr h="570668">
                <a:tc>
                  <a:txBody>
                    <a:bodyPr/>
                    <a:lstStyle/>
                    <a:p>
                      <a:pPr algn="ctr"/>
                      <a:r>
                        <a:rPr lang="tr-TR" sz="1400" dirty="0">
                          <a:solidFill>
                            <a:srgbClr val="000000"/>
                          </a:solidFill>
                          <a:effectLst/>
                          <a:latin typeface="Times New Roman" panose="02020603050405020304" pitchFamily="18" charset="0"/>
                          <a:ea typeface="Times New Roman" panose="02020603050405020304" pitchFamily="18" charset="0"/>
                        </a:rPr>
                        <a:t>1</a:t>
                      </a:r>
                      <a:endParaRPr lang="tr-TR" sz="14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dirty="0">
                          <a:solidFill>
                            <a:srgbClr val="000000"/>
                          </a:solidFill>
                          <a:effectLst/>
                          <a:latin typeface="Times New Roman" panose="02020603050405020304" pitchFamily="18" charset="0"/>
                          <a:ea typeface="Times New Roman" panose="02020603050405020304" pitchFamily="18" charset="0"/>
                        </a:rPr>
                        <a:t>45,5</a:t>
                      </a:r>
                      <a:endParaRPr lang="tr-TR" sz="14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dirty="0">
                          <a:solidFill>
                            <a:srgbClr val="000000"/>
                          </a:solidFill>
                          <a:effectLst/>
                          <a:latin typeface="Times New Roman" panose="02020603050405020304" pitchFamily="18" charset="0"/>
                          <a:ea typeface="Times New Roman" panose="02020603050405020304" pitchFamily="18" charset="0"/>
                        </a:rPr>
                        <a:t> </a:t>
                      </a:r>
                      <a:endParaRPr lang="tr-TR" sz="14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dirty="0">
                          <a:solidFill>
                            <a:srgbClr val="000000"/>
                          </a:solidFill>
                          <a:effectLst/>
                          <a:latin typeface="Times New Roman" panose="02020603050405020304" pitchFamily="18" charset="0"/>
                          <a:ea typeface="Times New Roman" panose="02020603050405020304" pitchFamily="18" charset="0"/>
                        </a:rPr>
                        <a:t> </a:t>
                      </a:r>
                      <a:endParaRPr lang="tr-TR" sz="14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dirty="0">
                          <a:solidFill>
                            <a:srgbClr val="000000"/>
                          </a:solidFill>
                          <a:effectLst/>
                          <a:latin typeface="Times New Roman" panose="02020603050405020304" pitchFamily="18" charset="0"/>
                          <a:ea typeface="Times New Roman" panose="02020603050405020304" pitchFamily="18" charset="0"/>
                        </a:rPr>
                        <a:t>25</a:t>
                      </a:r>
                      <a:endParaRPr lang="tr-TR" sz="14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dirty="0">
                          <a:solidFill>
                            <a:srgbClr val="000000"/>
                          </a:solidFill>
                          <a:effectLst/>
                          <a:latin typeface="Times New Roman" panose="02020603050405020304" pitchFamily="18" charset="0"/>
                          <a:ea typeface="Times New Roman" panose="02020603050405020304" pitchFamily="18" charset="0"/>
                        </a:rPr>
                        <a:t>508,5</a:t>
                      </a:r>
                      <a:endParaRPr lang="tr-TR" sz="14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dirty="0">
                          <a:solidFill>
                            <a:srgbClr val="000000"/>
                          </a:solidFill>
                          <a:effectLst/>
                          <a:latin typeface="Times New Roman" panose="02020603050405020304" pitchFamily="18" charset="0"/>
                          <a:ea typeface="Times New Roman" panose="02020603050405020304" pitchFamily="18" charset="0"/>
                        </a:rPr>
                        <a:t> </a:t>
                      </a:r>
                      <a:endParaRPr lang="tr-TR" sz="14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dirty="0">
                          <a:solidFill>
                            <a:srgbClr val="000000"/>
                          </a:solidFill>
                          <a:effectLst/>
                          <a:latin typeface="Times New Roman" panose="02020603050405020304" pitchFamily="18" charset="0"/>
                          <a:ea typeface="Times New Roman" panose="02020603050405020304" pitchFamily="18" charset="0"/>
                        </a:rPr>
                        <a:t> </a:t>
                      </a:r>
                      <a:endParaRPr lang="tr-TR" sz="14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dirty="0">
                          <a:solidFill>
                            <a:srgbClr val="000000"/>
                          </a:solidFill>
                          <a:effectLst/>
                          <a:latin typeface="Times New Roman" panose="02020603050405020304" pitchFamily="18" charset="0"/>
                          <a:ea typeface="Times New Roman" panose="02020603050405020304" pitchFamily="18" charset="0"/>
                        </a:rPr>
                        <a:t> </a:t>
                      </a:r>
                      <a:endParaRPr lang="tr-TR" sz="14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dirty="0">
                          <a:solidFill>
                            <a:srgbClr val="000000"/>
                          </a:solidFill>
                          <a:effectLst/>
                          <a:latin typeface="Times New Roman" panose="02020603050405020304" pitchFamily="18" charset="0"/>
                          <a:ea typeface="Times New Roman" panose="02020603050405020304" pitchFamily="18" charset="0"/>
                        </a:rPr>
                        <a:t>5</a:t>
                      </a:r>
                      <a:endParaRPr lang="tr-TR" sz="14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dirty="0">
                          <a:solidFill>
                            <a:srgbClr val="000000"/>
                          </a:solidFill>
                          <a:effectLst/>
                          <a:latin typeface="Times New Roman" panose="02020603050405020304" pitchFamily="18" charset="0"/>
                          <a:ea typeface="Times New Roman" panose="02020603050405020304" pitchFamily="18" charset="0"/>
                        </a:rPr>
                        <a:t>230</a:t>
                      </a:r>
                      <a:endParaRPr lang="tr-TR" sz="14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dirty="0">
                          <a:solidFill>
                            <a:srgbClr val="000000"/>
                          </a:solidFill>
                          <a:effectLst/>
                          <a:latin typeface="Times New Roman" panose="02020603050405020304" pitchFamily="18" charset="0"/>
                          <a:ea typeface="Times New Roman" panose="02020603050405020304" pitchFamily="18" charset="0"/>
                        </a:rPr>
                        <a:t>2</a:t>
                      </a:r>
                      <a:endParaRPr lang="tr-TR" sz="14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dirty="0">
                          <a:solidFill>
                            <a:srgbClr val="000000"/>
                          </a:solidFill>
                          <a:effectLst/>
                          <a:latin typeface="Times New Roman" panose="02020603050405020304" pitchFamily="18" charset="0"/>
                          <a:ea typeface="Times New Roman" panose="02020603050405020304" pitchFamily="18" charset="0"/>
                        </a:rPr>
                        <a:t>85</a:t>
                      </a:r>
                      <a:endParaRPr lang="tr-TR" sz="14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48410674"/>
                  </a:ext>
                </a:extLst>
              </a:tr>
            </a:tbl>
          </a:graphicData>
        </a:graphic>
      </p:graphicFrame>
    </p:spTree>
    <p:extLst>
      <p:ext uri="{BB962C8B-B14F-4D97-AF65-F5344CB8AC3E}">
        <p14:creationId xmlns:p14="http://schemas.microsoft.com/office/powerpoint/2010/main" val="762203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a:extLst>
              <a:ext uri="{FF2B5EF4-FFF2-40B4-BE49-F238E27FC236}">
                <a16:creationId xmlns:a16="http://schemas.microsoft.com/office/drawing/2014/main" id="{28E96FD3-7125-4CBD-A83C-9747A51D15B5}"/>
              </a:ext>
            </a:extLst>
          </p:cNvPr>
          <p:cNvGraphicFramePr>
            <a:graphicFrameLocks noGrp="1"/>
          </p:cNvGraphicFramePr>
          <p:nvPr>
            <p:extLst>
              <p:ext uri="{D42A27DB-BD31-4B8C-83A1-F6EECF244321}">
                <p14:modId xmlns:p14="http://schemas.microsoft.com/office/powerpoint/2010/main" val="609889330"/>
              </p:ext>
            </p:extLst>
          </p:nvPr>
        </p:nvGraphicFramePr>
        <p:xfrm>
          <a:off x="96336" y="787826"/>
          <a:ext cx="9338542" cy="2910910"/>
        </p:xfrm>
        <a:graphic>
          <a:graphicData uri="http://schemas.openxmlformats.org/drawingml/2006/table">
            <a:tbl>
              <a:tblPr/>
              <a:tblGrid>
                <a:gridCol w="4287635">
                  <a:extLst>
                    <a:ext uri="{9D8B030D-6E8A-4147-A177-3AD203B41FA5}">
                      <a16:colId xmlns:a16="http://schemas.microsoft.com/office/drawing/2014/main" val="147799901"/>
                    </a:ext>
                  </a:extLst>
                </a:gridCol>
                <a:gridCol w="1885125">
                  <a:extLst>
                    <a:ext uri="{9D8B030D-6E8A-4147-A177-3AD203B41FA5}">
                      <a16:colId xmlns:a16="http://schemas.microsoft.com/office/drawing/2014/main" val="1289482166"/>
                    </a:ext>
                  </a:extLst>
                </a:gridCol>
                <a:gridCol w="1582891">
                  <a:extLst>
                    <a:ext uri="{9D8B030D-6E8A-4147-A177-3AD203B41FA5}">
                      <a16:colId xmlns:a16="http://schemas.microsoft.com/office/drawing/2014/main" val="2008231380"/>
                    </a:ext>
                  </a:extLst>
                </a:gridCol>
                <a:gridCol w="1582891">
                  <a:extLst>
                    <a:ext uri="{9D8B030D-6E8A-4147-A177-3AD203B41FA5}">
                      <a16:colId xmlns:a16="http://schemas.microsoft.com/office/drawing/2014/main" val="2218362428"/>
                    </a:ext>
                  </a:extLst>
                </a:gridCol>
              </a:tblGrid>
              <a:tr h="633393">
                <a:tc>
                  <a:txBody>
                    <a:bodyPr/>
                    <a:lstStyle/>
                    <a:p>
                      <a:pPr algn="ctr" fontAlgn="ctr"/>
                      <a:r>
                        <a:rPr lang="tr-TR" sz="1600" b="1" i="0" u="none" strike="noStrike" dirty="0">
                          <a:solidFill>
                            <a:srgbClr val="000000"/>
                          </a:solidFill>
                          <a:effectLst/>
                          <a:latin typeface="Times New Roman" panose="02020603050405020304" pitchFamily="18" charset="0"/>
                        </a:rPr>
                        <a:t>KAMPÜS ADI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ctr" fontAlgn="ctr"/>
                      <a:r>
                        <a:rPr lang="tr-TR" sz="1600" b="1" i="0" u="none" strike="noStrike" dirty="0">
                          <a:solidFill>
                            <a:srgbClr val="000000"/>
                          </a:solidFill>
                          <a:effectLst/>
                          <a:latin typeface="Times New Roman" panose="02020603050405020304" pitchFamily="18" charset="0"/>
                        </a:rPr>
                        <a:t>Kapalı Alan (m²)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ctr" fontAlgn="ctr"/>
                      <a:r>
                        <a:rPr lang="tr-TR" sz="1600" b="1" i="0" u="none" strike="noStrike" dirty="0">
                          <a:solidFill>
                            <a:srgbClr val="000000"/>
                          </a:solidFill>
                          <a:effectLst/>
                          <a:latin typeface="Times New Roman" panose="02020603050405020304" pitchFamily="18" charset="0"/>
                        </a:rPr>
                        <a:t>Oturum Alanları (m²)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ctr" fontAlgn="ctr"/>
                      <a:r>
                        <a:rPr lang="tr-TR" sz="1600" b="1" i="0" u="none" strike="noStrike" dirty="0">
                          <a:solidFill>
                            <a:srgbClr val="000000"/>
                          </a:solidFill>
                          <a:effectLst/>
                          <a:latin typeface="Times New Roman" panose="02020603050405020304" pitchFamily="18" charset="0"/>
                        </a:rPr>
                        <a:t>Toplam Alan (m²)</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val="1118997683"/>
                  </a:ext>
                </a:extLst>
              </a:tr>
              <a:tr h="283005">
                <a:tc>
                  <a:txBody>
                    <a:bodyPr/>
                    <a:lstStyle/>
                    <a:p>
                      <a:pPr algn="ctr" fontAlgn="ctr"/>
                      <a:r>
                        <a:rPr lang="tr-TR" sz="1600" b="0" i="0" u="none" strike="noStrike" dirty="0">
                          <a:solidFill>
                            <a:srgbClr val="000000"/>
                          </a:solidFill>
                          <a:effectLst/>
                          <a:latin typeface="Times New Roman" panose="02020603050405020304" pitchFamily="18" charset="0"/>
                        </a:rPr>
                        <a:t>İ.B. KAMPÜSÜ</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600" b="0" i="0" u="none" strike="noStrike" dirty="0">
                          <a:solidFill>
                            <a:srgbClr val="000000"/>
                          </a:solidFill>
                          <a:effectLst/>
                          <a:latin typeface="Times New Roman" panose="02020603050405020304" pitchFamily="18" charset="0"/>
                        </a:rPr>
                        <a:t>359.991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600" b="0" i="0" u="none" strike="noStrike" dirty="0">
                          <a:solidFill>
                            <a:srgbClr val="000000"/>
                          </a:solidFill>
                          <a:effectLst/>
                          <a:latin typeface="Times New Roman" panose="02020603050405020304" pitchFamily="18" charset="0"/>
                        </a:rPr>
                        <a:t>101.403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600" b="0" i="0" u="none" strike="noStrike" dirty="0">
                          <a:solidFill>
                            <a:srgbClr val="000000"/>
                          </a:solidFill>
                          <a:effectLst/>
                          <a:latin typeface="Times New Roman" panose="02020603050405020304" pitchFamily="18" charset="0"/>
                        </a:rPr>
                        <a:t>3.266.814,23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5563387"/>
                  </a:ext>
                </a:extLst>
              </a:tr>
              <a:tr h="283005">
                <a:tc>
                  <a:txBody>
                    <a:bodyPr/>
                    <a:lstStyle/>
                    <a:p>
                      <a:pPr algn="ctr" fontAlgn="ctr"/>
                      <a:r>
                        <a:rPr lang="tr-TR" sz="1600" b="0" i="0" u="none" strike="noStrike" dirty="0">
                          <a:solidFill>
                            <a:srgbClr val="000000"/>
                          </a:solidFill>
                          <a:effectLst/>
                          <a:latin typeface="Times New Roman" panose="02020603050405020304" pitchFamily="18" charset="0"/>
                        </a:rPr>
                        <a:t>ŞEHİR KAMPÜSÜ</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tr-TR" sz="1600" b="0" i="0" u="none" strike="noStrike" dirty="0">
                          <a:solidFill>
                            <a:srgbClr val="000000"/>
                          </a:solidFill>
                          <a:effectLst/>
                          <a:latin typeface="Times New Roman" panose="02020603050405020304" pitchFamily="18" charset="0"/>
                        </a:rPr>
                        <a:t>             10.712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tr-TR" sz="1600" b="0" i="0" u="none" strike="noStrike" dirty="0">
                          <a:solidFill>
                            <a:srgbClr val="000000"/>
                          </a:solidFill>
                          <a:effectLst/>
                          <a:latin typeface="Times New Roman" panose="02020603050405020304" pitchFamily="18" charset="0"/>
                        </a:rPr>
                        <a:t>         </a:t>
                      </a:r>
                      <a:r>
                        <a:rPr lang="tr-TR" sz="1600" b="0" i="0" u="none" strike="noStrike" baseline="0" dirty="0">
                          <a:solidFill>
                            <a:srgbClr val="000000"/>
                          </a:solidFill>
                          <a:effectLst/>
                          <a:latin typeface="Times New Roman" panose="02020603050405020304" pitchFamily="18" charset="0"/>
                        </a:rPr>
                        <a:t>    </a:t>
                      </a:r>
                      <a:r>
                        <a:rPr lang="tr-TR" sz="1600" b="0" i="0" u="none" strike="noStrike" dirty="0">
                          <a:solidFill>
                            <a:srgbClr val="000000"/>
                          </a:solidFill>
                          <a:effectLst/>
                          <a:latin typeface="Times New Roman" panose="02020603050405020304" pitchFamily="18" charset="0"/>
                        </a:rPr>
                        <a:t>5.628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tr-TR" sz="1600" b="0" i="0" u="none" strike="noStrike" dirty="0">
                          <a:solidFill>
                            <a:srgbClr val="000000"/>
                          </a:solidFill>
                          <a:effectLst/>
                          <a:latin typeface="Times New Roman" panose="02020603050405020304" pitchFamily="18" charset="0"/>
                        </a:rPr>
                        <a:t>           55.753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09625113"/>
                  </a:ext>
                </a:extLst>
              </a:tr>
              <a:tr h="283005">
                <a:tc>
                  <a:txBody>
                    <a:bodyPr/>
                    <a:lstStyle/>
                    <a:p>
                      <a:pPr algn="ctr" fontAlgn="ctr"/>
                      <a:r>
                        <a:rPr lang="tr-TR" sz="1600" b="0" i="0" u="none" strike="noStrike" dirty="0">
                          <a:solidFill>
                            <a:srgbClr val="000000"/>
                          </a:solidFill>
                          <a:effectLst/>
                          <a:latin typeface="Times New Roman" panose="02020603050405020304" pitchFamily="18" charset="0"/>
                        </a:rPr>
                        <a:t>GEREDE KAMPÜSÜ</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tr-TR" sz="1600" b="0" i="0" u="none" strike="noStrike" dirty="0">
                          <a:solidFill>
                            <a:srgbClr val="000000"/>
                          </a:solidFill>
                          <a:effectLst/>
                          <a:latin typeface="Times New Roman" panose="02020603050405020304" pitchFamily="18" charset="0"/>
                        </a:rPr>
                        <a:t>             18.300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tr-TR" sz="1600" b="0" i="0" u="none" strike="noStrike" dirty="0">
                          <a:solidFill>
                            <a:srgbClr val="000000"/>
                          </a:solidFill>
                          <a:effectLst/>
                          <a:latin typeface="Times New Roman" panose="02020603050405020304" pitchFamily="18" charset="0"/>
                        </a:rPr>
                        <a:t>              6.290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tr-TR" sz="1600" b="0" i="0" u="none" strike="noStrike">
                          <a:solidFill>
                            <a:srgbClr val="000000"/>
                          </a:solidFill>
                          <a:effectLst/>
                          <a:latin typeface="Times New Roman" panose="02020603050405020304" pitchFamily="18" charset="0"/>
                        </a:rPr>
                        <a:t>       64.599,05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7230524"/>
                  </a:ext>
                </a:extLst>
              </a:tr>
              <a:tr h="283005">
                <a:tc>
                  <a:txBody>
                    <a:bodyPr/>
                    <a:lstStyle/>
                    <a:p>
                      <a:pPr algn="ctr" fontAlgn="ctr"/>
                      <a:r>
                        <a:rPr lang="tr-TR" sz="1600" b="0" i="0" u="none" strike="noStrike" dirty="0">
                          <a:solidFill>
                            <a:srgbClr val="000000"/>
                          </a:solidFill>
                          <a:effectLst/>
                          <a:latin typeface="Times New Roman" panose="02020603050405020304" pitchFamily="18" charset="0"/>
                        </a:rPr>
                        <a:t>SEBEN KAMPÜSÜ</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tr-TR" sz="1600" b="0" i="0" u="none" strike="noStrike" dirty="0">
                          <a:solidFill>
                            <a:srgbClr val="000000"/>
                          </a:solidFill>
                          <a:effectLst/>
                          <a:latin typeface="Times New Roman" panose="02020603050405020304" pitchFamily="18" charset="0"/>
                        </a:rPr>
                        <a:t>              7.960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tr-TR" sz="1600" b="0" i="0" u="none" strike="noStrike" dirty="0">
                          <a:solidFill>
                            <a:srgbClr val="000000"/>
                          </a:solidFill>
                          <a:effectLst/>
                          <a:latin typeface="Times New Roman" panose="02020603050405020304" pitchFamily="18" charset="0"/>
                        </a:rPr>
                        <a:t>              2.455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tr-TR" sz="1600" b="0" i="0" u="none" strike="noStrike" dirty="0">
                          <a:solidFill>
                            <a:srgbClr val="000000"/>
                          </a:solidFill>
                          <a:effectLst/>
                          <a:latin typeface="Times New Roman" panose="02020603050405020304" pitchFamily="18" charset="0"/>
                        </a:rPr>
                        <a:t>       21.732,08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27570932"/>
                  </a:ext>
                </a:extLst>
              </a:tr>
              <a:tr h="283005">
                <a:tc>
                  <a:txBody>
                    <a:bodyPr/>
                    <a:lstStyle/>
                    <a:p>
                      <a:pPr algn="ctr" fontAlgn="ctr"/>
                      <a:r>
                        <a:rPr lang="tr-TR" sz="1600" b="0" i="0" u="none" strike="noStrike" dirty="0">
                          <a:solidFill>
                            <a:srgbClr val="000000"/>
                          </a:solidFill>
                          <a:effectLst/>
                          <a:latin typeface="Times New Roman" panose="02020603050405020304" pitchFamily="18" charset="0"/>
                        </a:rPr>
                        <a:t>MENGEN KAMPÜSÜ</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tr-TR" sz="1600" b="0" i="0" u="none" strike="noStrike" dirty="0">
                          <a:solidFill>
                            <a:srgbClr val="000000"/>
                          </a:solidFill>
                          <a:effectLst/>
                          <a:latin typeface="Times New Roman" panose="02020603050405020304" pitchFamily="18" charset="0"/>
                        </a:rPr>
                        <a:t>              7.010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tr-TR" sz="1600" b="0" i="0" u="none" strike="noStrike" dirty="0">
                          <a:solidFill>
                            <a:srgbClr val="000000"/>
                          </a:solidFill>
                          <a:effectLst/>
                          <a:latin typeface="Times New Roman" panose="02020603050405020304" pitchFamily="18" charset="0"/>
                        </a:rPr>
                        <a:t>              3.898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tr-TR" sz="1600" b="0" i="0" u="none" strike="noStrike" dirty="0">
                          <a:solidFill>
                            <a:srgbClr val="000000"/>
                          </a:solidFill>
                          <a:effectLst/>
                          <a:latin typeface="Times New Roman" panose="02020603050405020304" pitchFamily="18" charset="0"/>
                        </a:rPr>
                        <a:t>       36.614,07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66922034"/>
                  </a:ext>
                </a:extLst>
              </a:tr>
              <a:tr h="283005">
                <a:tc>
                  <a:txBody>
                    <a:bodyPr/>
                    <a:lstStyle/>
                    <a:p>
                      <a:pPr algn="ctr" fontAlgn="ctr"/>
                      <a:r>
                        <a:rPr lang="tr-TR" sz="1600" b="0" i="0" u="none" strike="noStrike">
                          <a:solidFill>
                            <a:srgbClr val="000000"/>
                          </a:solidFill>
                          <a:effectLst/>
                          <a:latin typeface="Times New Roman" panose="02020603050405020304" pitchFamily="18" charset="0"/>
                        </a:rPr>
                        <a:t>MUDURNU KAMPÜSÜ</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tr-TR" sz="1600" b="0" i="0" u="none" strike="noStrike" dirty="0">
                          <a:solidFill>
                            <a:srgbClr val="000000"/>
                          </a:solidFill>
                          <a:effectLst/>
                          <a:latin typeface="Times New Roman" panose="02020603050405020304" pitchFamily="18" charset="0"/>
                        </a:rPr>
                        <a:t>              3.168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tr-TR" sz="1600" b="0" i="0" u="none" strike="noStrike">
                          <a:solidFill>
                            <a:srgbClr val="000000"/>
                          </a:solidFill>
                          <a:effectLst/>
                          <a:latin typeface="Times New Roman" panose="02020603050405020304" pitchFamily="18" charset="0"/>
                        </a:rPr>
                        <a:t>              1.775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tr-TR" sz="1600" b="0" i="0" u="none" strike="noStrike" dirty="0">
                          <a:solidFill>
                            <a:srgbClr val="000000"/>
                          </a:solidFill>
                          <a:effectLst/>
                          <a:latin typeface="Times New Roman" panose="02020603050405020304" pitchFamily="18" charset="0"/>
                        </a:rPr>
                        <a:t>       15.096,25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52828483"/>
                  </a:ext>
                </a:extLst>
              </a:tr>
              <a:tr h="283005">
                <a:tc>
                  <a:txBody>
                    <a:bodyPr/>
                    <a:lstStyle/>
                    <a:p>
                      <a:pPr algn="ctr" fontAlgn="ctr"/>
                      <a:r>
                        <a:rPr lang="tr-TR" sz="1600" b="0" i="0" u="none" strike="noStrike">
                          <a:solidFill>
                            <a:srgbClr val="000000"/>
                          </a:solidFill>
                          <a:effectLst/>
                          <a:latin typeface="Times New Roman" panose="02020603050405020304" pitchFamily="18" charset="0"/>
                        </a:rPr>
                        <a:t>DİĞER KAMPÜSLER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tr-TR" sz="1600" b="0" i="0" u="none" strike="noStrike" dirty="0">
                          <a:solidFill>
                            <a:srgbClr val="000000"/>
                          </a:solidFill>
                          <a:effectLst/>
                          <a:latin typeface="Times New Roman" panose="02020603050405020304" pitchFamily="18" charset="0"/>
                        </a:rPr>
                        <a:t>             23.665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tr-TR" sz="1600" b="0" i="0" u="none" strike="noStrike">
                          <a:solidFill>
                            <a:srgbClr val="000000"/>
                          </a:solidFill>
                          <a:effectLst/>
                          <a:latin typeface="Times New Roman" panose="02020603050405020304" pitchFamily="18" charset="0"/>
                        </a:rPr>
                        <a:t>            10.045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tr-TR" sz="1600" b="0" i="0" u="none" strike="noStrike" dirty="0">
                          <a:solidFill>
                            <a:srgbClr val="000000"/>
                          </a:solidFill>
                          <a:effectLst/>
                          <a:latin typeface="Times New Roman" panose="02020603050405020304" pitchFamily="18" charset="0"/>
                        </a:rPr>
                        <a:t>       60.975,44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36196024"/>
                  </a:ext>
                </a:extLst>
              </a:tr>
              <a:tr h="296482">
                <a:tc>
                  <a:txBody>
                    <a:bodyPr/>
                    <a:lstStyle/>
                    <a:p>
                      <a:pPr algn="ctr" fontAlgn="ctr"/>
                      <a:r>
                        <a:rPr lang="tr-TR" sz="1600" b="1" i="0" u="none" strike="noStrike">
                          <a:solidFill>
                            <a:srgbClr val="000000"/>
                          </a:solidFill>
                          <a:effectLst/>
                          <a:latin typeface="Times New Roman" panose="02020603050405020304" pitchFamily="18" charset="0"/>
                        </a:rPr>
                        <a:t>TOPLAM ALAN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ctr" fontAlgn="b"/>
                      <a:r>
                        <a:rPr lang="tr-TR" sz="1600" b="1" i="0" u="none" strike="noStrike">
                          <a:solidFill>
                            <a:srgbClr val="000000"/>
                          </a:solidFill>
                          <a:effectLst/>
                          <a:latin typeface="Times New Roman" panose="02020603050405020304" pitchFamily="18" charset="0"/>
                        </a:rPr>
                        <a:t>               430.806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ctr" fontAlgn="b"/>
                      <a:r>
                        <a:rPr lang="tr-TR" sz="1600" b="1" i="0" u="none" strike="noStrike">
                          <a:solidFill>
                            <a:srgbClr val="000000"/>
                          </a:solidFill>
                          <a:effectLst/>
                          <a:latin typeface="Times New Roman" panose="02020603050405020304" pitchFamily="18" charset="0"/>
                        </a:rPr>
                        <a:t>          131.494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ctr" fontAlgn="b"/>
                      <a:r>
                        <a:rPr lang="tr-TR" sz="1600" b="1" i="0" u="none" strike="noStrike" dirty="0">
                          <a:solidFill>
                            <a:srgbClr val="000000"/>
                          </a:solidFill>
                          <a:effectLst/>
                          <a:latin typeface="Times New Roman" panose="02020603050405020304" pitchFamily="18" charset="0"/>
                        </a:rPr>
                        <a:t>     3.521.584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val="377763956"/>
                  </a:ext>
                </a:extLst>
              </a:tr>
            </a:tbl>
          </a:graphicData>
        </a:graphic>
      </p:graphicFrame>
      <p:sp>
        <p:nvSpPr>
          <p:cNvPr id="6" name="Metin kutusu 5">
            <a:extLst>
              <a:ext uri="{FF2B5EF4-FFF2-40B4-BE49-F238E27FC236}">
                <a16:creationId xmlns:a16="http://schemas.microsoft.com/office/drawing/2014/main" id="{5D4F675A-3EC8-4C3F-BD58-856C0C74569D}"/>
              </a:ext>
            </a:extLst>
          </p:cNvPr>
          <p:cNvSpPr txBox="1"/>
          <p:nvPr/>
        </p:nvSpPr>
        <p:spPr>
          <a:xfrm>
            <a:off x="96336" y="142340"/>
            <a:ext cx="9338542" cy="461665"/>
          </a:xfrm>
          <a:prstGeom prst="rect">
            <a:avLst/>
          </a:prstGeom>
          <a:noFill/>
        </p:spPr>
        <p:txBody>
          <a:bodyPr wrap="square">
            <a:spAutoFit/>
          </a:bodyPr>
          <a:lstStyle/>
          <a:p>
            <a:pPr algn="ctr"/>
            <a:r>
              <a:rPr lang="tr-TR" sz="2400" b="1" dirty="0">
                <a:solidFill>
                  <a:schemeClr val="accent2">
                    <a:lumMod val="50000"/>
                  </a:schemeClr>
                </a:solidFill>
              </a:rPr>
              <a:t>BOLU ABANT İZZET BAYSAL ÜNİVERSİTESİ FİZİKİ DURUMU</a:t>
            </a:r>
            <a:endParaRPr lang="tr-TR" sz="2400" dirty="0">
              <a:solidFill>
                <a:schemeClr val="accent2">
                  <a:lumMod val="50000"/>
                </a:schemeClr>
              </a:solidFill>
            </a:endParaRPr>
          </a:p>
        </p:txBody>
      </p:sp>
      <p:graphicFrame>
        <p:nvGraphicFramePr>
          <p:cNvPr id="7" name="Tablo 6">
            <a:extLst>
              <a:ext uri="{FF2B5EF4-FFF2-40B4-BE49-F238E27FC236}">
                <a16:creationId xmlns:a16="http://schemas.microsoft.com/office/drawing/2014/main" id="{17C2D5AA-F997-4852-93C5-2B198485277C}"/>
              </a:ext>
            </a:extLst>
          </p:cNvPr>
          <p:cNvGraphicFramePr>
            <a:graphicFrameLocks noGrp="1"/>
          </p:cNvGraphicFramePr>
          <p:nvPr>
            <p:extLst>
              <p:ext uri="{D42A27DB-BD31-4B8C-83A1-F6EECF244321}">
                <p14:modId xmlns:p14="http://schemas.microsoft.com/office/powerpoint/2010/main" val="4127810222"/>
              </p:ext>
            </p:extLst>
          </p:nvPr>
        </p:nvGraphicFramePr>
        <p:xfrm>
          <a:off x="1682749" y="3882558"/>
          <a:ext cx="6438901" cy="2837585"/>
        </p:xfrm>
        <a:graphic>
          <a:graphicData uri="http://schemas.openxmlformats.org/drawingml/2006/table">
            <a:tbl>
              <a:tblPr/>
              <a:tblGrid>
                <a:gridCol w="4526973">
                  <a:extLst>
                    <a:ext uri="{9D8B030D-6E8A-4147-A177-3AD203B41FA5}">
                      <a16:colId xmlns:a16="http://schemas.microsoft.com/office/drawing/2014/main" val="559230612"/>
                    </a:ext>
                  </a:extLst>
                </a:gridCol>
                <a:gridCol w="1911928">
                  <a:extLst>
                    <a:ext uri="{9D8B030D-6E8A-4147-A177-3AD203B41FA5}">
                      <a16:colId xmlns:a16="http://schemas.microsoft.com/office/drawing/2014/main" val="1516020932"/>
                    </a:ext>
                  </a:extLst>
                </a:gridCol>
              </a:tblGrid>
              <a:tr h="717943">
                <a:tc>
                  <a:txBody>
                    <a:bodyPr/>
                    <a:lstStyle>
                      <a:lvl1pPr marL="0" algn="l" defTabSz="457200" rtl="0" eaLnBrk="1" latinLnBrk="0" hangingPunct="1">
                        <a:defRPr sz="1800" kern="1200">
                          <a:solidFill>
                            <a:schemeClr val="tx1"/>
                          </a:solidFill>
                          <a:latin typeface="Franklin Gothic Book" panose="020B0503020102020204"/>
                        </a:defRPr>
                      </a:lvl1pPr>
                      <a:lvl2pPr marL="457200" algn="l" defTabSz="457200" rtl="0" eaLnBrk="1" latinLnBrk="0" hangingPunct="1">
                        <a:defRPr sz="1800" kern="1200">
                          <a:solidFill>
                            <a:schemeClr val="tx1"/>
                          </a:solidFill>
                          <a:latin typeface="Franklin Gothic Book" panose="020B0503020102020204"/>
                        </a:defRPr>
                      </a:lvl2pPr>
                      <a:lvl3pPr marL="914400" algn="l" defTabSz="457200" rtl="0" eaLnBrk="1" latinLnBrk="0" hangingPunct="1">
                        <a:defRPr sz="1800" kern="1200">
                          <a:solidFill>
                            <a:schemeClr val="tx1"/>
                          </a:solidFill>
                          <a:latin typeface="Franklin Gothic Book" panose="020B0503020102020204"/>
                        </a:defRPr>
                      </a:lvl3pPr>
                      <a:lvl4pPr marL="1371600" algn="l" defTabSz="457200" rtl="0" eaLnBrk="1" latinLnBrk="0" hangingPunct="1">
                        <a:defRPr sz="1800" kern="1200">
                          <a:solidFill>
                            <a:schemeClr val="tx1"/>
                          </a:solidFill>
                          <a:latin typeface="Franklin Gothic Book" panose="020B0503020102020204"/>
                        </a:defRPr>
                      </a:lvl4pPr>
                      <a:lvl5pPr marL="1828800" algn="l" defTabSz="457200" rtl="0" eaLnBrk="1" latinLnBrk="0" hangingPunct="1">
                        <a:defRPr sz="1800" kern="1200">
                          <a:solidFill>
                            <a:schemeClr val="tx1"/>
                          </a:solidFill>
                          <a:latin typeface="Franklin Gothic Book" panose="020B0503020102020204"/>
                        </a:defRPr>
                      </a:lvl5pPr>
                      <a:lvl6pPr marL="2286000" algn="l" defTabSz="457200" rtl="0" eaLnBrk="1" latinLnBrk="0" hangingPunct="1">
                        <a:defRPr sz="1800" kern="1200">
                          <a:solidFill>
                            <a:schemeClr val="tx1"/>
                          </a:solidFill>
                          <a:latin typeface="Franklin Gothic Book" panose="020B0503020102020204"/>
                        </a:defRPr>
                      </a:lvl6pPr>
                      <a:lvl7pPr marL="2743200" algn="l" defTabSz="457200" rtl="0" eaLnBrk="1" latinLnBrk="0" hangingPunct="1">
                        <a:defRPr sz="1800" kern="1200">
                          <a:solidFill>
                            <a:schemeClr val="tx1"/>
                          </a:solidFill>
                          <a:latin typeface="Franklin Gothic Book" panose="020B0503020102020204"/>
                        </a:defRPr>
                      </a:lvl7pPr>
                      <a:lvl8pPr marL="3200400" algn="l" defTabSz="457200" rtl="0" eaLnBrk="1" latinLnBrk="0" hangingPunct="1">
                        <a:defRPr sz="1800" kern="1200">
                          <a:solidFill>
                            <a:schemeClr val="tx1"/>
                          </a:solidFill>
                          <a:latin typeface="Franklin Gothic Book" panose="020B0503020102020204"/>
                        </a:defRPr>
                      </a:lvl8pPr>
                      <a:lvl9pPr marL="3657600" algn="l" defTabSz="457200" rtl="0" eaLnBrk="1" latinLnBrk="0" hangingPunct="1">
                        <a:defRPr sz="1800" kern="1200">
                          <a:solidFill>
                            <a:schemeClr val="tx1"/>
                          </a:solidFill>
                          <a:latin typeface="Franklin Gothic Book" panose="020B0503020102020204"/>
                        </a:defRPr>
                      </a:lvl9pPr>
                    </a:lstStyle>
                    <a:p>
                      <a:pPr algn="ctr" fontAlgn="ctr"/>
                      <a:r>
                        <a:rPr lang="tr-TR" sz="1600" b="1" i="0" u="none" strike="noStrike" dirty="0">
                          <a:solidFill>
                            <a:srgbClr val="000000"/>
                          </a:solidFill>
                          <a:effectLst/>
                          <a:latin typeface="Times New Roman" panose="02020603050405020304" pitchFamily="18" charset="0"/>
                        </a:rPr>
                        <a:t>FİZİKİ KAPALI ALANLAR</a:t>
                      </a:r>
                      <a:br>
                        <a:rPr lang="tr-TR" sz="1600" b="1" i="0" u="none" strike="noStrike" dirty="0">
                          <a:solidFill>
                            <a:srgbClr val="000000"/>
                          </a:solidFill>
                          <a:effectLst/>
                          <a:latin typeface="Times New Roman" panose="02020603050405020304" pitchFamily="18" charset="0"/>
                        </a:rPr>
                      </a:br>
                      <a:r>
                        <a:rPr lang="tr-TR" sz="1600" b="1" i="0" u="none" strike="noStrike" dirty="0">
                          <a:solidFill>
                            <a:srgbClr val="000000"/>
                          </a:solidFill>
                          <a:effectLst/>
                          <a:latin typeface="Times New Roman" panose="02020603050405020304" pitchFamily="18" charset="0"/>
                        </a:rPr>
                        <a:t> (Brüt Alanlar)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c>
                  <a:txBody>
                    <a:bodyPr/>
                    <a:lstStyle>
                      <a:lvl1pPr marL="0" algn="l" defTabSz="457200" rtl="0" eaLnBrk="1" latinLnBrk="0" hangingPunct="1">
                        <a:defRPr sz="1800" kern="1200">
                          <a:solidFill>
                            <a:schemeClr val="tx1"/>
                          </a:solidFill>
                          <a:latin typeface="Franklin Gothic Book" panose="020B0503020102020204"/>
                        </a:defRPr>
                      </a:lvl1pPr>
                      <a:lvl2pPr marL="457200" algn="l" defTabSz="457200" rtl="0" eaLnBrk="1" latinLnBrk="0" hangingPunct="1">
                        <a:defRPr sz="1800" kern="1200">
                          <a:solidFill>
                            <a:schemeClr val="tx1"/>
                          </a:solidFill>
                          <a:latin typeface="Franklin Gothic Book" panose="020B0503020102020204"/>
                        </a:defRPr>
                      </a:lvl2pPr>
                      <a:lvl3pPr marL="914400" algn="l" defTabSz="457200" rtl="0" eaLnBrk="1" latinLnBrk="0" hangingPunct="1">
                        <a:defRPr sz="1800" kern="1200">
                          <a:solidFill>
                            <a:schemeClr val="tx1"/>
                          </a:solidFill>
                          <a:latin typeface="Franklin Gothic Book" panose="020B0503020102020204"/>
                        </a:defRPr>
                      </a:lvl3pPr>
                      <a:lvl4pPr marL="1371600" algn="l" defTabSz="457200" rtl="0" eaLnBrk="1" latinLnBrk="0" hangingPunct="1">
                        <a:defRPr sz="1800" kern="1200">
                          <a:solidFill>
                            <a:schemeClr val="tx1"/>
                          </a:solidFill>
                          <a:latin typeface="Franklin Gothic Book" panose="020B0503020102020204"/>
                        </a:defRPr>
                      </a:lvl4pPr>
                      <a:lvl5pPr marL="1828800" algn="l" defTabSz="457200" rtl="0" eaLnBrk="1" latinLnBrk="0" hangingPunct="1">
                        <a:defRPr sz="1800" kern="1200">
                          <a:solidFill>
                            <a:schemeClr val="tx1"/>
                          </a:solidFill>
                          <a:latin typeface="Franklin Gothic Book" panose="020B0503020102020204"/>
                        </a:defRPr>
                      </a:lvl5pPr>
                      <a:lvl6pPr marL="2286000" algn="l" defTabSz="457200" rtl="0" eaLnBrk="1" latinLnBrk="0" hangingPunct="1">
                        <a:defRPr sz="1800" kern="1200">
                          <a:solidFill>
                            <a:schemeClr val="tx1"/>
                          </a:solidFill>
                          <a:latin typeface="Franklin Gothic Book" panose="020B0503020102020204"/>
                        </a:defRPr>
                      </a:lvl6pPr>
                      <a:lvl7pPr marL="2743200" algn="l" defTabSz="457200" rtl="0" eaLnBrk="1" latinLnBrk="0" hangingPunct="1">
                        <a:defRPr sz="1800" kern="1200">
                          <a:solidFill>
                            <a:schemeClr val="tx1"/>
                          </a:solidFill>
                          <a:latin typeface="Franklin Gothic Book" panose="020B0503020102020204"/>
                        </a:defRPr>
                      </a:lvl7pPr>
                      <a:lvl8pPr marL="3200400" algn="l" defTabSz="457200" rtl="0" eaLnBrk="1" latinLnBrk="0" hangingPunct="1">
                        <a:defRPr sz="1800" kern="1200">
                          <a:solidFill>
                            <a:schemeClr val="tx1"/>
                          </a:solidFill>
                          <a:latin typeface="Franklin Gothic Book" panose="020B0503020102020204"/>
                        </a:defRPr>
                      </a:lvl8pPr>
                      <a:lvl9pPr marL="3657600" algn="l" defTabSz="457200" rtl="0" eaLnBrk="1" latinLnBrk="0" hangingPunct="1">
                        <a:defRPr sz="1800" kern="1200">
                          <a:solidFill>
                            <a:schemeClr val="tx1"/>
                          </a:solidFill>
                          <a:latin typeface="Franklin Gothic Book" panose="020B0503020102020204"/>
                        </a:defRPr>
                      </a:lvl9pPr>
                    </a:lstStyle>
                    <a:p>
                      <a:pPr algn="ctr" fontAlgn="ctr"/>
                      <a:r>
                        <a:rPr lang="tr-TR" sz="1600" b="1" i="0" u="none" strike="noStrike">
                          <a:solidFill>
                            <a:srgbClr val="000000"/>
                          </a:solidFill>
                          <a:effectLst/>
                          <a:latin typeface="Times New Roman" panose="02020603050405020304" pitchFamily="18" charset="0"/>
                        </a:rPr>
                        <a:t>430.806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extLst>
                  <a:ext uri="{0D108BD9-81ED-4DB2-BD59-A6C34878D82A}">
                    <a16:rowId xmlns:a16="http://schemas.microsoft.com/office/drawing/2014/main" val="3020053871"/>
                  </a:ext>
                </a:extLst>
              </a:tr>
              <a:tr h="495723">
                <a:tc>
                  <a:txBody>
                    <a:bodyPr/>
                    <a:lstStyle>
                      <a:lvl1pPr marL="0" algn="l" defTabSz="457200" rtl="0" eaLnBrk="1" latinLnBrk="0" hangingPunct="1">
                        <a:defRPr sz="1800" kern="1200">
                          <a:solidFill>
                            <a:schemeClr val="tx1"/>
                          </a:solidFill>
                          <a:latin typeface="Franklin Gothic Book" panose="020B0503020102020204"/>
                        </a:defRPr>
                      </a:lvl1pPr>
                      <a:lvl2pPr marL="457200" algn="l" defTabSz="457200" rtl="0" eaLnBrk="1" latinLnBrk="0" hangingPunct="1">
                        <a:defRPr sz="1800" kern="1200">
                          <a:solidFill>
                            <a:schemeClr val="tx1"/>
                          </a:solidFill>
                          <a:latin typeface="Franklin Gothic Book" panose="020B0503020102020204"/>
                        </a:defRPr>
                      </a:lvl2pPr>
                      <a:lvl3pPr marL="914400" algn="l" defTabSz="457200" rtl="0" eaLnBrk="1" latinLnBrk="0" hangingPunct="1">
                        <a:defRPr sz="1800" kern="1200">
                          <a:solidFill>
                            <a:schemeClr val="tx1"/>
                          </a:solidFill>
                          <a:latin typeface="Franklin Gothic Book" panose="020B0503020102020204"/>
                        </a:defRPr>
                      </a:lvl3pPr>
                      <a:lvl4pPr marL="1371600" algn="l" defTabSz="457200" rtl="0" eaLnBrk="1" latinLnBrk="0" hangingPunct="1">
                        <a:defRPr sz="1800" kern="1200">
                          <a:solidFill>
                            <a:schemeClr val="tx1"/>
                          </a:solidFill>
                          <a:latin typeface="Franklin Gothic Book" panose="020B0503020102020204"/>
                        </a:defRPr>
                      </a:lvl4pPr>
                      <a:lvl5pPr marL="1828800" algn="l" defTabSz="457200" rtl="0" eaLnBrk="1" latinLnBrk="0" hangingPunct="1">
                        <a:defRPr sz="1800" kern="1200">
                          <a:solidFill>
                            <a:schemeClr val="tx1"/>
                          </a:solidFill>
                          <a:latin typeface="Franklin Gothic Book" panose="020B0503020102020204"/>
                        </a:defRPr>
                      </a:lvl5pPr>
                      <a:lvl6pPr marL="2286000" algn="l" defTabSz="457200" rtl="0" eaLnBrk="1" latinLnBrk="0" hangingPunct="1">
                        <a:defRPr sz="1800" kern="1200">
                          <a:solidFill>
                            <a:schemeClr val="tx1"/>
                          </a:solidFill>
                          <a:latin typeface="Franklin Gothic Book" panose="020B0503020102020204"/>
                        </a:defRPr>
                      </a:lvl6pPr>
                      <a:lvl7pPr marL="2743200" algn="l" defTabSz="457200" rtl="0" eaLnBrk="1" latinLnBrk="0" hangingPunct="1">
                        <a:defRPr sz="1800" kern="1200">
                          <a:solidFill>
                            <a:schemeClr val="tx1"/>
                          </a:solidFill>
                          <a:latin typeface="Franklin Gothic Book" panose="020B0503020102020204"/>
                        </a:defRPr>
                      </a:lvl7pPr>
                      <a:lvl8pPr marL="3200400" algn="l" defTabSz="457200" rtl="0" eaLnBrk="1" latinLnBrk="0" hangingPunct="1">
                        <a:defRPr sz="1800" kern="1200">
                          <a:solidFill>
                            <a:schemeClr val="tx1"/>
                          </a:solidFill>
                          <a:latin typeface="Franklin Gothic Book" panose="020B0503020102020204"/>
                        </a:defRPr>
                      </a:lvl8pPr>
                      <a:lvl9pPr marL="3657600" algn="l" defTabSz="457200" rtl="0" eaLnBrk="1" latinLnBrk="0" hangingPunct="1">
                        <a:defRPr sz="1800" kern="1200">
                          <a:solidFill>
                            <a:schemeClr val="tx1"/>
                          </a:solidFill>
                          <a:latin typeface="Franklin Gothic Book" panose="020B0503020102020204"/>
                        </a:defRPr>
                      </a:lvl9pPr>
                    </a:lstStyle>
                    <a:p>
                      <a:pPr algn="ctr" fontAlgn="ctr"/>
                      <a:r>
                        <a:rPr lang="tr-TR" sz="1600" b="1" i="0" u="none" strike="noStrike" dirty="0">
                          <a:solidFill>
                            <a:srgbClr val="000000"/>
                          </a:solidFill>
                          <a:effectLst/>
                          <a:latin typeface="Times New Roman" panose="02020603050405020304" pitchFamily="18" charset="0"/>
                        </a:rPr>
                        <a:t>BİNALARIN OTURUM ALANLARI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c>
                  <a:txBody>
                    <a:bodyPr/>
                    <a:lstStyle>
                      <a:lvl1pPr marL="0" algn="l" defTabSz="457200" rtl="0" eaLnBrk="1" latinLnBrk="0" hangingPunct="1">
                        <a:defRPr sz="1800" kern="1200">
                          <a:solidFill>
                            <a:schemeClr val="tx1"/>
                          </a:solidFill>
                          <a:latin typeface="Franklin Gothic Book" panose="020B0503020102020204"/>
                        </a:defRPr>
                      </a:lvl1pPr>
                      <a:lvl2pPr marL="457200" algn="l" defTabSz="457200" rtl="0" eaLnBrk="1" latinLnBrk="0" hangingPunct="1">
                        <a:defRPr sz="1800" kern="1200">
                          <a:solidFill>
                            <a:schemeClr val="tx1"/>
                          </a:solidFill>
                          <a:latin typeface="Franklin Gothic Book" panose="020B0503020102020204"/>
                        </a:defRPr>
                      </a:lvl2pPr>
                      <a:lvl3pPr marL="914400" algn="l" defTabSz="457200" rtl="0" eaLnBrk="1" latinLnBrk="0" hangingPunct="1">
                        <a:defRPr sz="1800" kern="1200">
                          <a:solidFill>
                            <a:schemeClr val="tx1"/>
                          </a:solidFill>
                          <a:latin typeface="Franklin Gothic Book" panose="020B0503020102020204"/>
                        </a:defRPr>
                      </a:lvl3pPr>
                      <a:lvl4pPr marL="1371600" algn="l" defTabSz="457200" rtl="0" eaLnBrk="1" latinLnBrk="0" hangingPunct="1">
                        <a:defRPr sz="1800" kern="1200">
                          <a:solidFill>
                            <a:schemeClr val="tx1"/>
                          </a:solidFill>
                          <a:latin typeface="Franklin Gothic Book" panose="020B0503020102020204"/>
                        </a:defRPr>
                      </a:lvl4pPr>
                      <a:lvl5pPr marL="1828800" algn="l" defTabSz="457200" rtl="0" eaLnBrk="1" latinLnBrk="0" hangingPunct="1">
                        <a:defRPr sz="1800" kern="1200">
                          <a:solidFill>
                            <a:schemeClr val="tx1"/>
                          </a:solidFill>
                          <a:latin typeface="Franklin Gothic Book" panose="020B0503020102020204"/>
                        </a:defRPr>
                      </a:lvl5pPr>
                      <a:lvl6pPr marL="2286000" algn="l" defTabSz="457200" rtl="0" eaLnBrk="1" latinLnBrk="0" hangingPunct="1">
                        <a:defRPr sz="1800" kern="1200">
                          <a:solidFill>
                            <a:schemeClr val="tx1"/>
                          </a:solidFill>
                          <a:latin typeface="Franklin Gothic Book" panose="020B0503020102020204"/>
                        </a:defRPr>
                      </a:lvl6pPr>
                      <a:lvl7pPr marL="2743200" algn="l" defTabSz="457200" rtl="0" eaLnBrk="1" latinLnBrk="0" hangingPunct="1">
                        <a:defRPr sz="1800" kern="1200">
                          <a:solidFill>
                            <a:schemeClr val="tx1"/>
                          </a:solidFill>
                          <a:latin typeface="Franklin Gothic Book" panose="020B0503020102020204"/>
                        </a:defRPr>
                      </a:lvl7pPr>
                      <a:lvl8pPr marL="3200400" algn="l" defTabSz="457200" rtl="0" eaLnBrk="1" latinLnBrk="0" hangingPunct="1">
                        <a:defRPr sz="1800" kern="1200">
                          <a:solidFill>
                            <a:schemeClr val="tx1"/>
                          </a:solidFill>
                          <a:latin typeface="Franklin Gothic Book" panose="020B0503020102020204"/>
                        </a:defRPr>
                      </a:lvl8pPr>
                      <a:lvl9pPr marL="3657600" algn="l" defTabSz="457200" rtl="0" eaLnBrk="1" latinLnBrk="0" hangingPunct="1">
                        <a:defRPr sz="1800" kern="1200">
                          <a:solidFill>
                            <a:schemeClr val="tx1"/>
                          </a:solidFill>
                          <a:latin typeface="Franklin Gothic Book" panose="020B0503020102020204"/>
                        </a:defRPr>
                      </a:lvl9pPr>
                    </a:lstStyle>
                    <a:p>
                      <a:pPr algn="ctr" fontAlgn="ctr"/>
                      <a:r>
                        <a:rPr lang="tr-TR" sz="1600" b="1" i="0" u="none" strike="noStrike" dirty="0">
                          <a:solidFill>
                            <a:srgbClr val="000000"/>
                          </a:solidFill>
                          <a:effectLst/>
                          <a:latin typeface="Times New Roman" panose="02020603050405020304" pitchFamily="18" charset="0"/>
                        </a:rPr>
                        <a:t>131.494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extLst>
                  <a:ext uri="{0D108BD9-81ED-4DB2-BD59-A6C34878D82A}">
                    <a16:rowId xmlns:a16="http://schemas.microsoft.com/office/drawing/2014/main" val="905713473"/>
                  </a:ext>
                </a:extLst>
              </a:tr>
              <a:tr h="444441">
                <a:tc>
                  <a:txBody>
                    <a:bodyPr/>
                    <a:lstStyle>
                      <a:lvl1pPr marL="0" algn="l" defTabSz="457200" rtl="0" eaLnBrk="1" latinLnBrk="0" hangingPunct="1">
                        <a:defRPr sz="1800" kern="1200">
                          <a:solidFill>
                            <a:schemeClr val="tx1"/>
                          </a:solidFill>
                          <a:latin typeface="Franklin Gothic Book" panose="020B0503020102020204"/>
                        </a:defRPr>
                      </a:lvl1pPr>
                      <a:lvl2pPr marL="457200" algn="l" defTabSz="457200" rtl="0" eaLnBrk="1" latinLnBrk="0" hangingPunct="1">
                        <a:defRPr sz="1800" kern="1200">
                          <a:solidFill>
                            <a:schemeClr val="tx1"/>
                          </a:solidFill>
                          <a:latin typeface="Franklin Gothic Book" panose="020B0503020102020204"/>
                        </a:defRPr>
                      </a:lvl2pPr>
                      <a:lvl3pPr marL="914400" algn="l" defTabSz="457200" rtl="0" eaLnBrk="1" latinLnBrk="0" hangingPunct="1">
                        <a:defRPr sz="1800" kern="1200">
                          <a:solidFill>
                            <a:schemeClr val="tx1"/>
                          </a:solidFill>
                          <a:latin typeface="Franklin Gothic Book" panose="020B0503020102020204"/>
                        </a:defRPr>
                      </a:lvl3pPr>
                      <a:lvl4pPr marL="1371600" algn="l" defTabSz="457200" rtl="0" eaLnBrk="1" latinLnBrk="0" hangingPunct="1">
                        <a:defRPr sz="1800" kern="1200">
                          <a:solidFill>
                            <a:schemeClr val="tx1"/>
                          </a:solidFill>
                          <a:latin typeface="Franklin Gothic Book" panose="020B0503020102020204"/>
                        </a:defRPr>
                      </a:lvl4pPr>
                      <a:lvl5pPr marL="1828800" algn="l" defTabSz="457200" rtl="0" eaLnBrk="1" latinLnBrk="0" hangingPunct="1">
                        <a:defRPr sz="1800" kern="1200">
                          <a:solidFill>
                            <a:schemeClr val="tx1"/>
                          </a:solidFill>
                          <a:latin typeface="Franklin Gothic Book" panose="020B0503020102020204"/>
                        </a:defRPr>
                      </a:lvl5pPr>
                      <a:lvl6pPr marL="2286000" algn="l" defTabSz="457200" rtl="0" eaLnBrk="1" latinLnBrk="0" hangingPunct="1">
                        <a:defRPr sz="1800" kern="1200">
                          <a:solidFill>
                            <a:schemeClr val="tx1"/>
                          </a:solidFill>
                          <a:latin typeface="Franklin Gothic Book" panose="020B0503020102020204"/>
                        </a:defRPr>
                      </a:lvl6pPr>
                      <a:lvl7pPr marL="2743200" algn="l" defTabSz="457200" rtl="0" eaLnBrk="1" latinLnBrk="0" hangingPunct="1">
                        <a:defRPr sz="1800" kern="1200">
                          <a:solidFill>
                            <a:schemeClr val="tx1"/>
                          </a:solidFill>
                          <a:latin typeface="Franklin Gothic Book" panose="020B0503020102020204"/>
                        </a:defRPr>
                      </a:lvl7pPr>
                      <a:lvl8pPr marL="3200400" algn="l" defTabSz="457200" rtl="0" eaLnBrk="1" latinLnBrk="0" hangingPunct="1">
                        <a:defRPr sz="1800" kern="1200">
                          <a:solidFill>
                            <a:schemeClr val="tx1"/>
                          </a:solidFill>
                          <a:latin typeface="Franklin Gothic Book" panose="020B0503020102020204"/>
                        </a:defRPr>
                      </a:lvl8pPr>
                      <a:lvl9pPr marL="3657600" algn="l" defTabSz="457200" rtl="0" eaLnBrk="1" latinLnBrk="0" hangingPunct="1">
                        <a:defRPr sz="1800" kern="1200">
                          <a:solidFill>
                            <a:schemeClr val="tx1"/>
                          </a:solidFill>
                          <a:latin typeface="Franklin Gothic Book" panose="020B0503020102020204"/>
                        </a:defRPr>
                      </a:lvl9pPr>
                    </a:lstStyle>
                    <a:p>
                      <a:pPr algn="ctr" fontAlgn="ctr"/>
                      <a:r>
                        <a:rPr lang="tr-TR" sz="1600" b="1" i="0" u="none" strike="noStrike">
                          <a:solidFill>
                            <a:srgbClr val="000000"/>
                          </a:solidFill>
                          <a:effectLst/>
                          <a:latin typeface="Times New Roman" panose="02020603050405020304" pitchFamily="18" charset="0"/>
                        </a:rPr>
                        <a:t>YEŞİL ALANLAR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c>
                  <a:txBody>
                    <a:bodyPr/>
                    <a:lstStyle>
                      <a:lvl1pPr marL="0" algn="l" defTabSz="457200" rtl="0" eaLnBrk="1" latinLnBrk="0" hangingPunct="1">
                        <a:defRPr sz="1800" kern="1200">
                          <a:solidFill>
                            <a:schemeClr val="tx1"/>
                          </a:solidFill>
                          <a:latin typeface="Franklin Gothic Book" panose="020B0503020102020204"/>
                        </a:defRPr>
                      </a:lvl1pPr>
                      <a:lvl2pPr marL="457200" algn="l" defTabSz="457200" rtl="0" eaLnBrk="1" latinLnBrk="0" hangingPunct="1">
                        <a:defRPr sz="1800" kern="1200">
                          <a:solidFill>
                            <a:schemeClr val="tx1"/>
                          </a:solidFill>
                          <a:latin typeface="Franklin Gothic Book" panose="020B0503020102020204"/>
                        </a:defRPr>
                      </a:lvl2pPr>
                      <a:lvl3pPr marL="914400" algn="l" defTabSz="457200" rtl="0" eaLnBrk="1" latinLnBrk="0" hangingPunct="1">
                        <a:defRPr sz="1800" kern="1200">
                          <a:solidFill>
                            <a:schemeClr val="tx1"/>
                          </a:solidFill>
                          <a:latin typeface="Franklin Gothic Book" panose="020B0503020102020204"/>
                        </a:defRPr>
                      </a:lvl3pPr>
                      <a:lvl4pPr marL="1371600" algn="l" defTabSz="457200" rtl="0" eaLnBrk="1" latinLnBrk="0" hangingPunct="1">
                        <a:defRPr sz="1800" kern="1200">
                          <a:solidFill>
                            <a:schemeClr val="tx1"/>
                          </a:solidFill>
                          <a:latin typeface="Franklin Gothic Book" panose="020B0503020102020204"/>
                        </a:defRPr>
                      </a:lvl4pPr>
                      <a:lvl5pPr marL="1828800" algn="l" defTabSz="457200" rtl="0" eaLnBrk="1" latinLnBrk="0" hangingPunct="1">
                        <a:defRPr sz="1800" kern="1200">
                          <a:solidFill>
                            <a:schemeClr val="tx1"/>
                          </a:solidFill>
                          <a:latin typeface="Franklin Gothic Book" panose="020B0503020102020204"/>
                        </a:defRPr>
                      </a:lvl5pPr>
                      <a:lvl6pPr marL="2286000" algn="l" defTabSz="457200" rtl="0" eaLnBrk="1" latinLnBrk="0" hangingPunct="1">
                        <a:defRPr sz="1800" kern="1200">
                          <a:solidFill>
                            <a:schemeClr val="tx1"/>
                          </a:solidFill>
                          <a:latin typeface="Franklin Gothic Book" panose="020B0503020102020204"/>
                        </a:defRPr>
                      </a:lvl6pPr>
                      <a:lvl7pPr marL="2743200" algn="l" defTabSz="457200" rtl="0" eaLnBrk="1" latinLnBrk="0" hangingPunct="1">
                        <a:defRPr sz="1800" kern="1200">
                          <a:solidFill>
                            <a:schemeClr val="tx1"/>
                          </a:solidFill>
                          <a:latin typeface="Franklin Gothic Book" panose="020B0503020102020204"/>
                        </a:defRPr>
                      </a:lvl7pPr>
                      <a:lvl8pPr marL="3200400" algn="l" defTabSz="457200" rtl="0" eaLnBrk="1" latinLnBrk="0" hangingPunct="1">
                        <a:defRPr sz="1800" kern="1200">
                          <a:solidFill>
                            <a:schemeClr val="tx1"/>
                          </a:solidFill>
                          <a:latin typeface="Franklin Gothic Book" panose="020B0503020102020204"/>
                        </a:defRPr>
                      </a:lvl8pPr>
                      <a:lvl9pPr marL="3657600" algn="l" defTabSz="457200" rtl="0" eaLnBrk="1" latinLnBrk="0" hangingPunct="1">
                        <a:defRPr sz="1800" kern="1200">
                          <a:solidFill>
                            <a:schemeClr val="tx1"/>
                          </a:solidFill>
                          <a:latin typeface="Franklin Gothic Book" panose="020B0503020102020204"/>
                        </a:defRPr>
                      </a:lvl9pPr>
                    </a:lstStyle>
                    <a:p>
                      <a:pPr algn="ctr" fontAlgn="ctr"/>
                      <a:r>
                        <a:rPr lang="tr-TR" sz="1600" b="1" i="0" u="none" strike="noStrike" dirty="0">
                          <a:solidFill>
                            <a:srgbClr val="000000"/>
                          </a:solidFill>
                          <a:effectLst/>
                          <a:latin typeface="Times New Roman" panose="02020603050405020304" pitchFamily="18" charset="0"/>
                        </a:rPr>
                        <a:t>189.829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extLst>
                  <a:ext uri="{0D108BD9-81ED-4DB2-BD59-A6C34878D82A}">
                    <a16:rowId xmlns:a16="http://schemas.microsoft.com/office/drawing/2014/main" val="3304997483"/>
                  </a:ext>
                </a:extLst>
              </a:tr>
              <a:tr h="461535">
                <a:tc>
                  <a:txBody>
                    <a:bodyPr/>
                    <a:lstStyle>
                      <a:lvl1pPr marL="0" algn="l" defTabSz="457200" rtl="0" eaLnBrk="1" latinLnBrk="0" hangingPunct="1">
                        <a:defRPr sz="1800" kern="1200">
                          <a:solidFill>
                            <a:schemeClr val="tx1"/>
                          </a:solidFill>
                          <a:latin typeface="Franklin Gothic Book" panose="020B0503020102020204"/>
                        </a:defRPr>
                      </a:lvl1pPr>
                      <a:lvl2pPr marL="457200" algn="l" defTabSz="457200" rtl="0" eaLnBrk="1" latinLnBrk="0" hangingPunct="1">
                        <a:defRPr sz="1800" kern="1200">
                          <a:solidFill>
                            <a:schemeClr val="tx1"/>
                          </a:solidFill>
                          <a:latin typeface="Franklin Gothic Book" panose="020B0503020102020204"/>
                        </a:defRPr>
                      </a:lvl2pPr>
                      <a:lvl3pPr marL="914400" algn="l" defTabSz="457200" rtl="0" eaLnBrk="1" latinLnBrk="0" hangingPunct="1">
                        <a:defRPr sz="1800" kern="1200">
                          <a:solidFill>
                            <a:schemeClr val="tx1"/>
                          </a:solidFill>
                          <a:latin typeface="Franklin Gothic Book" panose="020B0503020102020204"/>
                        </a:defRPr>
                      </a:lvl3pPr>
                      <a:lvl4pPr marL="1371600" algn="l" defTabSz="457200" rtl="0" eaLnBrk="1" latinLnBrk="0" hangingPunct="1">
                        <a:defRPr sz="1800" kern="1200">
                          <a:solidFill>
                            <a:schemeClr val="tx1"/>
                          </a:solidFill>
                          <a:latin typeface="Franklin Gothic Book" panose="020B0503020102020204"/>
                        </a:defRPr>
                      </a:lvl4pPr>
                      <a:lvl5pPr marL="1828800" algn="l" defTabSz="457200" rtl="0" eaLnBrk="1" latinLnBrk="0" hangingPunct="1">
                        <a:defRPr sz="1800" kern="1200">
                          <a:solidFill>
                            <a:schemeClr val="tx1"/>
                          </a:solidFill>
                          <a:latin typeface="Franklin Gothic Book" panose="020B0503020102020204"/>
                        </a:defRPr>
                      </a:lvl5pPr>
                      <a:lvl6pPr marL="2286000" algn="l" defTabSz="457200" rtl="0" eaLnBrk="1" latinLnBrk="0" hangingPunct="1">
                        <a:defRPr sz="1800" kern="1200">
                          <a:solidFill>
                            <a:schemeClr val="tx1"/>
                          </a:solidFill>
                          <a:latin typeface="Franklin Gothic Book" panose="020B0503020102020204"/>
                        </a:defRPr>
                      </a:lvl6pPr>
                      <a:lvl7pPr marL="2743200" algn="l" defTabSz="457200" rtl="0" eaLnBrk="1" latinLnBrk="0" hangingPunct="1">
                        <a:defRPr sz="1800" kern="1200">
                          <a:solidFill>
                            <a:schemeClr val="tx1"/>
                          </a:solidFill>
                          <a:latin typeface="Franklin Gothic Book" panose="020B0503020102020204"/>
                        </a:defRPr>
                      </a:lvl7pPr>
                      <a:lvl8pPr marL="3200400" algn="l" defTabSz="457200" rtl="0" eaLnBrk="1" latinLnBrk="0" hangingPunct="1">
                        <a:defRPr sz="1800" kern="1200">
                          <a:solidFill>
                            <a:schemeClr val="tx1"/>
                          </a:solidFill>
                          <a:latin typeface="Franklin Gothic Book" panose="020B0503020102020204"/>
                        </a:defRPr>
                      </a:lvl8pPr>
                      <a:lvl9pPr marL="3657600" algn="l" defTabSz="457200" rtl="0" eaLnBrk="1" latinLnBrk="0" hangingPunct="1">
                        <a:defRPr sz="1800" kern="1200">
                          <a:solidFill>
                            <a:schemeClr val="tx1"/>
                          </a:solidFill>
                          <a:latin typeface="Franklin Gothic Book" panose="020B0503020102020204"/>
                        </a:defRPr>
                      </a:lvl9pPr>
                    </a:lstStyle>
                    <a:p>
                      <a:pPr algn="ctr" fontAlgn="ctr"/>
                      <a:r>
                        <a:rPr lang="tr-TR" sz="1600" b="1" i="0" u="none" strike="noStrike">
                          <a:solidFill>
                            <a:srgbClr val="000000"/>
                          </a:solidFill>
                          <a:effectLst/>
                          <a:latin typeface="Times New Roman" panose="02020603050405020304" pitchFamily="18" charset="0"/>
                        </a:rPr>
                        <a:t>ORMANLIK ALANLAR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c>
                  <a:txBody>
                    <a:bodyPr/>
                    <a:lstStyle>
                      <a:lvl1pPr marL="0" algn="l" defTabSz="457200" rtl="0" eaLnBrk="1" latinLnBrk="0" hangingPunct="1">
                        <a:defRPr sz="1800" kern="1200">
                          <a:solidFill>
                            <a:schemeClr val="tx1"/>
                          </a:solidFill>
                          <a:latin typeface="Franklin Gothic Book" panose="020B0503020102020204"/>
                        </a:defRPr>
                      </a:lvl1pPr>
                      <a:lvl2pPr marL="457200" algn="l" defTabSz="457200" rtl="0" eaLnBrk="1" latinLnBrk="0" hangingPunct="1">
                        <a:defRPr sz="1800" kern="1200">
                          <a:solidFill>
                            <a:schemeClr val="tx1"/>
                          </a:solidFill>
                          <a:latin typeface="Franklin Gothic Book" panose="020B0503020102020204"/>
                        </a:defRPr>
                      </a:lvl2pPr>
                      <a:lvl3pPr marL="914400" algn="l" defTabSz="457200" rtl="0" eaLnBrk="1" latinLnBrk="0" hangingPunct="1">
                        <a:defRPr sz="1800" kern="1200">
                          <a:solidFill>
                            <a:schemeClr val="tx1"/>
                          </a:solidFill>
                          <a:latin typeface="Franklin Gothic Book" panose="020B0503020102020204"/>
                        </a:defRPr>
                      </a:lvl3pPr>
                      <a:lvl4pPr marL="1371600" algn="l" defTabSz="457200" rtl="0" eaLnBrk="1" latinLnBrk="0" hangingPunct="1">
                        <a:defRPr sz="1800" kern="1200">
                          <a:solidFill>
                            <a:schemeClr val="tx1"/>
                          </a:solidFill>
                          <a:latin typeface="Franklin Gothic Book" panose="020B0503020102020204"/>
                        </a:defRPr>
                      </a:lvl4pPr>
                      <a:lvl5pPr marL="1828800" algn="l" defTabSz="457200" rtl="0" eaLnBrk="1" latinLnBrk="0" hangingPunct="1">
                        <a:defRPr sz="1800" kern="1200">
                          <a:solidFill>
                            <a:schemeClr val="tx1"/>
                          </a:solidFill>
                          <a:latin typeface="Franklin Gothic Book" panose="020B0503020102020204"/>
                        </a:defRPr>
                      </a:lvl5pPr>
                      <a:lvl6pPr marL="2286000" algn="l" defTabSz="457200" rtl="0" eaLnBrk="1" latinLnBrk="0" hangingPunct="1">
                        <a:defRPr sz="1800" kern="1200">
                          <a:solidFill>
                            <a:schemeClr val="tx1"/>
                          </a:solidFill>
                          <a:latin typeface="Franklin Gothic Book" panose="020B0503020102020204"/>
                        </a:defRPr>
                      </a:lvl6pPr>
                      <a:lvl7pPr marL="2743200" algn="l" defTabSz="457200" rtl="0" eaLnBrk="1" latinLnBrk="0" hangingPunct="1">
                        <a:defRPr sz="1800" kern="1200">
                          <a:solidFill>
                            <a:schemeClr val="tx1"/>
                          </a:solidFill>
                          <a:latin typeface="Franklin Gothic Book" panose="020B0503020102020204"/>
                        </a:defRPr>
                      </a:lvl7pPr>
                      <a:lvl8pPr marL="3200400" algn="l" defTabSz="457200" rtl="0" eaLnBrk="1" latinLnBrk="0" hangingPunct="1">
                        <a:defRPr sz="1800" kern="1200">
                          <a:solidFill>
                            <a:schemeClr val="tx1"/>
                          </a:solidFill>
                          <a:latin typeface="Franklin Gothic Book" panose="020B0503020102020204"/>
                        </a:defRPr>
                      </a:lvl8pPr>
                      <a:lvl9pPr marL="3657600" algn="l" defTabSz="457200" rtl="0" eaLnBrk="1" latinLnBrk="0" hangingPunct="1">
                        <a:defRPr sz="1800" kern="1200">
                          <a:solidFill>
                            <a:schemeClr val="tx1"/>
                          </a:solidFill>
                          <a:latin typeface="Franklin Gothic Book" panose="020B0503020102020204"/>
                        </a:defRPr>
                      </a:lvl9pPr>
                    </a:lstStyle>
                    <a:p>
                      <a:pPr algn="ctr" fontAlgn="ctr"/>
                      <a:r>
                        <a:rPr lang="tr-TR" sz="1600" b="1" i="0" u="none" strike="noStrike" dirty="0">
                          <a:solidFill>
                            <a:srgbClr val="000000"/>
                          </a:solidFill>
                          <a:effectLst/>
                          <a:latin typeface="Times New Roman" panose="02020603050405020304" pitchFamily="18" charset="0"/>
                        </a:rPr>
                        <a:t>1.866.500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extLst>
                  <a:ext uri="{0D108BD9-81ED-4DB2-BD59-A6C34878D82A}">
                    <a16:rowId xmlns:a16="http://schemas.microsoft.com/office/drawing/2014/main" val="3509837705"/>
                  </a:ext>
                </a:extLst>
              </a:tr>
              <a:tr h="717943">
                <a:tc>
                  <a:txBody>
                    <a:bodyPr/>
                    <a:lstStyle>
                      <a:lvl1pPr marL="0" algn="l" defTabSz="457200" rtl="0" eaLnBrk="1" latinLnBrk="0" hangingPunct="1">
                        <a:defRPr sz="1800" kern="1200">
                          <a:solidFill>
                            <a:schemeClr val="tx1"/>
                          </a:solidFill>
                          <a:latin typeface="Franklin Gothic Book" panose="020B0503020102020204"/>
                        </a:defRPr>
                      </a:lvl1pPr>
                      <a:lvl2pPr marL="457200" algn="l" defTabSz="457200" rtl="0" eaLnBrk="1" latinLnBrk="0" hangingPunct="1">
                        <a:defRPr sz="1800" kern="1200">
                          <a:solidFill>
                            <a:schemeClr val="tx1"/>
                          </a:solidFill>
                          <a:latin typeface="Franklin Gothic Book" panose="020B0503020102020204"/>
                        </a:defRPr>
                      </a:lvl2pPr>
                      <a:lvl3pPr marL="914400" algn="l" defTabSz="457200" rtl="0" eaLnBrk="1" latinLnBrk="0" hangingPunct="1">
                        <a:defRPr sz="1800" kern="1200">
                          <a:solidFill>
                            <a:schemeClr val="tx1"/>
                          </a:solidFill>
                          <a:latin typeface="Franklin Gothic Book" panose="020B0503020102020204"/>
                        </a:defRPr>
                      </a:lvl3pPr>
                      <a:lvl4pPr marL="1371600" algn="l" defTabSz="457200" rtl="0" eaLnBrk="1" latinLnBrk="0" hangingPunct="1">
                        <a:defRPr sz="1800" kern="1200">
                          <a:solidFill>
                            <a:schemeClr val="tx1"/>
                          </a:solidFill>
                          <a:latin typeface="Franklin Gothic Book" panose="020B0503020102020204"/>
                        </a:defRPr>
                      </a:lvl4pPr>
                      <a:lvl5pPr marL="1828800" algn="l" defTabSz="457200" rtl="0" eaLnBrk="1" latinLnBrk="0" hangingPunct="1">
                        <a:defRPr sz="1800" kern="1200">
                          <a:solidFill>
                            <a:schemeClr val="tx1"/>
                          </a:solidFill>
                          <a:latin typeface="Franklin Gothic Book" panose="020B0503020102020204"/>
                        </a:defRPr>
                      </a:lvl5pPr>
                      <a:lvl6pPr marL="2286000" algn="l" defTabSz="457200" rtl="0" eaLnBrk="1" latinLnBrk="0" hangingPunct="1">
                        <a:defRPr sz="1800" kern="1200">
                          <a:solidFill>
                            <a:schemeClr val="tx1"/>
                          </a:solidFill>
                          <a:latin typeface="Franklin Gothic Book" panose="020B0503020102020204"/>
                        </a:defRPr>
                      </a:lvl6pPr>
                      <a:lvl7pPr marL="2743200" algn="l" defTabSz="457200" rtl="0" eaLnBrk="1" latinLnBrk="0" hangingPunct="1">
                        <a:defRPr sz="1800" kern="1200">
                          <a:solidFill>
                            <a:schemeClr val="tx1"/>
                          </a:solidFill>
                          <a:latin typeface="Franklin Gothic Book" panose="020B0503020102020204"/>
                        </a:defRPr>
                      </a:lvl7pPr>
                      <a:lvl8pPr marL="3200400" algn="l" defTabSz="457200" rtl="0" eaLnBrk="1" latinLnBrk="0" hangingPunct="1">
                        <a:defRPr sz="1800" kern="1200">
                          <a:solidFill>
                            <a:schemeClr val="tx1"/>
                          </a:solidFill>
                          <a:latin typeface="Franklin Gothic Book" panose="020B0503020102020204"/>
                        </a:defRPr>
                      </a:lvl8pPr>
                      <a:lvl9pPr marL="3657600" algn="l" defTabSz="457200" rtl="0" eaLnBrk="1" latinLnBrk="0" hangingPunct="1">
                        <a:defRPr sz="1800" kern="1200">
                          <a:solidFill>
                            <a:schemeClr val="tx1"/>
                          </a:solidFill>
                          <a:latin typeface="Franklin Gothic Book" panose="020B0503020102020204"/>
                        </a:defRPr>
                      </a:lvl9pPr>
                    </a:lstStyle>
                    <a:p>
                      <a:pPr algn="ctr" fontAlgn="ctr"/>
                      <a:r>
                        <a:rPr lang="tr-TR" sz="1600" b="1" i="0" u="none" strike="noStrike">
                          <a:solidFill>
                            <a:srgbClr val="000000"/>
                          </a:solidFill>
                          <a:effectLst/>
                          <a:latin typeface="Times New Roman" panose="02020603050405020304" pitchFamily="18" charset="0"/>
                        </a:rPr>
                        <a:t>AÇIK ALANLAR</a:t>
                      </a:r>
                      <a:br>
                        <a:rPr lang="tr-TR" sz="1600" b="1" i="0" u="none" strike="noStrike">
                          <a:solidFill>
                            <a:srgbClr val="000000"/>
                          </a:solidFill>
                          <a:effectLst/>
                          <a:latin typeface="Times New Roman" panose="02020603050405020304" pitchFamily="18" charset="0"/>
                        </a:rPr>
                      </a:br>
                      <a:r>
                        <a:rPr lang="tr-TR" sz="1600" b="1" i="0" u="none" strike="noStrike">
                          <a:solidFill>
                            <a:srgbClr val="000000"/>
                          </a:solidFill>
                          <a:effectLst/>
                          <a:latin typeface="Times New Roman" panose="02020603050405020304" pitchFamily="18" charset="0"/>
                        </a:rPr>
                        <a:t>(3.521.584,12-1.866.500-131.494)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tc>
                  <a:txBody>
                    <a:bodyPr/>
                    <a:lstStyle>
                      <a:lvl1pPr marL="0" algn="l" defTabSz="457200" rtl="0" eaLnBrk="1" latinLnBrk="0" hangingPunct="1">
                        <a:defRPr sz="1800" kern="1200">
                          <a:solidFill>
                            <a:schemeClr val="tx1"/>
                          </a:solidFill>
                          <a:latin typeface="Franklin Gothic Book" panose="020B0503020102020204"/>
                        </a:defRPr>
                      </a:lvl1pPr>
                      <a:lvl2pPr marL="457200" algn="l" defTabSz="457200" rtl="0" eaLnBrk="1" latinLnBrk="0" hangingPunct="1">
                        <a:defRPr sz="1800" kern="1200">
                          <a:solidFill>
                            <a:schemeClr val="tx1"/>
                          </a:solidFill>
                          <a:latin typeface="Franklin Gothic Book" panose="020B0503020102020204"/>
                        </a:defRPr>
                      </a:lvl2pPr>
                      <a:lvl3pPr marL="914400" algn="l" defTabSz="457200" rtl="0" eaLnBrk="1" latinLnBrk="0" hangingPunct="1">
                        <a:defRPr sz="1800" kern="1200">
                          <a:solidFill>
                            <a:schemeClr val="tx1"/>
                          </a:solidFill>
                          <a:latin typeface="Franklin Gothic Book" panose="020B0503020102020204"/>
                        </a:defRPr>
                      </a:lvl3pPr>
                      <a:lvl4pPr marL="1371600" algn="l" defTabSz="457200" rtl="0" eaLnBrk="1" latinLnBrk="0" hangingPunct="1">
                        <a:defRPr sz="1800" kern="1200">
                          <a:solidFill>
                            <a:schemeClr val="tx1"/>
                          </a:solidFill>
                          <a:latin typeface="Franklin Gothic Book" panose="020B0503020102020204"/>
                        </a:defRPr>
                      </a:lvl4pPr>
                      <a:lvl5pPr marL="1828800" algn="l" defTabSz="457200" rtl="0" eaLnBrk="1" latinLnBrk="0" hangingPunct="1">
                        <a:defRPr sz="1800" kern="1200">
                          <a:solidFill>
                            <a:schemeClr val="tx1"/>
                          </a:solidFill>
                          <a:latin typeface="Franklin Gothic Book" panose="020B0503020102020204"/>
                        </a:defRPr>
                      </a:lvl5pPr>
                      <a:lvl6pPr marL="2286000" algn="l" defTabSz="457200" rtl="0" eaLnBrk="1" latinLnBrk="0" hangingPunct="1">
                        <a:defRPr sz="1800" kern="1200">
                          <a:solidFill>
                            <a:schemeClr val="tx1"/>
                          </a:solidFill>
                          <a:latin typeface="Franklin Gothic Book" panose="020B0503020102020204"/>
                        </a:defRPr>
                      </a:lvl6pPr>
                      <a:lvl7pPr marL="2743200" algn="l" defTabSz="457200" rtl="0" eaLnBrk="1" latinLnBrk="0" hangingPunct="1">
                        <a:defRPr sz="1800" kern="1200">
                          <a:solidFill>
                            <a:schemeClr val="tx1"/>
                          </a:solidFill>
                          <a:latin typeface="Franklin Gothic Book" panose="020B0503020102020204"/>
                        </a:defRPr>
                      </a:lvl7pPr>
                      <a:lvl8pPr marL="3200400" algn="l" defTabSz="457200" rtl="0" eaLnBrk="1" latinLnBrk="0" hangingPunct="1">
                        <a:defRPr sz="1800" kern="1200">
                          <a:solidFill>
                            <a:schemeClr val="tx1"/>
                          </a:solidFill>
                          <a:latin typeface="Franklin Gothic Book" panose="020B0503020102020204"/>
                        </a:defRPr>
                      </a:lvl8pPr>
                      <a:lvl9pPr marL="3657600" algn="l" defTabSz="457200" rtl="0" eaLnBrk="1" latinLnBrk="0" hangingPunct="1">
                        <a:defRPr sz="1800" kern="1200">
                          <a:solidFill>
                            <a:schemeClr val="tx1"/>
                          </a:solidFill>
                          <a:latin typeface="Franklin Gothic Book" panose="020B0503020102020204"/>
                        </a:defRPr>
                      </a:lvl9pPr>
                    </a:lstStyle>
                    <a:p>
                      <a:pPr algn="ctr" fontAlgn="ctr"/>
                      <a:r>
                        <a:rPr lang="tr-TR" sz="1600" b="1" i="0" u="none" strike="noStrike" dirty="0">
                          <a:solidFill>
                            <a:srgbClr val="000000"/>
                          </a:solidFill>
                          <a:effectLst/>
                          <a:latin typeface="Times New Roman" panose="02020603050405020304" pitchFamily="18" charset="0"/>
                        </a:rPr>
                        <a:t>  1.523.590,12 m²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D5B4"/>
                    </a:solidFill>
                  </a:tcPr>
                </a:tc>
                <a:extLst>
                  <a:ext uri="{0D108BD9-81ED-4DB2-BD59-A6C34878D82A}">
                    <a16:rowId xmlns:a16="http://schemas.microsoft.com/office/drawing/2014/main" val="2310902953"/>
                  </a:ext>
                </a:extLst>
              </a:tr>
            </a:tbl>
          </a:graphicData>
        </a:graphic>
      </p:graphicFrame>
    </p:spTree>
    <p:extLst>
      <p:ext uri="{BB962C8B-B14F-4D97-AF65-F5344CB8AC3E}">
        <p14:creationId xmlns:p14="http://schemas.microsoft.com/office/powerpoint/2010/main" val="1516223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56C25882-E793-4685-B78B-0A0F4806BFE5}"/>
              </a:ext>
            </a:extLst>
          </p:cNvPr>
          <p:cNvPicPr>
            <a:picLocks noChangeAspect="1"/>
          </p:cNvPicPr>
          <p:nvPr/>
        </p:nvPicPr>
        <p:blipFill>
          <a:blip r:embed="rId3"/>
          <a:stretch>
            <a:fillRect/>
          </a:stretch>
        </p:blipFill>
        <p:spPr>
          <a:xfrm>
            <a:off x="1" y="655144"/>
            <a:ext cx="12192000" cy="6202856"/>
          </a:xfrm>
          <a:prstGeom prst="rect">
            <a:avLst/>
          </a:prstGeom>
        </p:spPr>
      </p:pic>
      <p:sp>
        <p:nvSpPr>
          <p:cNvPr id="6" name="Başlık 1">
            <a:extLst>
              <a:ext uri="{FF2B5EF4-FFF2-40B4-BE49-F238E27FC236}">
                <a16:creationId xmlns:a16="http://schemas.microsoft.com/office/drawing/2014/main" id="{BAE6B4D2-4FAA-4F2A-8401-36B9099D0171}"/>
              </a:ext>
            </a:extLst>
          </p:cNvPr>
          <p:cNvSpPr txBox="1">
            <a:spLocks/>
          </p:cNvSpPr>
          <p:nvPr/>
        </p:nvSpPr>
        <p:spPr>
          <a:xfrm>
            <a:off x="0" y="0"/>
            <a:ext cx="12191999" cy="655144"/>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Pct val="125000"/>
              <a:buFont typeface="Arial" panose="020B0604020202020204" pitchFamily="34" charset="0"/>
              <a:buNone/>
              <a:tabLst/>
              <a:defRPr/>
            </a:pPr>
            <a:r>
              <a:rPr kumimoji="0" lang="tr-TR" sz="2000" b="1" i="0" u="none" strike="noStrike" kern="1200" cap="all" spc="0" normalizeH="0" baseline="0" noProof="0" dirty="0">
                <a:ln>
                  <a:noFill/>
                </a:ln>
                <a:solidFill>
                  <a:schemeClr val="accent2">
                    <a:lumMod val="50000"/>
                  </a:schemeClr>
                </a:solidFill>
                <a:effectLst/>
                <a:uLnTx/>
                <a:uFillTx/>
                <a:latin typeface="Tw Cen MT"/>
                <a:ea typeface="+mn-ea"/>
                <a:cs typeface="+mn-cs"/>
              </a:rPr>
              <a:t>2- </a:t>
            </a:r>
            <a:r>
              <a:rPr kumimoji="0" lang="tr-TR" sz="2000" b="1" i="0" u="none" strike="noStrike" kern="1200" cap="none" spc="0" normalizeH="0" baseline="0" noProof="0" dirty="0">
                <a:ln>
                  <a:noFill/>
                </a:ln>
                <a:solidFill>
                  <a:schemeClr val="accent2">
                    <a:lumMod val="50000"/>
                  </a:schemeClr>
                </a:solidFill>
                <a:effectLst/>
                <a:uLnTx/>
                <a:uFillTx/>
                <a:latin typeface="Tw Cen MT"/>
                <a:ea typeface="+mn-ea"/>
                <a:cs typeface="+mn-cs"/>
              </a:rPr>
              <a:t>Teşkilat Şeması</a:t>
            </a:r>
          </a:p>
        </p:txBody>
      </p:sp>
      <p:sp>
        <p:nvSpPr>
          <p:cNvPr id="2" name="Oval 1">
            <a:extLst>
              <a:ext uri="{FF2B5EF4-FFF2-40B4-BE49-F238E27FC236}">
                <a16:creationId xmlns:a16="http://schemas.microsoft.com/office/drawing/2014/main" id="{E15424EE-4880-449C-AD07-B366E7C237C6}"/>
              </a:ext>
            </a:extLst>
          </p:cNvPr>
          <p:cNvSpPr/>
          <p:nvPr/>
        </p:nvSpPr>
        <p:spPr>
          <a:xfrm>
            <a:off x="9652001" y="3474544"/>
            <a:ext cx="1567284" cy="297705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1370238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22531E13-9641-4E6A-9EA0-8CEF61494377}"/>
              </a:ext>
            </a:extLst>
          </p:cNvPr>
          <p:cNvSpPr txBox="1">
            <a:spLocks noGrp="1"/>
          </p:cNvSpPr>
          <p:nvPr>
            <p:ph type="title"/>
          </p:nvPr>
        </p:nvSpPr>
        <p:spPr>
          <a:xfrm>
            <a:off x="74649" y="105991"/>
            <a:ext cx="9171989" cy="499032"/>
          </a:xfrm>
          <a:prstGeom prst="rect">
            <a:avLst/>
          </a:prstGeom>
          <a:noFill/>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92500"/>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sz="2400" b="1" dirty="0">
                <a:solidFill>
                  <a:schemeClr val="accent2">
                    <a:lumMod val="50000"/>
                  </a:schemeClr>
                </a:solidFill>
                <a:latin typeface="+mj-lt"/>
                <a:ea typeface="+mj-ea"/>
                <a:cs typeface="+mj-cs"/>
              </a:rPr>
              <a:t>I- GENEL BİLGİLER </a:t>
            </a:r>
          </a:p>
        </p:txBody>
      </p:sp>
      <p:sp>
        <p:nvSpPr>
          <p:cNvPr id="11" name="Başlık 1">
            <a:extLst>
              <a:ext uri="{FF2B5EF4-FFF2-40B4-BE49-F238E27FC236}">
                <a16:creationId xmlns:a16="http://schemas.microsoft.com/office/drawing/2014/main" id="{42172567-A367-4690-A846-60249C5DF777}"/>
              </a:ext>
            </a:extLst>
          </p:cNvPr>
          <p:cNvSpPr txBox="1">
            <a:spLocks/>
          </p:cNvSpPr>
          <p:nvPr/>
        </p:nvSpPr>
        <p:spPr>
          <a:xfrm>
            <a:off x="82365" y="677569"/>
            <a:ext cx="9171989" cy="388777"/>
          </a:xfrm>
          <a:prstGeom prst="rect">
            <a:avLst/>
          </a:prstGeom>
          <a:noFill/>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lnSpcReduction="10000"/>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Pct val="125000"/>
              <a:buFont typeface="Arial" panose="020B0604020202020204" pitchFamily="34" charset="0"/>
              <a:buNone/>
              <a:tabLst/>
              <a:defRPr/>
            </a:pPr>
            <a:r>
              <a:rPr kumimoji="0" lang="tr-TR" sz="2000" b="1" i="0" u="none" strike="noStrike" kern="1200" cap="all" spc="0" normalizeH="0" baseline="0" noProof="0" dirty="0">
                <a:ln>
                  <a:noFill/>
                </a:ln>
                <a:solidFill>
                  <a:schemeClr val="accent2">
                    <a:lumMod val="50000"/>
                  </a:schemeClr>
                </a:solidFill>
                <a:effectLst/>
                <a:uLnTx/>
                <a:uFillTx/>
                <a:latin typeface="Tw Cen MT"/>
                <a:ea typeface="+mn-ea"/>
                <a:cs typeface="+mn-cs"/>
              </a:rPr>
              <a:t>C- </a:t>
            </a:r>
            <a:r>
              <a:rPr kumimoji="0" lang="tr-TR" sz="2000" b="1" i="0" u="none" strike="noStrike" kern="1200" cap="none" spc="0" normalizeH="0" baseline="0" noProof="0" dirty="0">
                <a:ln>
                  <a:noFill/>
                </a:ln>
                <a:solidFill>
                  <a:schemeClr val="accent2">
                    <a:lumMod val="50000"/>
                  </a:schemeClr>
                </a:solidFill>
                <a:effectLst/>
                <a:uLnTx/>
                <a:uFillTx/>
                <a:latin typeface="Tw Cen MT"/>
                <a:ea typeface="+mn-ea"/>
                <a:cs typeface="+mn-cs"/>
              </a:rPr>
              <a:t>İdareye İlişkin Bilgiler</a:t>
            </a:r>
          </a:p>
        </p:txBody>
      </p:sp>
      <p:sp>
        <p:nvSpPr>
          <p:cNvPr id="12" name="Başlık 1">
            <a:extLst>
              <a:ext uri="{FF2B5EF4-FFF2-40B4-BE49-F238E27FC236}">
                <a16:creationId xmlns:a16="http://schemas.microsoft.com/office/drawing/2014/main" id="{CD07FAF1-71C5-4060-9CDF-424DB120E6FF}"/>
              </a:ext>
            </a:extLst>
          </p:cNvPr>
          <p:cNvSpPr txBox="1">
            <a:spLocks/>
          </p:cNvSpPr>
          <p:nvPr/>
        </p:nvSpPr>
        <p:spPr>
          <a:xfrm>
            <a:off x="74648" y="1138892"/>
            <a:ext cx="9171989" cy="388776"/>
          </a:xfrm>
          <a:prstGeom prst="rect">
            <a:avLst/>
          </a:prstGeom>
          <a:noFill/>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lnSpcReduction="10000"/>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Pct val="125000"/>
              <a:buFont typeface="Arial" panose="020B0604020202020204" pitchFamily="34" charset="0"/>
              <a:buNone/>
              <a:tabLst/>
              <a:defRPr/>
            </a:pPr>
            <a:r>
              <a:rPr kumimoji="0" lang="tr-TR" sz="2000" b="1" i="0" u="none" strike="noStrike" kern="1200" cap="all" spc="0" normalizeH="0" baseline="0" noProof="0" dirty="0">
                <a:ln>
                  <a:noFill/>
                </a:ln>
                <a:solidFill>
                  <a:schemeClr val="accent2">
                    <a:lumMod val="50000"/>
                  </a:schemeClr>
                </a:solidFill>
                <a:effectLst/>
                <a:uLnTx/>
                <a:uFillTx/>
                <a:latin typeface="Tw Cen MT"/>
                <a:ea typeface="+mn-ea"/>
                <a:cs typeface="+mn-cs"/>
              </a:rPr>
              <a:t>3- </a:t>
            </a:r>
            <a:r>
              <a:rPr kumimoji="0" lang="tr-TR" sz="2000" b="1" i="0" u="none" strike="noStrike" kern="1200" cap="none" spc="0" normalizeH="0" baseline="0" noProof="0" dirty="0">
                <a:ln>
                  <a:noFill/>
                </a:ln>
                <a:solidFill>
                  <a:schemeClr val="accent2">
                    <a:lumMod val="50000"/>
                  </a:schemeClr>
                </a:solidFill>
                <a:effectLst/>
                <a:uLnTx/>
                <a:uFillTx/>
                <a:latin typeface="Tw Cen MT"/>
                <a:ea typeface="+mn-ea"/>
                <a:cs typeface="+mn-cs"/>
              </a:rPr>
              <a:t>Teknoloji ve Bilişim Altyapısı</a:t>
            </a:r>
          </a:p>
        </p:txBody>
      </p:sp>
      <p:sp>
        <p:nvSpPr>
          <p:cNvPr id="3" name="Dikdörtgen 2">
            <a:extLst>
              <a:ext uri="{FF2B5EF4-FFF2-40B4-BE49-F238E27FC236}">
                <a16:creationId xmlns:a16="http://schemas.microsoft.com/office/drawing/2014/main" id="{AA8D590B-A7EC-4DFA-9691-765C227C46C4}"/>
              </a:ext>
            </a:extLst>
          </p:cNvPr>
          <p:cNvSpPr/>
          <p:nvPr/>
        </p:nvSpPr>
        <p:spPr>
          <a:xfrm>
            <a:off x="74648" y="1749445"/>
            <a:ext cx="9171989" cy="45668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50000"/>
              </a:lnSpc>
              <a:spcBef>
                <a:spcPts val="1200"/>
              </a:spcBef>
              <a:spcAft>
                <a:spcPts val="300"/>
              </a:spcAft>
            </a:pPr>
            <a:r>
              <a:rPr lang="tr-TR"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Birimimizde bilgisayar teknolojileri ihtiyaçlar doğrultusunda kullanılmaktadır. Gerekli çizim ve sunum ihtiyaçları </a:t>
            </a:r>
            <a:r>
              <a:rPr lang="tr-TR" i="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Allplan</a:t>
            </a:r>
            <a:r>
              <a:rPr lang="tr-TR"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ve </a:t>
            </a:r>
            <a:r>
              <a:rPr lang="tr-TR" i="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Cinema</a:t>
            </a:r>
            <a:r>
              <a:rPr lang="tr-TR"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4D programları kullanılarak karşılanmaktadır.  Daire başkanlığımız teknik personeli tarafından proje çizimlerinde kullanılan </a:t>
            </a:r>
            <a:r>
              <a:rPr lang="tr-TR" i="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AutoCAD</a:t>
            </a:r>
            <a:r>
              <a:rPr lang="tr-TR"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programının lisanslama çalışmaları yapıldı. </a:t>
            </a:r>
          </a:p>
          <a:p>
            <a:pPr marL="285750" indent="-285750" algn="just">
              <a:lnSpc>
                <a:spcPct val="150000"/>
              </a:lnSpc>
              <a:spcBef>
                <a:spcPts val="1200"/>
              </a:spcBef>
              <a:spcAft>
                <a:spcPts val="300"/>
              </a:spcAft>
              <a:buFont typeface="Wingdings" panose="05000000000000000000" pitchFamily="2" charset="2"/>
              <a:buChar char="v"/>
            </a:pPr>
            <a:r>
              <a:rPr lang="tr-TR"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Üniversitemiz resmi süreçlerini yürütmek üzere Üniversite Bilgi Yönetim Sistemi kullanılmaktadır. </a:t>
            </a:r>
            <a:endParaRPr lang="tr-TR"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Bef>
                <a:spcPts val="1200"/>
              </a:spcBef>
              <a:spcAft>
                <a:spcPts val="300"/>
              </a:spcAft>
              <a:buFont typeface="Wingdings" panose="05000000000000000000" pitchFamily="2" charset="2"/>
              <a:buChar char="v"/>
            </a:pPr>
            <a:r>
              <a:rPr lang="tr-TR"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İhale hazırlığı, ihale süreci ve yapım sürecine ait yardımcı programlar da kullanılmaktadır. </a:t>
            </a:r>
            <a:r>
              <a:rPr lang="tr-TR" i="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Hakediş</a:t>
            </a:r>
            <a:r>
              <a:rPr lang="tr-TR"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süreçlerini yönetmek üzere “</a:t>
            </a:r>
            <a:r>
              <a:rPr lang="tr-TR" i="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Hakediş</a:t>
            </a:r>
            <a:r>
              <a:rPr lang="tr-TR"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Yazılımı” kullanılmaktadır. Başkanlığımız ihtiyacında kullanılmak üzere 2021 yılı (13.07.2021-31.12.2021 tarihleri arası) 1 adet E-Kik Net Kamu İhale Kontrol Programı Yapım İhaleleri Modülünün Güncellemesi alınmıştır.</a:t>
            </a:r>
            <a:endParaRPr lang="tr-TR"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6936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22531E13-9641-4E6A-9EA0-8CEF61494377}"/>
              </a:ext>
            </a:extLst>
          </p:cNvPr>
          <p:cNvSpPr txBox="1">
            <a:spLocks noGrp="1"/>
          </p:cNvSpPr>
          <p:nvPr>
            <p:ph type="title"/>
          </p:nvPr>
        </p:nvSpPr>
        <p:spPr>
          <a:xfrm>
            <a:off x="0" y="18895"/>
            <a:ext cx="9321800" cy="499032"/>
          </a:xfrm>
          <a:prstGeom prst="rect">
            <a:avLst/>
          </a:prstGeom>
          <a:noFill/>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92500"/>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sz="2400" b="1" dirty="0">
                <a:solidFill>
                  <a:schemeClr val="accent2">
                    <a:lumMod val="50000"/>
                  </a:schemeClr>
                </a:solidFill>
                <a:latin typeface="+mj-lt"/>
                <a:ea typeface="+mj-ea"/>
                <a:cs typeface="+mj-cs"/>
              </a:rPr>
              <a:t>I- GENEL BİLGİLER </a:t>
            </a:r>
          </a:p>
        </p:txBody>
      </p:sp>
      <p:sp>
        <p:nvSpPr>
          <p:cNvPr id="11" name="Başlık 1">
            <a:extLst>
              <a:ext uri="{FF2B5EF4-FFF2-40B4-BE49-F238E27FC236}">
                <a16:creationId xmlns:a16="http://schemas.microsoft.com/office/drawing/2014/main" id="{42172567-A367-4690-A846-60249C5DF777}"/>
              </a:ext>
            </a:extLst>
          </p:cNvPr>
          <p:cNvSpPr txBox="1">
            <a:spLocks/>
          </p:cNvSpPr>
          <p:nvPr/>
        </p:nvSpPr>
        <p:spPr>
          <a:xfrm>
            <a:off x="0" y="649214"/>
            <a:ext cx="9321800" cy="388777"/>
          </a:xfrm>
          <a:prstGeom prst="rect">
            <a:avLst/>
          </a:prstGeom>
          <a:noFill/>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lnSpcReduction="10000"/>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Pct val="125000"/>
              <a:buFont typeface="Arial" panose="020B0604020202020204" pitchFamily="34" charset="0"/>
              <a:buNone/>
              <a:tabLst/>
              <a:defRPr/>
            </a:pPr>
            <a:r>
              <a:rPr kumimoji="0" lang="tr-TR" sz="2000" b="1" i="0" u="none" strike="noStrike" kern="1200" cap="all" spc="0" normalizeH="0" baseline="0" noProof="0" dirty="0">
                <a:ln>
                  <a:noFill/>
                </a:ln>
                <a:solidFill>
                  <a:schemeClr val="accent2">
                    <a:lumMod val="50000"/>
                  </a:schemeClr>
                </a:solidFill>
                <a:effectLst/>
                <a:uLnTx/>
                <a:uFillTx/>
                <a:latin typeface="Tw Cen MT"/>
                <a:ea typeface="+mn-ea"/>
                <a:cs typeface="+mn-cs"/>
              </a:rPr>
              <a:t>C- </a:t>
            </a:r>
            <a:r>
              <a:rPr kumimoji="0" lang="tr-TR" sz="2000" b="1" i="0" u="none" strike="noStrike" kern="1200" cap="none" spc="0" normalizeH="0" baseline="0" noProof="0" dirty="0">
                <a:ln>
                  <a:noFill/>
                </a:ln>
                <a:solidFill>
                  <a:schemeClr val="accent2">
                    <a:lumMod val="50000"/>
                  </a:schemeClr>
                </a:solidFill>
                <a:effectLst/>
                <a:uLnTx/>
                <a:uFillTx/>
                <a:latin typeface="Tw Cen MT"/>
                <a:ea typeface="+mn-ea"/>
                <a:cs typeface="+mn-cs"/>
              </a:rPr>
              <a:t>İdareye İlişkin Bilgiler</a:t>
            </a:r>
          </a:p>
        </p:txBody>
      </p:sp>
      <p:sp>
        <p:nvSpPr>
          <p:cNvPr id="12" name="Başlık 1">
            <a:extLst>
              <a:ext uri="{FF2B5EF4-FFF2-40B4-BE49-F238E27FC236}">
                <a16:creationId xmlns:a16="http://schemas.microsoft.com/office/drawing/2014/main" id="{CD07FAF1-71C5-4060-9CDF-424DB120E6FF}"/>
              </a:ext>
            </a:extLst>
          </p:cNvPr>
          <p:cNvSpPr txBox="1">
            <a:spLocks/>
          </p:cNvSpPr>
          <p:nvPr/>
        </p:nvSpPr>
        <p:spPr>
          <a:xfrm>
            <a:off x="0" y="1176076"/>
            <a:ext cx="9321800" cy="388776"/>
          </a:xfrm>
          <a:prstGeom prst="rect">
            <a:avLst/>
          </a:prstGeom>
          <a:noFill/>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lnSpcReduction="10000"/>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Pct val="125000"/>
              <a:buFont typeface="Arial" panose="020B0604020202020204" pitchFamily="34" charset="0"/>
              <a:buNone/>
              <a:tabLst/>
              <a:defRPr/>
            </a:pPr>
            <a:r>
              <a:rPr kumimoji="0" lang="tr-TR" sz="2000" b="1" i="0" u="none" strike="noStrike" kern="1200" cap="all" spc="0" normalizeH="0" baseline="0" noProof="0" dirty="0">
                <a:ln>
                  <a:noFill/>
                </a:ln>
                <a:solidFill>
                  <a:schemeClr val="accent2">
                    <a:lumMod val="50000"/>
                  </a:schemeClr>
                </a:solidFill>
                <a:effectLst/>
                <a:uLnTx/>
                <a:uFillTx/>
                <a:latin typeface="Tw Cen MT"/>
                <a:ea typeface="+mn-ea"/>
                <a:cs typeface="+mn-cs"/>
              </a:rPr>
              <a:t>3- </a:t>
            </a:r>
            <a:r>
              <a:rPr kumimoji="0" lang="tr-TR" sz="2000" b="1" i="0" u="none" strike="noStrike" kern="1200" cap="none" spc="0" normalizeH="0" baseline="0" noProof="0" dirty="0">
                <a:ln>
                  <a:noFill/>
                </a:ln>
                <a:solidFill>
                  <a:schemeClr val="accent2">
                    <a:lumMod val="50000"/>
                  </a:schemeClr>
                </a:solidFill>
                <a:effectLst/>
                <a:uLnTx/>
                <a:uFillTx/>
                <a:latin typeface="Tw Cen MT"/>
                <a:ea typeface="+mn-ea"/>
                <a:cs typeface="+mn-cs"/>
              </a:rPr>
              <a:t>Teknoloji ve Bilişim Altyapısı</a:t>
            </a:r>
          </a:p>
        </p:txBody>
      </p:sp>
      <p:sp>
        <p:nvSpPr>
          <p:cNvPr id="3" name="Dikdörtgen 2">
            <a:extLst>
              <a:ext uri="{FF2B5EF4-FFF2-40B4-BE49-F238E27FC236}">
                <a16:creationId xmlns:a16="http://schemas.microsoft.com/office/drawing/2014/main" id="{AA8D590B-A7EC-4DFA-9691-765C227C46C4}"/>
              </a:ext>
            </a:extLst>
          </p:cNvPr>
          <p:cNvSpPr/>
          <p:nvPr/>
        </p:nvSpPr>
        <p:spPr>
          <a:xfrm>
            <a:off x="0" y="1737380"/>
            <a:ext cx="9321800" cy="49047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tr-TR"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Başkanlığımızda</a:t>
            </a:r>
            <a:r>
              <a:rPr lang="en-GB" dirty="0">
                <a:solidFill>
                  <a:schemeClr val="tx1"/>
                </a:solidFill>
                <a:latin typeface="Times New Roman" pitchFamily="18" charset="0"/>
                <a:cs typeface="Times New Roman" pitchFamily="18" charset="0"/>
              </a:rPr>
              <a:t> bulunan </a:t>
            </a:r>
            <a:r>
              <a:rPr lang="en-GB" dirty="0" err="1">
                <a:solidFill>
                  <a:schemeClr val="tx1"/>
                </a:solidFill>
                <a:latin typeface="Times New Roman" pitchFamily="18" charset="0"/>
                <a:cs typeface="Times New Roman" pitchFamily="18" charset="0"/>
              </a:rPr>
              <a:t>taşınırlar</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ihtiyacımızı</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karşılayabilir</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durumda</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olup</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ofislerimizde</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kullanılan</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taşınırların</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listesi</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aşağıdaki</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tabloda</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gösterilmiştir</a:t>
            </a:r>
            <a:r>
              <a:rPr lang="en-GB" dirty="0">
                <a:solidFill>
                  <a:schemeClr val="tx1"/>
                </a:solidFill>
                <a:latin typeface="Times New Roman" pitchFamily="18" charset="0"/>
                <a:cs typeface="Times New Roman" pitchFamily="18" charset="0"/>
              </a:rPr>
              <a:t>. </a:t>
            </a:r>
            <a:endParaRPr lang="tr-TR" dirty="0">
              <a:solidFill>
                <a:schemeClr val="tx1"/>
              </a:solidFill>
              <a:latin typeface="Times New Roman" pitchFamily="18" charset="0"/>
              <a:cs typeface="Times New Roman" pitchFamily="18" charset="0"/>
            </a:endParaRPr>
          </a:p>
          <a:p>
            <a:pPr algn="just"/>
            <a:endParaRPr lang="tr-TR" dirty="0">
              <a:solidFill>
                <a:schemeClr val="tx1"/>
              </a:solidFill>
              <a:latin typeface="Times New Roman" pitchFamily="18" charset="0"/>
              <a:cs typeface="Times New Roman" pitchFamily="18" charset="0"/>
            </a:endParaRPr>
          </a:p>
          <a:p>
            <a:pPr algn="just"/>
            <a:endParaRPr lang="tr-TR" dirty="0">
              <a:solidFill>
                <a:schemeClr val="bg1"/>
              </a:solidFill>
              <a:latin typeface="Times New Roman" pitchFamily="18" charset="0"/>
              <a:cs typeface="Times New Roman" pitchFamily="18" charset="0"/>
            </a:endParaRPr>
          </a:p>
          <a:p>
            <a:pPr algn="just"/>
            <a:endParaRPr lang="tr-TR" dirty="0">
              <a:solidFill>
                <a:schemeClr val="bg1"/>
              </a:solidFill>
              <a:latin typeface="Times New Roman" pitchFamily="18" charset="0"/>
              <a:cs typeface="Times New Roman" pitchFamily="18" charset="0"/>
            </a:endParaRPr>
          </a:p>
          <a:p>
            <a:pPr algn="just"/>
            <a:endParaRPr lang="tr-TR" dirty="0">
              <a:solidFill>
                <a:schemeClr val="bg1"/>
              </a:solidFill>
              <a:latin typeface="Times New Roman" pitchFamily="18" charset="0"/>
              <a:cs typeface="Times New Roman" pitchFamily="18" charset="0"/>
            </a:endParaRPr>
          </a:p>
          <a:p>
            <a:pPr algn="just"/>
            <a:endParaRPr lang="tr-TR" dirty="0">
              <a:solidFill>
                <a:schemeClr val="bg1"/>
              </a:solidFill>
              <a:latin typeface="Times New Roman" pitchFamily="18" charset="0"/>
              <a:cs typeface="Times New Roman" pitchFamily="18" charset="0"/>
            </a:endParaRPr>
          </a:p>
          <a:p>
            <a:pPr algn="just"/>
            <a:endParaRPr lang="tr-TR" dirty="0">
              <a:solidFill>
                <a:schemeClr val="bg1"/>
              </a:solidFill>
              <a:latin typeface="Times New Roman" pitchFamily="18" charset="0"/>
              <a:cs typeface="Times New Roman" pitchFamily="18" charset="0"/>
            </a:endParaRPr>
          </a:p>
          <a:p>
            <a:pPr algn="just"/>
            <a:endParaRPr lang="tr-TR" dirty="0">
              <a:solidFill>
                <a:schemeClr val="bg1"/>
              </a:solidFill>
              <a:latin typeface="Times New Roman" pitchFamily="18" charset="0"/>
              <a:cs typeface="Times New Roman" pitchFamily="18" charset="0"/>
            </a:endParaRPr>
          </a:p>
          <a:p>
            <a:pPr algn="just"/>
            <a:endParaRPr lang="tr-TR" dirty="0">
              <a:solidFill>
                <a:schemeClr val="bg1"/>
              </a:solidFill>
              <a:latin typeface="Times New Roman" pitchFamily="18" charset="0"/>
              <a:cs typeface="Times New Roman" pitchFamily="18" charset="0"/>
            </a:endParaRPr>
          </a:p>
          <a:p>
            <a:pPr algn="just"/>
            <a:endParaRPr lang="tr-TR" dirty="0">
              <a:solidFill>
                <a:schemeClr val="bg1"/>
              </a:solidFill>
              <a:latin typeface="Times New Roman" pitchFamily="18" charset="0"/>
              <a:cs typeface="Times New Roman" pitchFamily="18" charset="0"/>
            </a:endParaRPr>
          </a:p>
          <a:p>
            <a:pPr algn="just"/>
            <a:endParaRPr lang="tr-TR" dirty="0">
              <a:solidFill>
                <a:schemeClr val="bg1"/>
              </a:solidFill>
              <a:latin typeface="Times New Roman" pitchFamily="18" charset="0"/>
              <a:cs typeface="Times New Roman" pitchFamily="18" charset="0"/>
            </a:endParaRPr>
          </a:p>
          <a:p>
            <a:pPr algn="just"/>
            <a:endParaRPr lang="tr-TR" dirty="0">
              <a:solidFill>
                <a:schemeClr val="bg1"/>
              </a:solidFill>
              <a:latin typeface="Times New Roman" pitchFamily="18" charset="0"/>
              <a:cs typeface="Times New Roman" pitchFamily="18" charset="0"/>
            </a:endParaRPr>
          </a:p>
          <a:p>
            <a:pPr algn="just"/>
            <a:endParaRPr lang="tr-TR" dirty="0">
              <a:solidFill>
                <a:schemeClr val="bg1"/>
              </a:solidFill>
              <a:latin typeface="Times New Roman" pitchFamily="18" charset="0"/>
              <a:cs typeface="Times New Roman" pitchFamily="18" charset="0"/>
            </a:endParaRPr>
          </a:p>
          <a:p>
            <a:pPr algn="just"/>
            <a:endParaRPr lang="tr-TR" dirty="0">
              <a:solidFill>
                <a:schemeClr val="bg1"/>
              </a:solidFill>
              <a:latin typeface="Times New Roman" pitchFamily="18" charset="0"/>
              <a:cs typeface="Times New Roman" pitchFamily="18" charset="0"/>
            </a:endParaRPr>
          </a:p>
          <a:p>
            <a:pPr algn="just"/>
            <a:endParaRPr lang="tr-TR" dirty="0">
              <a:solidFill>
                <a:schemeClr val="bg1"/>
              </a:solidFill>
              <a:latin typeface="Times New Roman" pitchFamily="18" charset="0"/>
              <a:cs typeface="Times New Roman" pitchFamily="18" charset="0"/>
            </a:endParaRPr>
          </a:p>
        </p:txBody>
      </p:sp>
      <p:graphicFrame>
        <p:nvGraphicFramePr>
          <p:cNvPr id="2" name="Tablo 1">
            <a:extLst>
              <a:ext uri="{FF2B5EF4-FFF2-40B4-BE49-F238E27FC236}">
                <a16:creationId xmlns:a16="http://schemas.microsoft.com/office/drawing/2014/main" id="{17702A8A-DF4D-4FB0-A42A-7477E4EC1C43}"/>
              </a:ext>
            </a:extLst>
          </p:cNvPr>
          <p:cNvGraphicFramePr>
            <a:graphicFrameLocks noGrp="1"/>
          </p:cNvGraphicFramePr>
          <p:nvPr>
            <p:extLst>
              <p:ext uri="{D42A27DB-BD31-4B8C-83A1-F6EECF244321}">
                <p14:modId xmlns:p14="http://schemas.microsoft.com/office/powerpoint/2010/main" val="1894829858"/>
              </p:ext>
            </p:extLst>
          </p:nvPr>
        </p:nvGraphicFramePr>
        <p:xfrm>
          <a:off x="1773555" y="2489200"/>
          <a:ext cx="6181090" cy="4025901"/>
        </p:xfrm>
        <a:graphic>
          <a:graphicData uri="http://schemas.openxmlformats.org/drawingml/2006/table">
            <a:tbl>
              <a:tblPr firstRow="1" firstCol="1" bandRow="1"/>
              <a:tblGrid>
                <a:gridCol w="3442970">
                  <a:extLst>
                    <a:ext uri="{9D8B030D-6E8A-4147-A177-3AD203B41FA5}">
                      <a16:colId xmlns:a16="http://schemas.microsoft.com/office/drawing/2014/main" val="1104833475"/>
                    </a:ext>
                  </a:extLst>
                </a:gridCol>
                <a:gridCol w="2738120">
                  <a:extLst>
                    <a:ext uri="{9D8B030D-6E8A-4147-A177-3AD203B41FA5}">
                      <a16:colId xmlns:a16="http://schemas.microsoft.com/office/drawing/2014/main" val="696661508"/>
                    </a:ext>
                  </a:extLst>
                </a:gridCol>
              </a:tblGrid>
              <a:tr h="201295">
                <a:tc gridSpan="2">
                  <a:txBody>
                    <a:bodyPr/>
                    <a:lstStyle/>
                    <a:p>
                      <a:pPr algn="ctr"/>
                      <a:r>
                        <a:rPr lang="tr-TR" sz="1200" b="1" dirty="0">
                          <a:solidFill>
                            <a:srgbClr val="000000"/>
                          </a:solidFill>
                          <a:effectLst/>
                          <a:latin typeface="Times New Roman" panose="02020603050405020304" pitchFamily="18" charset="0"/>
                          <a:ea typeface="Times New Roman" panose="02020603050405020304" pitchFamily="18" charset="0"/>
                        </a:rPr>
                        <a:t>MAKİNE VE CİHAZLAR</a:t>
                      </a:r>
                      <a:endParaRPr lang="tr-TR" sz="1200" dirty="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894002321"/>
                  </a:ext>
                </a:extLst>
              </a:tr>
              <a:tr h="402591">
                <a:tc>
                  <a:txBody>
                    <a:bodyPr/>
                    <a:lstStyle/>
                    <a:p>
                      <a:pPr algn="ctr"/>
                      <a:r>
                        <a:rPr lang="tr-TR" sz="1200" b="1">
                          <a:solidFill>
                            <a:srgbClr val="000000"/>
                          </a:solidFill>
                          <a:effectLst/>
                          <a:latin typeface="Times New Roman" panose="02020603050405020304" pitchFamily="18" charset="0"/>
                          <a:ea typeface="Times New Roman" panose="02020603050405020304" pitchFamily="18" charset="0"/>
                        </a:rPr>
                        <a:t>BİRİM TESİS, MAKİNE VE CİHAZLAR LİSTESİ</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ctr"/>
                      <a:r>
                        <a:rPr lang="tr-TR" sz="1200" b="1" dirty="0">
                          <a:solidFill>
                            <a:srgbClr val="000000"/>
                          </a:solidFill>
                          <a:effectLst/>
                          <a:latin typeface="Times New Roman" panose="02020603050405020304" pitchFamily="18" charset="0"/>
                          <a:ea typeface="Times New Roman" panose="02020603050405020304" pitchFamily="18" charset="0"/>
                        </a:rPr>
                        <a:t>ADET</a:t>
                      </a:r>
                      <a:endParaRPr lang="tr-TR"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val="413878066"/>
                  </a:ext>
                </a:extLst>
              </a:tr>
              <a:tr h="201295">
                <a:tc>
                  <a:txBody>
                    <a:bodyPr/>
                    <a:lstStyle/>
                    <a:p>
                      <a:pPr algn="just"/>
                      <a:r>
                        <a:rPr lang="tr-TR" sz="1200">
                          <a:solidFill>
                            <a:srgbClr val="000000"/>
                          </a:solidFill>
                          <a:effectLst/>
                          <a:latin typeface="Times New Roman" panose="02020603050405020304" pitchFamily="18" charset="0"/>
                          <a:ea typeface="Times New Roman" panose="02020603050405020304" pitchFamily="18" charset="0"/>
                        </a:rPr>
                        <a:t>Tarım ve Ormancılık Makineleri ve Aletleri</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rPr>
                        <a:t>27</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1817090"/>
                  </a:ext>
                </a:extLst>
              </a:tr>
              <a:tr h="201295">
                <a:tc>
                  <a:txBody>
                    <a:bodyPr/>
                    <a:lstStyle/>
                    <a:p>
                      <a:pPr algn="just"/>
                      <a:r>
                        <a:rPr lang="tr-TR" sz="1200" dirty="0">
                          <a:solidFill>
                            <a:srgbClr val="000000"/>
                          </a:solidFill>
                          <a:effectLst/>
                          <a:latin typeface="Times New Roman" panose="02020603050405020304" pitchFamily="18" charset="0"/>
                          <a:ea typeface="Times New Roman" panose="02020603050405020304" pitchFamily="18" charset="0"/>
                        </a:rPr>
                        <a:t>İnşaat Makineleri ve Aletleri</a:t>
                      </a:r>
                      <a:endParaRPr lang="tr-TR"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dirty="0">
                          <a:solidFill>
                            <a:srgbClr val="000000"/>
                          </a:solidFill>
                          <a:effectLst/>
                          <a:latin typeface="Times New Roman" panose="02020603050405020304" pitchFamily="18" charset="0"/>
                          <a:ea typeface="Times New Roman" panose="02020603050405020304" pitchFamily="18" charset="0"/>
                        </a:rPr>
                        <a:t>6</a:t>
                      </a:r>
                      <a:endParaRPr lang="tr-TR"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2138043"/>
                  </a:ext>
                </a:extLst>
              </a:tr>
              <a:tr h="201295">
                <a:tc>
                  <a:txBody>
                    <a:bodyPr/>
                    <a:lstStyle/>
                    <a:p>
                      <a:pPr algn="just"/>
                      <a:r>
                        <a:rPr lang="tr-TR" sz="1200" dirty="0">
                          <a:solidFill>
                            <a:srgbClr val="000000"/>
                          </a:solidFill>
                          <a:effectLst/>
                          <a:latin typeface="Times New Roman" panose="02020603050405020304" pitchFamily="18" charset="0"/>
                          <a:ea typeface="Times New Roman" panose="02020603050405020304" pitchFamily="18" charset="0"/>
                        </a:rPr>
                        <a:t>Atölye Makineleri ve Aletleri</a:t>
                      </a:r>
                      <a:endParaRPr lang="tr-TR"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dirty="0">
                          <a:solidFill>
                            <a:srgbClr val="000000"/>
                          </a:solidFill>
                          <a:effectLst/>
                          <a:latin typeface="Times New Roman" panose="02020603050405020304" pitchFamily="18" charset="0"/>
                          <a:ea typeface="Times New Roman" panose="02020603050405020304" pitchFamily="18" charset="0"/>
                        </a:rPr>
                        <a:t>97</a:t>
                      </a:r>
                      <a:endParaRPr lang="tr-TR"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8265138"/>
                  </a:ext>
                </a:extLst>
              </a:tr>
              <a:tr h="201295">
                <a:tc>
                  <a:txBody>
                    <a:bodyPr/>
                    <a:lstStyle/>
                    <a:p>
                      <a:pPr algn="just"/>
                      <a:r>
                        <a:rPr lang="tr-TR" sz="1200" dirty="0">
                          <a:solidFill>
                            <a:srgbClr val="000000"/>
                          </a:solidFill>
                          <a:effectLst/>
                          <a:latin typeface="Times New Roman" panose="02020603050405020304" pitchFamily="18" charset="0"/>
                          <a:ea typeface="Times New Roman" panose="02020603050405020304" pitchFamily="18" charset="0"/>
                        </a:rPr>
                        <a:t>İş Makineleri ve Aletleri</a:t>
                      </a:r>
                      <a:endParaRPr lang="tr-TR"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dirty="0">
                          <a:solidFill>
                            <a:srgbClr val="000000"/>
                          </a:solidFill>
                          <a:effectLst/>
                          <a:latin typeface="Times New Roman" panose="02020603050405020304" pitchFamily="18" charset="0"/>
                          <a:ea typeface="Times New Roman" panose="02020603050405020304" pitchFamily="18" charset="0"/>
                        </a:rPr>
                        <a:t>5</a:t>
                      </a:r>
                      <a:endParaRPr lang="tr-TR"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0275107"/>
                  </a:ext>
                </a:extLst>
              </a:tr>
              <a:tr h="201295">
                <a:tc>
                  <a:txBody>
                    <a:bodyPr/>
                    <a:lstStyle/>
                    <a:p>
                      <a:pPr algn="just"/>
                      <a:r>
                        <a:rPr lang="tr-TR" sz="1200">
                          <a:solidFill>
                            <a:srgbClr val="000000"/>
                          </a:solidFill>
                          <a:effectLst/>
                          <a:latin typeface="Times New Roman" panose="02020603050405020304" pitchFamily="18" charset="0"/>
                          <a:ea typeface="Times New Roman" panose="02020603050405020304" pitchFamily="18" charset="0"/>
                        </a:rPr>
                        <a:t>Güç Elektroniği ve Basınçlı Makineler ile Aletleri</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dirty="0">
                          <a:solidFill>
                            <a:srgbClr val="000000"/>
                          </a:solidFill>
                          <a:effectLst/>
                          <a:latin typeface="Times New Roman" panose="02020603050405020304" pitchFamily="18" charset="0"/>
                          <a:ea typeface="Times New Roman" panose="02020603050405020304" pitchFamily="18" charset="0"/>
                        </a:rPr>
                        <a:t>15</a:t>
                      </a:r>
                      <a:endParaRPr lang="tr-TR"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0842974"/>
                  </a:ext>
                </a:extLst>
              </a:tr>
              <a:tr h="201295">
                <a:tc>
                  <a:txBody>
                    <a:bodyPr/>
                    <a:lstStyle/>
                    <a:p>
                      <a:pPr algn="ctr"/>
                      <a:r>
                        <a:rPr lang="tr-TR" sz="1200" b="1">
                          <a:solidFill>
                            <a:srgbClr val="000000"/>
                          </a:solidFill>
                          <a:effectLst/>
                          <a:latin typeface="Times New Roman" panose="02020603050405020304" pitchFamily="18" charset="0"/>
                          <a:ea typeface="Times New Roman" panose="02020603050405020304" pitchFamily="18" charset="0"/>
                        </a:rPr>
                        <a:t>BİRİM DEMİRBAŞ LİSTESİ</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ctr"/>
                      <a:r>
                        <a:rPr lang="tr-TR" sz="1200" b="1">
                          <a:solidFill>
                            <a:srgbClr val="000000"/>
                          </a:solidFill>
                          <a:effectLst/>
                          <a:latin typeface="Times New Roman" panose="02020603050405020304" pitchFamily="18" charset="0"/>
                          <a:ea typeface="Times New Roman" panose="02020603050405020304" pitchFamily="18" charset="0"/>
                        </a:rPr>
                        <a:t>ADET</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val="2628444171"/>
                  </a:ext>
                </a:extLst>
              </a:tr>
              <a:tr h="201295">
                <a:tc gridSpan="2">
                  <a:txBody>
                    <a:bodyPr/>
                    <a:lstStyle/>
                    <a:p>
                      <a:pPr algn="ctr"/>
                      <a:r>
                        <a:rPr lang="tr-TR" sz="1200" i="1" dirty="0">
                          <a:solidFill>
                            <a:srgbClr val="000000"/>
                          </a:solidFill>
                          <a:effectLst/>
                          <a:latin typeface="Times New Roman" panose="02020603050405020304" pitchFamily="18" charset="0"/>
                          <a:ea typeface="Times New Roman" panose="02020603050405020304" pitchFamily="18" charset="0"/>
                        </a:rPr>
                        <a:t>Büro Makineleri Grubu</a:t>
                      </a:r>
                      <a:endParaRPr lang="tr-TR"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hMerge="1">
                  <a:txBody>
                    <a:bodyPr/>
                    <a:lstStyle/>
                    <a:p>
                      <a:endParaRPr lang="tr-TR"/>
                    </a:p>
                  </a:txBody>
                  <a:tcPr/>
                </a:tc>
                <a:extLst>
                  <a:ext uri="{0D108BD9-81ED-4DB2-BD59-A6C34878D82A}">
                    <a16:rowId xmlns:a16="http://schemas.microsoft.com/office/drawing/2014/main" val="4020467925"/>
                  </a:ext>
                </a:extLst>
              </a:tr>
              <a:tr h="201295">
                <a:tc>
                  <a:txBody>
                    <a:bodyPr/>
                    <a:lstStyle/>
                    <a:p>
                      <a:pPr algn="just"/>
                      <a:r>
                        <a:rPr lang="tr-TR" sz="1200">
                          <a:solidFill>
                            <a:srgbClr val="000000"/>
                          </a:solidFill>
                          <a:effectLst/>
                          <a:latin typeface="Times New Roman" panose="02020603050405020304" pitchFamily="18" charset="0"/>
                          <a:ea typeface="Times New Roman" panose="02020603050405020304" pitchFamily="18" charset="0"/>
                        </a:rPr>
                        <a:t>Bilgisayar ve Sunucular</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rPr>
                        <a:t>92</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661446"/>
                  </a:ext>
                </a:extLst>
              </a:tr>
              <a:tr h="201295">
                <a:tc>
                  <a:txBody>
                    <a:bodyPr/>
                    <a:lstStyle/>
                    <a:p>
                      <a:pPr algn="just"/>
                      <a:r>
                        <a:rPr lang="tr-TR" sz="1200">
                          <a:solidFill>
                            <a:srgbClr val="000000"/>
                          </a:solidFill>
                          <a:effectLst/>
                          <a:latin typeface="Times New Roman" panose="02020603050405020304" pitchFamily="18" charset="0"/>
                          <a:ea typeface="Times New Roman" panose="02020603050405020304" pitchFamily="18" charset="0"/>
                        </a:rPr>
                        <a:t>Bilgisayar Çevre Birimleri</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rPr>
                        <a:t>32</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4842277"/>
                  </a:ext>
                </a:extLst>
              </a:tr>
              <a:tr h="201295">
                <a:tc>
                  <a:txBody>
                    <a:bodyPr/>
                    <a:lstStyle/>
                    <a:p>
                      <a:pPr algn="just"/>
                      <a:r>
                        <a:rPr lang="tr-TR" sz="1200">
                          <a:solidFill>
                            <a:srgbClr val="000000"/>
                          </a:solidFill>
                          <a:effectLst/>
                          <a:latin typeface="Times New Roman" panose="02020603050405020304" pitchFamily="18" charset="0"/>
                          <a:ea typeface="Times New Roman" panose="02020603050405020304" pitchFamily="18" charset="0"/>
                        </a:rPr>
                        <a:t>Teksir ve Çoğaltma Makineleri</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rPr>
                        <a:t>3</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9032480"/>
                  </a:ext>
                </a:extLst>
              </a:tr>
              <a:tr h="201295">
                <a:tc>
                  <a:txBody>
                    <a:bodyPr/>
                    <a:lstStyle/>
                    <a:p>
                      <a:pPr algn="just"/>
                      <a:r>
                        <a:rPr lang="tr-TR" sz="1200">
                          <a:solidFill>
                            <a:srgbClr val="000000"/>
                          </a:solidFill>
                          <a:effectLst/>
                          <a:latin typeface="Times New Roman" panose="02020603050405020304" pitchFamily="18" charset="0"/>
                          <a:ea typeface="Times New Roman" panose="02020603050405020304" pitchFamily="18" charset="0"/>
                        </a:rPr>
                        <a:t>Haberleşme Cihazları (Telefon makinesi)</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rPr>
                        <a:t>43</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5050993"/>
                  </a:ext>
                </a:extLst>
              </a:tr>
              <a:tr h="201295">
                <a:tc gridSpan="2">
                  <a:txBody>
                    <a:bodyPr/>
                    <a:lstStyle/>
                    <a:p>
                      <a:pPr algn="ctr"/>
                      <a:r>
                        <a:rPr lang="tr-TR" sz="1200" i="1" dirty="0">
                          <a:solidFill>
                            <a:srgbClr val="000000"/>
                          </a:solidFill>
                          <a:effectLst/>
                          <a:latin typeface="Times New Roman" panose="02020603050405020304" pitchFamily="18" charset="0"/>
                          <a:ea typeface="Times New Roman" panose="02020603050405020304" pitchFamily="18" charset="0"/>
                        </a:rPr>
                        <a:t>Mobilyalar Grubu</a:t>
                      </a:r>
                      <a:endParaRPr lang="tr-TR"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hMerge="1">
                  <a:txBody>
                    <a:bodyPr/>
                    <a:lstStyle/>
                    <a:p>
                      <a:endParaRPr lang="tr-TR"/>
                    </a:p>
                  </a:txBody>
                  <a:tcPr/>
                </a:tc>
                <a:extLst>
                  <a:ext uri="{0D108BD9-81ED-4DB2-BD59-A6C34878D82A}">
                    <a16:rowId xmlns:a16="http://schemas.microsoft.com/office/drawing/2014/main" val="904638070"/>
                  </a:ext>
                </a:extLst>
              </a:tr>
              <a:tr h="201295">
                <a:tc>
                  <a:txBody>
                    <a:bodyPr/>
                    <a:lstStyle/>
                    <a:p>
                      <a:pPr algn="just"/>
                      <a:r>
                        <a:rPr lang="tr-TR" sz="1200">
                          <a:solidFill>
                            <a:srgbClr val="000000"/>
                          </a:solidFill>
                          <a:effectLst/>
                          <a:latin typeface="Times New Roman" panose="02020603050405020304" pitchFamily="18" charset="0"/>
                          <a:ea typeface="Times New Roman" panose="02020603050405020304" pitchFamily="18" charset="0"/>
                        </a:rPr>
                        <a:t>Büro Mobilyaları</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rPr>
                        <a:t>258</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3477505"/>
                  </a:ext>
                </a:extLst>
              </a:tr>
              <a:tr h="201295">
                <a:tc gridSpan="2">
                  <a:txBody>
                    <a:bodyPr/>
                    <a:lstStyle/>
                    <a:p>
                      <a:pPr algn="ctr"/>
                      <a:r>
                        <a:rPr lang="tr-TR" sz="1200" i="1">
                          <a:solidFill>
                            <a:srgbClr val="000000"/>
                          </a:solidFill>
                          <a:effectLst/>
                          <a:latin typeface="Times New Roman" panose="02020603050405020304" pitchFamily="18" charset="0"/>
                          <a:ea typeface="Times New Roman" panose="02020603050405020304" pitchFamily="18" charset="0"/>
                        </a:rPr>
                        <a:t>Yedek Parçalar Grubu</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hMerge="1">
                  <a:txBody>
                    <a:bodyPr/>
                    <a:lstStyle/>
                    <a:p>
                      <a:endParaRPr lang="tr-TR"/>
                    </a:p>
                  </a:txBody>
                  <a:tcPr/>
                </a:tc>
                <a:extLst>
                  <a:ext uri="{0D108BD9-81ED-4DB2-BD59-A6C34878D82A}">
                    <a16:rowId xmlns:a16="http://schemas.microsoft.com/office/drawing/2014/main" val="2229264"/>
                  </a:ext>
                </a:extLst>
              </a:tr>
              <a:tr h="201295">
                <a:tc>
                  <a:txBody>
                    <a:bodyPr/>
                    <a:lstStyle/>
                    <a:p>
                      <a:pPr algn="just"/>
                      <a:r>
                        <a:rPr lang="tr-TR" sz="1200">
                          <a:solidFill>
                            <a:srgbClr val="000000"/>
                          </a:solidFill>
                          <a:effectLst/>
                          <a:latin typeface="Times New Roman" panose="02020603050405020304" pitchFamily="18" charset="0"/>
                          <a:ea typeface="Times New Roman" panose="02020603050405020304" pitchFamily="18" charset="0"/>
                        </a:rPr>
                        <a:t>Makineler ve Aletler Grubu Yedek Parçaları</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rPr>
                        <a:t>--</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0675432"/>
                  </a:ext>
                </a:extLst>
              </a:tr>
              <a:tr h="201295">
                <a:tc>
                  <a:txBody>
                    <a:bodyPr/>
                    <a:lstStyle/>
                    <a:p>
                      <a:pPr algn="just"/>
                      <a:r>
                        <a:rPr lang="tr-TR" sz="1200">
                          <a:solidFill>
                            <a:srgbClr val="000000"/>
                          </a:solidFill>
                          <a:effectLst/>
                          <a:latin typeface="Times New Roman" panose="02020603050405020304" pitchFamily="18" charset="0"/>
                          <a:ea typeface="Times New Roman" panose="02020603050405020304" pitchFamily="18" charset="0"/>
                        </a:rPr>
                        <a:t>Cihazlar ve Aletler Grubu Yedek Parçaları</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rPr>
                        <a:t>--</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0296829"/>
                  </a:ext>
                </a:extLst>
              </a:tr>
              <a:tr h="201295">
                <a:tc>
                  <a:txBody>
                    <a:bodyPr/>
                    <a:lstStyle/>
                    <a:p>
                      <a:pPr algn="just"/>
                      <a:r>
                        <a:rPr lang="tr-TR" sz="1200" dirty="0">
                          <a:solidFill>
                            <a:srgbClr val="000000"/>
                          </a:solidFill>
                          <a:effectLst/>
                          <a:latin typeface="Times New Roman" panose="02020603050405020304" pitchFamily="18" charset="0"/>
                          <a:ea typeface="Times New Roman" panose="02020603050405020304" pitchFamily="18" charset="0"/>
                        </a:rPr>
                        <a:t>Su Tesisatı Yedek Parçaları</a:t>
                      </a:r>
                      <a:endParaRPr lang="tr-TR"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dirty="0">
                          <a:solidFill>
                            <a:srgbClr val="000000"/>
                          </a:solidFill>
                          <a:effectLst/>
                          <a:latin typeface="Times New Roman" panose="02020603050405020304" pitchFamily="18" charset="0"/>
                          <a:ea typeface="Times New Roman" panose="02020603050405020304" pitchFamily="18" charset="0"/>
                        </a:rPr>
                        <a:t>--</a:t>
                      </a:r>
                      <a:endParaRPr lang="tr-TR"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0941317"/>
                  </a:ext>
                </a:extLst>
              </a:tr>
            </a:tbl>
          </a:graphicData>
        </a:graphic>
      </p:graphicFrame>
    </p:spTree>
    <p:extLst>
      <p:ext uri="{BB962C8B-B14F-4D97-AF65-F5344CB8AC3E}">
        <p14:creationId xmlns:p14="http://schemas.microsoft.com/office/powerpoint/2010/main" val="972620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afik 10">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701075864"/>
              </p:ext>
            </p:extLst>
          </p:nvPr>
        </p:nvGraphicFramePr>
        <p:xfrm>
          <a:off x="414619" y="549003"/>
          <a:ext cx="4576482" cy="3299097"/>
        </p:xfrm>
        <a:graphic>
          <a:graphicData uri="http://schemas.openxmlformats.org/drawingml/2006/chart">
            <c:chart xmlns:c="http://schemas.openxmlformats.org/drawingml/2006/chart" xmlns:r="http://schemas.openxmlformats.org/officeDocument/2006/relationships" r:id="rId2"/>
          </a:graphicData>
        </a:graphic>
      </p:graphicFrame>
      <p:sp>
        <p:nvSpPr>
          <p:cNvPr id="3" name="İçerik Yer Tutucusu 2"/>
          <p:cNvSpPr>
            <a:spLocks noGrp="1"/>
          </p:cNvSpPr>
          <p:nvPr>
            <p:ph idx="1"/>
          </p:nvPr>
        </p:nvSpPr>
        <p:spPr>
          <a:xfrm>
            <a:off x="4665773" y="779397"/>
            <a:ext cx="4783028" cy="6031049"/>
          </a:xfrm>
          <a:noFill/>
        </p:spPr>
        <p:txBody>
          <a:bodyPr>
            <a:normAutofit fontScale="92500" lnSpcReduction="10000"/>
          </a:bodyPr>
          <a:lstStyle/>
          <a:p>
            <a:pPr indent="0" algn="just">
              <a:lnSpc>
                <a:spcPct val="150000"/>
              </a:lnSpc>
              <a:buNone/>
            </a:pPr>
            <a:r>
              <a:rPr lang="tr-TR" dirty="0">
                <a:effectLst/>
                <a:latin typeface="Times New Roman" panose="02020603050405020304" pitchFamily="18" charset="0"/>
                <a:ea typeface="Times New Roman" panose="02020603050405020304" pitchFamily="18" charset="0"/>
              </a:rPr>
              <a:t>Yapı İşleri ve Teknik Daire Başkanlığı; kuruluş amacına ve görev tanımına uygun olarak </a:t>
            </a:r>
          </a:p>
          <a:p>
            <a:pPr indent="0" algn="just">
              <a:lnSpc>
                <a:spcPct val="150000"/>
              </a:lnSpc>
              <a:buNone/>
            </a:pPr>
            <a:endParaRPr lang="tr-TR" dirty="0">
              <a:effectLst/>
              <a:latin typeface="Times New Roman" panose="02020603050405020304" pitchFamily="18" charset="0"/>
              <a:ea typeface="Times New Roman" panose="02020603050405020304" pitchFamily="18" charset="0"/>
            </a:endParaRPr>
          </a:p>
          <a:p>
            <a:pPr indent="0" algn="just">
              <a:lnSpc>
                <a:spcPct val="120000"/>
              </a:lnSpc>
              <a:spcBef>
                <a:spcPts val="0"/>
              </a:spcBef>
              <a:buNone/>
            </a:pPr>
            <a:r>
              <a:rPr lang="tr-TR" dirty="0">
                <a:effectLst/>
                <a:latin typeface="Times New Roman" panose="02020603050405020304" pitchFamily="18" charset="0"/>
                <a:ea typeface="Times New Roman" panose="02020603050405020304" pitchFamily="18" charset="0"/>
              </a:rPr>
              <a:t>1 Daire Başkanı (İnşaat Y. Mühendisi), </a:t>
            </a:r>
          </a:p>
          <a:p>
            <a:pPr indent="0" algn="just">
              <a:lnSpc>
                <a:spcPct val="120000"/>
              </a:lnSpc>
              <a:spcBef>
                <a:spcPts val="0"/>
              </a:spcBef>
              <a:buNone/>
            </a:pPr>
            <a:r>
              <a:rPr lang="tr-TR" dirty="0">
                <a:effectLst/>
                <a:latin typeface="Times New Roman" panose="02020603050405020304" pitchFamily="18" charset="0"/>
                <a:ea typeface="Times New Roman" panose="02020603050405020304" pitchFamily="18" charset="0"/>
              </a:rPr>
              <a:t>2 Şube Müdürü, </a:t>
            </a:r>
          </a:p>
          <a:p>
            <a:pPr indent="0" algn="just">
              <a:lnSpc>
                <a:spcPct val="120000"/>
              </a:lnSpc>
              <a:spcBef>
                <a:spcPts val="0"/>
              </a:spcBef>
              <a:buNone/>
            </a:pPr>
            <a:r>
              <a:rPr lang="tr-TR" dirty="0">
                <a:effectLst/>
                <a:latin typeface="Times New Roman" panose="02020603050405020304" pitchFamily="18" charset="0"/>
                <a:ea typeface="Times New Roman" panose="02020603050405020304" pitchFamily="18" charset="0"/>
              </a:rPr>
              <a:t>6 Mühendis, </a:t>
            </a:r>
          </a:p>
          <a:p>
            <a:pPr indent="0" algn="just">
              <a:lnSpc>
                <a:spcPct val="120000"/>
              </a:lnSpc>
              <a:spcBef>
                <a:spcPts val="0"/>
              </a:spcBef>
              <a:buNone/>
            </a:pPr>
            <a:r>
              <a:rPr lang="tr-TR" dirty="0">
                <a:effectLst/>
                <a:latin typeface="Times New Roman" panose="02020603050405020304" pitchFamily="18" charset="0"/>
                <a:ea typeface="Times New Roman" panose="02020603050405020304" pitchFamily="18" charset="0"/>
              </a:rPr>
              <a:t>1 </a:t>
            </a:r>
            <a:r>
              <a:rPr lang="en-GB" dirty="0">
                <a:solidFill>
                  <a:srgbClr val="000000"/>
                </a:solidFill>
                <a:effectLst/>
                <a:latin typeface="Times New Roman" panose="02020603050405020304" pitchFamily="18" charset="0"/>
                <a:ea typeface="Times New Roman" panose="02020603050405020304" pitchFamily="18" charset="0"/>
              </a:rPr>
              <a:t>Elk. </a:t>
            </a:r>
            <a:r>
              <a:rPr lang="en-GB" dirty="0" err="1">
                <a:solidFill>
                  <a:srgbClr val="000000"/>
                </a:solidFill>
                <a:effectLst/>
                <a:latin typeface="Times New Roman" panose="02020603050405020304" pitchFamily="18" charset="0"/>
                <a:ea typeface="Times New Roman" panose="02020603050405020304" pitchFamily="18" charset="0"/>
              </a:rPr>
              <a:t>Elekt</a:t>
            </a:r>
            <a:r>
              <a:rPr lang="en-GB" dirty="0">
                <a:solidFill>
                  <a:srgbClr val="000000"/>
                </a:solidFill>
                <a:effectLst/>
                <a:latin typeface="Times New Roman" panose="02020603050405020304" pitchFamily="18" charset="0"/>
                <a:ea typeface="Times New Roman" panose="02020603050405020304" pitchFamily="18" charset="0"/>
              </a:rPr>
              <a:t>. Y. </a:t>
            </a:r>
            <a:r>
              <a:rPr lang="en-GB" dirty="0" err="1">
                <a:solidFill>
                  <a:srgbClr val="000000"/>
                </a:solidFill>
                <a:effectLst/>
                <a:latin typeface="Times New Roman" panose="02020603050405020304" pitchFamily="18" charset="0"/>
                <a:ea typeface="Times New Roman" panose="02020603050405020304" pitchFamily="18" charset="0"/>
              </a:rPr>
              <a:t>Mühendisi</a:t>
            </a:r>
            <a:r>
              <a:rPr lang="tr-TR" dirty="0">
                <a:effectLst/>
                <a:latin typeface="Times New Roman" panose="02020603050405020304" pitchFamily="18" charset="0"/>
                <a:ea typeface="Times New Roman" panose="02020603050405020304" pitchFamily="18" charset="0"/>
              </a:rPr>
              <a:t>, </a:t>
            </a:r>
          </a:p>
          <a:p>
            <a:pPr indent="0" algn="just">
              <a:lnSpc>
                <a:spcPct val="120000"/>
              </a:lnSpc>
              <a:spcBef>
                <a:spcPts val="0"/>
              </a:spcBef>
              <a:buNone/>
            </a:pPr>
            <a:r>
              <a:rPr lang="tr-TR" dirty="0">
                <a:effectLst/>
                <a:latin typeface="Times New Roman" panose="02020603050405020304" pitchFamily="18" charset="0"/>
                <a:ea typeface="Times New Roman" panose="02020603050405020304" pitchFamily="18" charset="0"/>
              </a:rPr>
              <a:t>1 Jeoloji Y. Mühendisi, </a:t>
            </a:r>
          </a:p>
          <a:p>
            <a:pPr indent="0" algn="just">
              <a:lnSpc>
                <a:spcPct val="120000"/>
              </a:lnSpc>
              <a:spcBef>
                <a:spcPts val="0"/>
              </a:spcBef>
              <a:buNone/>
            </a:pPr>
            <a:r>
              <a:rPr lang="tr-TR" dirty="0">
                <a:effectLst/>
                <a:latin typeface="Times New Roman" panose="02020603050405020304" pitchFamily="18" charset="0"/>
                <a:ea typeface="Times New Roman" panose="02020603050405020304" pitchFamily="18" charset="0"/>
              </a:rPr>
              <a:t>1 Orman Y. Mühendisi, </a:t>
            </a:r>
          </a:p>
          <a:p>
            <a:pPr indent="0" algn="just">
              <a:lnSpc>
                <a:spcPct val="120000"/>
              </a:lnSpc>
              <a:spcBef>
                <a:spcPts val="0"/>
              </a:spcBef>
              <a:buNone/>
            </a:pPr>
            <a:r>
              <a:rPr lang="tr-TR" dirty="0">
                <a:effectLst/>
                <a:latin typeface="Times New Roman" panose="02020603050405020304" pitchFamily="18" charset="0"/>
                <a:ea typeface="Times New Roman" panose="02020603050405020304" pitchFamily="18" charset="0"/>
              </a:rPr>
              <a:t>1 Y. Mimar, </a:t>
            </a:r>
          </a:p>
          <a:p>
            <a:pPr indent="0" algn="just">
              <a:lnSpc>
                <a:spcPct val="120000"/>
              </a:lnSpc>
              <a:spcBef>
                <a:spcPts val="0"/>
              </a:spcBef>
              <a:buNone/>
            </a:pPr>
            <a:r>
              <a:rPr lang="tr-TR" dirty="0">
                <a:effectLst/>
                <a:latin typeface="Times New Roman" panose="02020603050405020304" pitchFamily="18" charset="0"/>
                <a:ea typeface="Times New Roman" panose="02020603050405020304" pitchFamily="18" charset="0"/>
              </a:rPr>
              <a:t>1 Mimar, </a:t>
            </a:r>
          </a:p>
          <a:p>
            <a:pPr indent="0" algn="just">
              <a:lnSpc>
                <a:spcPct val="120000"/>
              </a:lnSpc>
              <a:spcBef>
                <a:spcPts val="0"/>
              </a:spcBef>
              <a:buNone/>
            </a:pPr>
            <a:r>
              <a:rPr lang="tr-TR" dirty="0">
                <a:effectLst/>
                <a:latin typeface="Times New Roman" panose="02020603050405020304" pitchFamily="18" charset="0"/>
                <a:ea typeface="Times New Roman" panose="02020603050405020304" pitchFamily="18" charset="0"/>
              </a:rPr>
              <a:t>1 Peyzaj Y. Mimarı ve </a:t>
            </a:r>
          </a:p>
          <a:p>
            <a:pPr indent="0" algn="just">
              <a:lnSpc>
                <a:spcPct val="120000"/>
              </a:lnSpc>
              <a:spcBef>
                <a:spcPts val="0"/>
              </a:spcBef>
              <a:buNone/>
            </a:pPr>
            <a:r>
              <a:rPr lang="tr-TR" dirty="0">
                <a:effectLst/>
                <a:latin typeface="Times New Roman" panose="02020603050405020304" pitchFamily="18" charset="0"/>
                <a:ea typeface="Times New Roman" panose="02020603050405020304" pitchFamily="18" charset="0"/>
              </a:rPr>
              <a:t>11 Tekniker, </a:t>
            </a:r>
          </a:p>
          <a:p>
            <a:pPr indent="0" algn="just">
              <a:lnSpc>
                <a:spcPct val="120000"/>
              </a:lnSpc>
              <a:spcBef>
                <a:spcPts val="0"/>
              </a:spcBef>
              <a:buNone/>
            </a:pPr>
            <a:r>
              <a:rPr lang="tr-TR" dirty="0">
                <a:effectLst/>
                <a:latin typeface="Times New Roman" panose="02020603050405020304" pitchFamily="18" charset="0"/>
                <a:ea typeface="Times New Roman" panose="02020603050405020304" pitchFamily="18" charset="0"/>
              </a:rPr>
              <a:t>10 Teknisyen, </a:t>
            </a:r>
          </a:p>
          <a:p>
            <a:pPr indent="0" algn="just">
              <a:lnSpc>
                <a:spcPct val="120000"/>
              </a:lnSpc>
              <a:spcBef>
                <a:spcPts val="0"/>
              </a:spcBef>
              <a:buNone/>
            </a:pPr>
            <a:r>
              <a:rPr lang="tr-TR" dirty="0">
                <a:effectLst/>
                <a:latin typeface="Times New Roman" panose="02020603050405020304" pitchFamily="18" charset="0"/>
                <a:ea typeface="Times New Roman" panose="02020603050405020304" pitchFamily="18" charset="0"/>
              </a:rPr>
              <a:t>3 Yardımcı Hizmetler Sınıfı, </a:t>
            </a:r>
          </a:p>
          <a:p>
            <a:pPr indent="0" algn="just">
              <a:lnSpc>
                <a:spcPct val="120000"/>
              </a:lnSpc>
              <a:spcBef>
                <a:spcPts val="0"/>
              </a:spcBef>
              <a:buNone/>
            </a:pPr>
            <a:r>
              <a:rPr lang="tr-TR" dirty="0">
                <a:effectLst/>
                <a:latin typeface="Times New Roman" panose="02020603050405020304" pitchFamily="18" charset="0"/>
                <a:ea typeface="Times New Roman" panose="02020603050405020304" pitchFamily="18" charset="0"/>
              </a:rPr>
              <a:t>1 Genel İdari Hizmetler Sınıfı ve </a:t>
            </a:r>
          </a:p>
          <a:p>
            <a:pPr indent="0" algn="just">
              <a:lnSpc>
                <a:spcPct val="120000"/>
              </a:lnSpc>
              <a:spcBef>
                <a:spcPts val="0"/>
              </a:spcBef>
              <a:buNone/>
            </a:pPr>
            <a:r>
              <a:rPr lang="tr-TR" dirty="0">
                <a:effectLst/>
                <a:latin typeface="Times New Roman" panose="02020603050405020304" pitchFamily="18" charset="0"/>
                <a:ea typeface="Times New Roman" panose="02020603050405020304" pitchFamily="18" charset="0"/>
              </a:rPr>
              <a:t>8 adet sürekli işçi olmak üzere </a:t>
            </a:r>
          </a:p>
          <a:p>
            <a:pPr indent="0" algn="just">
              <a:lnSpc>
                <a:spcPct val="120000"/>
              </a:lnSpc>
              <a:spcBef>
                <a:spcPts val="0"/>
              </a:spcBef>
              <a:buNone/>
            </a:pPr>
            <a:r>
              <a:rPr lang="tr-TR" dirty="0">
                <a:effectLst/>
                <a:latin typeface="Times New Roman" panose="02020603050405020304" pitchFamily="18" charset="0"/>
                <a:ea typeface="Times New Roman" panose="02020603050405020304" pitchFamily="18" charset="0"/>
              </a:rPr>
              <a:t>Toplam 48 personel ile hizmet vermektedir.</a:t>
            </a:r>
          </a:p>
          <a:p>
            <a:pPr marL="0" indent="0">
              <a:buNone/>
            </a:pPr>
            <a:endParaRPr lang="tr-TR" sz="1200" dirty="0">
              <a:latin typeface="Times New Roman" pitchFamily="18" charset="0"/>
              <a:cs typeface="Times New Roman" pitchFamily="18" charset="0"/>
            </a:endParaRP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tr-TR">
              <a:solidFill>
                <a:prstClr val="black"/>
              </a:solidFill>
              <a:latin typeface="Constantia"/>
            </a:endParaRPr>
          </a:p>
        </p:txBody>
      </p:sp>
      <p:graphicFrame>
        <p:nvGraphicFramePr>
          <p:cNvPr id="7" name="Tablo 6">
            <a:extLst>
              <a:ext uri="{FF2B5EF4-FFF2-40B4-BE49-F238E27FC236}">
                <a16:creationId xmlns:a16="http://schemas.microsoft.com/office/drawing/2014/main" id="{75DC72BF-9522-4AC5-94A8-49D1A8ADC54F}"/>
              </a:ext>
            </a:extLst>
          </p:cNvPr>
          <p:cNvGraphicFramePr>
            <a:graphicFrameLocks noGrp="1"/>
          </p:cNvGraphicFramePr>
          <p:nvPr>
            <p:extLst>
              <p:ext uri="{D42A27DB-BD31-4B8C-83A1-F6EECF244321}">
                <p14:modId xmlns:p14="http://schemas.microsoft.com/office/powerpoint/2010/main" val="184362212"/>
              </p:ext>
            </p:extLst>
          </p:nvPr>
        </p:nvGraphicFramePr>
        <p:xfrm>
          <a:off x="440018" y="3924300"/>
          <a:ext cx="4576482" cy="2831544"/>
        </p:xfrm>
        <a:graphic>
          <a:graphicData uri="http://schemas.openxmlformats.org/drawingml/2006/table">
            <a:tbl>
              <a:tblPr/>
              <a:tblGrid>
                <a:gridCol w="2259128">
                  <a:extLst>
                    <a:ext uri="{9D8B030D-6E8A-4147-A177-3AD203B41FA5}">
                      <a16:colId xmlns:a16="http://schemas.microsoft.com/office/drawing/2014/main" val="1651287233"/>
                    </a:ext>
                  </a:extLst>
                </a:gridCol>
                <a:gridCol w="2317354">
                  <a:extLst>
                    <a:ext uri="{9D8B030D-6E8A-4147-A177-3AD203B41FA5}">
                      <a16:colId xmlns:a16="http://schemas.microsoft.com/office/drawing/2014/main" val="960935081"/>
                    </a:ext>
                  </a:extLst>
                </a:gridCol>
              </a:tblGrid>
              <a:tr h="438122">
                <a:tc gridSpan="2">
                  <a:txBody>
                    <a:bodyPr/>
                    <a:lstStyle/>
                    <a:p>
                      <a:pPr algn="ctr" fontAlgn="ctr"/>
                      <a:r>
                        <a:rPr lang="tr-TR" sz="1600" b="1" i="0" u="none" strike="noStrike" dirty="0">
                          <a:solidFill>
                            <a:srgbClr val="000000"/>
                          </a:solidFill>
                          <a:effectLst/>
                          <a:latin typeface="Times New Roman" panose="02020603050405020304" pitchFamily="18" charset="0"/>
                          <a:cs typeface="Times New Roman" panose="02020603050405020304" pitchFamily="18" charset="0"/>
                        </a:rPr>
                        <a:t>İdari Personel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hMerge="1">
                  <a:txBody>
                    <a:bodyPr/>
                    <a:lstStyle/>
                    <a:p>
                      <a:endParaRPr lang="tr-TR"/>
                    </a:p>
                  </a:txBody>
                  <a:tcPr/>
                </a:tc>
                <a:extLst>
                  <a:ext uri="{0D108BD9-81ED-4DB2-BD59-A6C34878D82A}">
                    <a16:rowId xmlns:a16="http://schemas.microsoft.com/office/drawing/2014/main" val="728658690"/>
                  </a:ext>
                </a:extLst>
              </a:tr>
              <a:tr h="412497">
                <a:tc>
                  <a:txBody>
                    <a:bodyPr/>
                    <a:lstStyle/>
                    <a:p>
                      <a:pPr algn="l" fontAlgn="ctr"/>
                      <a:r>
                        <a:rPr lang="tr-TR" sz="1600" b="0" i="0" u="none" strike="noStrike" dirty="0">
                          <a:solidFill>
                            <a:srgbClr val="000000"/>
                          </a:solidFill>
                          <a:effectLst/>
                          <a:latin typeface="Times New Roman" panose="02020603050405020304" pitchFamily="18" charset="0"/>
                          <a:cs typeface="Times New Roman" panose="02020603050405020304" pitchFamily="18" charset="0"/>
                        </a:rPr>
                        <a:t>Genel İdari Hizmetler</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Times New Roman" panose="02020603050405020304" pitchFamily="18" charset="0"/>
                          <a:cs typeface="Times New Roman" panose="02020603050405020304" pitchFamily="18" charset="0"/>
                        </a:rPr>
                        <a:t>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6200059"/>
                  </a:ext>
                </a:extLst>
              </a:tr>
              <a:tr h="412497">
                <a:tc>
                  <a:txBody>
                    <a:bodyPr/>
                    <a:lstStyle/>
                    <a:p>
                      <a:pPr marL="0" algn="l" defTabSz="457200" rtl="0" eaLnBrk="1" fontAlgn="ctr" latinLnBrk="0" hangingPunct="1"/>
                      <a:r>
                        <a:rPr lang="tr-TR" sz="16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Teknik Hizmetleri Sınıfı</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tr-TR" sz="16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34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9025058"/>
                  </a:ext>
                </a:extLst>
              </a:tr>
              <a:tr h="412497">
                <a:tc>
                  <a:txBody>
                    <a:bodyPr/>
                    <a:lstStyle/>
                    <a:p>
                      <a:pPr marL="0" algn="l" defTabSz="457200" rtl="0" eaLnBrk="1" fontAlgn="ctr" latinLnBrk="0" hangingPunct="1"/>
                      <a:r>
                        <a:rPr lang="tr-TR" sz="16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Yardımcı Hizmetler Sınıfı</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0" rtl="0" eaLnBrk="1" fontAlgn="ctr" latinLnBrk="0" hangingPunct="1"/>
                      <a:r>
                        <a:rPr lang="tr-TR" sz="16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14318525"/>
                  </a:ext>
                </a:extLst>
              </a:tr>
              <a:tr h="381787">
                <a:tc>
                  <a:txBody>
                    <a:bodyPr/>
                    <a:lstStyle/>
                    <a:p>
                      <a:pPr marL="0" algn="l" defTabSz="457200" rtl="0" eaLnBrk="1" fontAlgn="ctr" latinLnBrk="0" hangingPunct="1"/>
                      <a:r>
                        <a:rPr lang="tr-TR" sz="1600" b="0" i="0" u="none" strike="noStrike" kern="1200">
                          <a:solidFill>
                            <a:srgbClr val="000000"/>
                          </a:solidFill>
                          <a:effectLst/>
                          <a:latin typeface="Times New Roman" panose="02020603050405020304" pitchFamily="18" charset="0"/>
                          <a:ea typeface="+mn-ea"/>
                          <a:cs typeface="Times New Roman" panose="02020603050405020304" pitchFamily="18" charset="0"/>
                        </a:rPr>
                        <a:t>Akademik Personel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0" rtl="0" eaLnBrk="1" fontAlgn="ctr" latinLnBrk="0" hangingPunct="1"/>
                      <a:r>
                        <a:rPr lang="tr-TR" sz="16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62181946"/>
                  </a:ext>
                </a:extLst>
              </a:tr>
              <a:tr h="324890">
                <a:tc>
                  <a:txBody>
                    <a:bodyPr/>
                    <a:lstStyle/>
                    <a:p>
                      <a:pPr marL="0" algn="l" defTabSz="457200" rtl="0" eaLnBrk="1" fontAlgn="ctr" latinLnBrk="0" hangingPunct="1"/>
                      <a:r>
                        <a:rPr lang="tr-TR" sz="16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Sürekli İşçi</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tr-TR" sz="16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7538401"/>
                  </a:ext>
                </a:extLst>
              </a:tr>
              <a:tr h="449254">
                <a:tc>
                  <a:txBody>
                    <a:bodyPr/>
                    <a:lstStyle/>
                    <a:p>
                      <a:pPr algn="l" fontAlgn="ctr"/>
                      <a:r>
                        <a:rPr lang="tr-TR" sz="1600" b="1" i="0" u="none" strike="noStrike">
                          <a:solidFill>
                            <a:srgbClr val="000000"/>
                          </a:solidFill>
                          <a:effectLst/>
                          <a:latin typeface="Times New Roman" panose="02020603050405020304" pitchFamily="18" charset="0"/>
                          <a:cs typeface="Times New Roman" panose="02020603050405020304" pitchFamily="18" charset="0"/>
                        </a:rPr>
                        <a:t>Toplam</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ctr" fontAlgn="ctr"/>
                      <a:r>
                        <a:rPr lang="tr-TR" sz="1600" b="1" i="0" u="none" strike="noStrike" dirty="0">
                          <a:solidFill>
                            <a:srgbClr val="000000"/>
                          </a:solidFill>
                          <a:effectLst/>
                          <a:latin typeface="Times New Roman" panose="02020603050405020304" pitchFamily="18" charset="0"/>
                          <a:cs typeface="Times New Roman" panose="02020603050405020304" pitchFamily="18" charset="0"/>
                        </a:rPr>
                        <a:t>48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val="1376896147"/>
                  </a:ext>
                </a:extLst>
              </a:tr>
            </a:tbl>
          </a:graphicData>
        </a:graphic>
      </p:graphicFrame>
      <p:sp>
        <p:nvSpPr>
          <p:cNvPr id="9" name="Başlık 1">
            <a:extLst>
              <a:ext uri="{FF2B5EF4-FFF2-40B4-BE49-F238E27FC236}">
                <a16:creationId xmlns:a16="http://schemas.microsoft.com/office/drawing/2014/main" id="{F8C1AEB3-E227-493E-B6F4-36466BB486BD}"/>
              </a:ext>
            </a:extLst>
          </p:cNvPr>
          <p:cNvSpPr txBox="1">
            <a:spLocks/>
          </p:cNvSpPr>
          <p:nvPr/>
        </p:nvSpPr>
        <p:spPr>
          <a:xfrm>
            <a:off x="414619" y="47554"/>
            <a:ext cx="8789536" cy="388776"/>
          </a:xfrm>
          <a:prstGeom prst="rect">
            <a:avLst/>
          </a:prstGeom>
          <a:noFill/>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lnSpcReduction="10000"/>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Pct val="125000"/>
              <a:buFont typeface="Arial" panose="020B0604020202020204" pitchFamily="34" charset="0"/>
              <a:buNone/>
              <a:tabLst/>
              <a:defRPr/>
            </a:pPr>
            <a:r>
              <a:rPr kumimoji="0" lang="tr-TR" sz="2000" b="1" i="0" u="none" strike="noStrike" kern="1200" cap="all" spc="0" normalizeH="0" baseline="0" noProof="0" dirty="0">
                <a:ln>
                  <a:noFill/>
                </a:ln>
                <a:solidFill>
                  <a:schemeClr val="accent2">
                    <a:lumMod val="50000"/>
                  </a:schemeClr>
                </a:solidFill>
                <a:effectLst/>
                <a:uLnTx/>
                <a:uFillTx/>
                <a:latin typeface="Tw Cen MT"/>
                <a:ea typeface="+mn-ea"/>
                <a:cs typeface="+mn-cs"/>
              </a:rPr>
              <a:t>4- </a:t>
            </a:r>
            <a:r>
              <a:rPr kumimoji="0" lang="tr-TR" sz="2000" b="1" i="0" u="none" strike="noStrike" kern="1200" cap="none" spc="0" normalizeH="0" baseline="0" noProof="0" dirty="0">
                <a:ln>
                  <a:noFill/>
                </a:ln>
                <a:solidFill>
                  <a:schemeClr val="accent2">
                    <a:lumMod val="50000"/>
                  </a:schemeClr>
                </a:solidFill>
                <a:effectLst/>
                <a:uLnTx/>
                <a:uFillTx/>
                <a:latin typeface="Tw Cen MT"/>
                <a:ea typeface="+mn-ea"/>
                <a:cs typeface="+mn-cs"/>
              </a:rPr>
              <a:t>İnsan Kaynakları</a:t>
            </a:r>
          </a:p>
        </p:txBody>
      </p:sp>
    </p:spTree>
    <p:extLst>
      <p:ext uri="{BB962C8B-B14F-4D97-AF65-F5344CB8AC3E}">
        <p14:creationId xmlns:p14="http://schemas.microsoft.com/office/powerpoint/2010/main" val="533935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o 6">
            <a:extLst>
              <a:ext uri="{FF2B5EF4-FFF2-40B4-BE49-F238E27FC236}">
                <a16:creationId xmlns:a16="http://schemas.microsoft.com/office/drawing/2014/main" id="{CB8A0773-7126-4141-9F64-6C3305347DEB}"/>
              </a:ext>
            </a:extLst>
          </p:cNvPr>
          <p:cNvGraphicFramePr>
            <a:graphicFrameLocks noGrp="1"/>
          </p:cNvGraphicFramePr>
          <p:nvPr>
            <p:extLst>
              <p:ext uri="{D42A27DB-BD31-4B8C-83A1-F6EECF244321}">
                <p14:modId xmlns:p14="http://schemas.microsoft.com/office/powerpoint/2010/main" val="3596843150"/>
              </p:ext>
            </p:extLst>
          </p:nvPr>
        </p:nvGraphicFramePr>
        <p:xfrm>
          <a:off x="498663" y="887632"/>
          <a:ext cx="3425637" cy="3819074"/>
        </p:xfrm>
        <a:graphic>
          <a:graphicData uri="http://schemas.openxmlformats.org/drawingml/2006/table">
            <a:tbl>
              <a:tblPr/>
              <a:tblGrid>
                <a:gridCol w="1487067">
                  <a:extLst>
                    <a:ext uri="{9D8B030D-6E8A-4147-A177-3AD203B41FA5}">
                      <a16:colId xmlns:a16="http://schemas.microsoft.com/office/drawing/2014/main" val="1516163298"/>
                    </a:ext>
                  </a:extLst>
                </a:gridCol>
                <a:gridCol w="1053477">
                  <a:extLst>
                    <a:ext uri="{9D8B030D-6E8A-4147-A177-3AD203B41FA5}">
                      <a16:colId xmlns:a16="http://schemas.microsoft.com/office/drawing/2014/main" val="3758555949"/>
                    </a:ext>
                  </a:extLst>
                </a:gridCol>
                <a:gridCol w="885093">
                  <a:extLst>
                    <a:ext uri="{9D8B030D-6E8A-4147-A177-3AD203B41FA5}">
                      <a16:colId xmlns:a16="http://schemas.microsoft.com/office/drawing/2014/main" val="2324369758"/>
                    </a:ext>
                  </a:extLst>
                </a:gridCol>
              </a:tblGrid>
              <a:tr h="592631">
                <a:tc gridSpan="3">
                  <a:txBody>
                    <a:bodyPr/>
                    <a:lstStyle/>
                    <a:p>
                      <a:pPr algn="ctr" fontAlgn="ctr"/>
                      <a:r>
                        <a:rPr lang="tr-TR" sz="1800" b="1" i="0" u="none" strike="noStrike" dirty="0">
                          <a:solidFill>
                            <a:srgbClr val="000000"/>
                          </a:solidFill>
                          <a:effectLst/>
                          <a:latin typeface="Times New Roman" panose="02020603050405020304" pitchFamily="18" charset="0"/>
                        </a:rPr>
                        <a:t>İdari Personelin Eğitim Durumu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864281450"/>
                  </a:ext>
                </a:extLst>
              </a:tr>
              <a:tr h="653131">
                <a:tc>
                  <a:txBody>
                    <a:bodyPr/>
                    <a:lstStyle/>
                    <a:p>
                      <a:pPr algn="ctr" fontAlgn="ctr"/>
                      <a:r>
                        <a:rPr lang="tr-TR" sz="1600" b="0" i="0" u="none" strike="noStrike" dirty="0">
                          <a:solidFill>
                            <a:srgbClr val="000000"/>
                          </a:solidFill>
                          <a:effectLst/>
                          <a:latin typeface="Times New Roman" panose="02020603050405020304" pitchFamily="18" charset="0"/>
                          <a:cs typeface="Times New Roman" panose="02020603050405020304" pitchFamily="18" charset="0"/>
                        </a:rPr>
                        <a:t>Eğitim Durumu</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ctr" fontAlgn="ctr"/>
                      <a:r>
                        <a:rPr lang="tr-TR" sz="1600" b="0" i="0" u="none" strike="noStrike">
                          <a:solidFill>
                            <a:srgbClr val="000000"/>
                          </a:solidFill>
                          <a:effectLst/>
                          <a:latin typeface="Times New Roman" panose="02020603050405020304" pitchFamily="18" charset="0"/>
                          <a:cs typeface="Times New Roman" panose="02020603050405020304" pitchFamily="18" charset="0"/>
                        </a:rPr>
                        <a:t>Kişi Sayısı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ctr" fontAlgn="ctr"/>
                      <a:r>
                        <a:rPr lang="tr-TR" sz="1600" b="0" i="0" u="none" strike="noStrike">
                          <a:solidFill>
                            <a:srgbClr val="000000"/>
                          </a:solidFill>
                          <a:effectLst/>
                          <a:latin typeface="Times New Roman" panose="02020603050405020304" pitchFamily="18" charset="0"/>
                          <a:cs typeface="Times New Roman" panose="02020603050405020304" pitchFamily="18" charset="0"/>
                        </a:rPr>
                        <a:t>Yüzde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val="680259784"/>
                  </a:ext>
                </a:extLst>
              </a:tr>
              <a:tr h="369076">
                <a:tc>
                  <a:txBody>
                    <a:bodyPr/>
                    <a:lstStyle/>
                    <a:p>
                      <a:pPr algn="ctr" fontAlgn="b"/>
                      <a:r>
                        <a:rPr lang="tr-TR" sz="1600" b="0" i="0" u="none" strike="noStrike" dirty="0">
                          <a:solidFill>
                            <a:srgbClr val="000000"/>
                          </a:solidFill>
                          <a:effectLst/>
                          <a:latin typeface="Times New Roman" panose="02020603050405020304" pitchFamily="18" charset="0"/>
                          <a:cs typeface="Times New Roman" panose="02020603050405020304" pitchFamily="18" charset="0"/>
                        </a:rPr>
                        <a:t>İlkokul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5864101"/>
                  </a:ext>
                </a:extLst>
              </a:tr>
              <a:tr h="311503">
                <a:tc>
                  <a:txBody>
                    <a:bodyPr/>
                    <a:lstStyle/>
                    <a:p>
                      <a:pPr algn="ctr" fontAlgn="b"/>
                      <a:r>
                        <a:rPr lang="tr-TR" sz="1600" b="0" i="0" u="none" strike="noStrike" dirty="0">
                          <a:solidFill>
                            <a:srgbClr val="000000"/>
                          </a:solidFill>
                          <a:effectLst/>
                          <a:latin typeface="Times New Roman" panose="02020603050405020304" pitchFamily="18" charset="0"/>
                          <a:cs typeface="Times New Roman" panose="02020603050405020304" pitchFamily="18" charset="0"/>
                        </a:rPr>
                        <a:t>Ortaokul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tr-TR" sz="1600" b="0" i="0" u="none" strike="noStrike" dirty="0">
                          <a:solidFill>
                            <a:srgbClr val="000000"/>
                          </a:solidFill>
                          <a:effectLst/>
                          <a:latin typeface="Times New Roman" panose="02020603050405020304" pitchFamily="18" charset="0"/>
                          <a:cs typeface="Times New Roman" panose="02020603050405020304" pitchFamily="18"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10%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6163577"/>
                  </a:ext>
                </a:extLst>
              </a:tr>
              <a:tr h="348883">
                <a:tc>
                  <a:txBody>
                    <a:bodyPr/>
                    <a:lstStyle/>
                    <a:p>
                      <a:pPr algn="ctr" fontAlgn="b"/>
                      <a:r>
                        <a:rPr lang="tr-TR" sz="1600" b="0" i="0" u="none" strike="noStrike" dirty="0">
                          <a:solidFill>
                            <a:srgbClr val="000000"/>
                          </a:solidFill>
                          <a:effectLst/>
                          <a:latin typeface="Times New Roman" panose="02020603050405020304" pitchFamily="18" charset="0"/>
                          <a:cs typeface="Times New Roman" panose="02020603050405020304" pitchFamily="18" charset="0"/>
                        </a:rPr>
                        <a:t>Lise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5987885"/>
                  </a:ext>
                </a:extLst>
              </a:tr>
              <a:tr h="311502">
                <a:tc>
                  <a:txBody>
                    <a:bodyPr/>
                    <a:lstStyle/>
                    <a:p>
                      <a:pPr algn="ctr" fontAlgn="b"/>
                      <a:r>
                        <a:rPr lang="tr-TR" sz="1600" b="0" i="0" u="none" strike="noStrike" dirty="0">
                          <a:solidFill>
                            <a:srgbClr val="000000"/>
                          </a:solidFill>
                          <a:effectLst/>
                          <a:latin typeface="Times New Roman" panose="02020603050405020304" pitchFamily="18" charset="0"/>
                          <a:cs typeface="Times New Roman" panose="02020603050405020304" pitchFamily="18" charset="0"/>
                        </a:rPr>
                        <a:t>Ön Lisans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25%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3110034"/>
                  </a:ext>
                </a:extLst>
              </a:tr>
              <a:tr h="348883">
                <a:tc>
                  <a:txBody>
                    <a:bodyPr/>
                    <a:lstStyle/>
                    <a:p>
                      <a:pPr algn="ctr" fontAlgn="b"/>
                      <a:r>
                        <a:rPr lang="tr-TR" sz="1600" b="0" i="0" u="none" strike="noStrike" dirty="0">
                          <a:solidFill>
                            <a:srgbClr val="000000"/>
                          </a:solidFill>
                          <a:effectLst/>
                          <a:latin typeface="Times New Roman" panose="02020603050405020304" pitchFamily="18" charset="0"/>
                          <a:cs typeface="Times New Roman" panose="02020603050405020304" pitchFamily="18" charset="0"/>
                        </a:rPr>
                        <a:t>Lisans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tr-TR" sz="1600" b="0" i="0" u="none" strike="noStrike" dirty="0">
                          <a:solidFill>
                            <a:srgbClr val="000000"/>
                          </a:solidFill>
                          <a:effectLst/>
                          <a:latin typeface="Times New Roman" panose="02020603050405020304" pitchFamily="18" charset="0"/>
                          <a:cs typeface="Times New Roman" panose="02020603050405020304" pitchFamily="18"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35%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4699962"/>
                  </a:ext>
                </a:extLst>
              </a:tr>
              <a:tr h="373802">
                <a:tc>
                  <a:txBody>
                    <a:bodyPr/>
                    <a:lstStyle/>
                    <a:p>
                      <a:pPr algn="ctr" fontAlgn="b"/>
                      <a:r>
                        <a:rPr lang="tr-TR" sz="1600" b="0" i="0" u="none" strike="noStrike" dirty="0">
                          <a:solidFill>
                            <a:srgbClr val="000000"/>
                          </a:solidFill>
                          <a:effectLst/>
                          <a:latin typeface="Times New Roman" panose="02020603050405020304" pitchFamily="18" charset="0"/>
                          <a:cs typeface="Times New Roman" panose="02020603050405020304" pitchFamily="18" charset="0"/>
                        </a:rPr>
                        <a:t>Y.L. Ve </a:t>
                      </a:r>
                      <a:r>
                        <a:rPr lang="tr-TR" sz="1600" b="0" i="0" u="none" strike="noStrike" dirty="0" err="1">
                          <a:solidFill>
                            <a:srgbClr val="000000"/>
                          </a:solidFill>
                          <a:effectLst/>
                          <a:latin typeface="Times New Roman" panose="02020603050405020304" pitchFamily="18" charset="0"/>
                          <a:cs typeface="Times New Roman" panose="02020603050405020304" pitchFamily="18" charset="0"/>
                        </a:rPr>
                        <a:t>Dokt</a:t>
                      </a:r>
                      <a:r>
                        <a:rPr lang="tr-TR" sz="16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tr-TR" sz="1600" b="0" i="0" u="none" strike="noStrike" dirty="0">
                          <a:solidFill>
                            <a:srgbClr val="000000"/>
                          </a:solidFill>
                          <a:effectLst/>
                          <a:latin typeface="Times New Roman" panose="02020603050405020304" pitchFamily="18" charset="0"/>
                          <a:cs typeface="Times New Roman" panose="02020603050405020304" pitchFamily="18"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15%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4304430"/>
                  </a:ext>
                </a:extLst>
              </a:tr>
              <a:tr h="509663">
                <a:tc>
                  <a:txBody>
                    <a:bodyPr/>
                    <a:lstStyle/>
                    <a:p>
                      <a:pPr algn="ctr" fontAlgn="ctr"/>
                      <a:r>
                        <a:rPr lang="tr-TR" sz="1600" b="1" i="0" u="none" strike="noStrike" dirty="0">
                          <a:solidFill>
                            <a:srgbClr val="000000"/>
                          </a:solidFill>
                          <a:effectLst/>
                          <a:latin typeface="Times New Roman" panose="02020603050405020304" pitchFamily="18" charset="0"/>
                          <a:cs typeface="Times New Roman" panose="02020603050405020304" pitchFamily="18" charset="0"/>
                        </a:rPr>
                        <a:t>Toplam Personel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ctr" fontAlgn="b"/>
                      <a:r>
                        <a:rPr lang="tr-TR" sz="1600" b="1" i="0" u="none" strike="noStrike" dirty="0">
                          <a:solidFill>
                            <a:srgbClr val="000000"/>
                          </a:solidFill>
                          <a:effectLst/>
                          <a:latin typeface="Times New Roman" panose="02020603050405020304" pitchFamily="18" charset="0"/>
                          <a:cs typeface="Times New Roman" panose="02020603050405020304" pitchFamily="18" charset="0"/>
                        </a:rPr>
                        <a:t>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600" b="1" i="0" u="none" strike="noStrike" dirty="0">
                          <a:solidFill>
                            <a:srgbClr val="000000"/>
                          </a:solidFill>
                          <a:effectLst/>
                          <a:latin typeface="Times New Roman" panose="02020603050405020304" pitchFamily="18" charset="0"/>
                          <a:cs typeface="Times New Roman" panose="02020603050405020304" pitchFamily="18" charset="0"/>
                        </a:rPr>
                        <a:t>100%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0389454"/>
                  </a:ext>
                </a:extLst>
              </a:tr>
            </a:tbl>
          </a:graphicData>
        </a:graphic>
      </p:graphicFrame>
      <p:sp>
        <p:nvSpPr>
          <p:cNvPr id="2" name="Başlık 1"/>
          <p:cNvSpPr>
            <a:spLocks noGrp="1"/>
          </p:cNvSpPr>
          <p:nvPr>
            <p:ph type="title"/>
          </p:nvPr>
        </p:nvSpPr>
        <p:spPr>
          <a:xfrm>
            <a:off x="498664" y="359977"/>
            <a:ext cx="8835838" cy="369332"/>
          </a:xfrm>
          <a:solidFill>
            <a:schemeClr val="bg1"/>
          </a:solidFill>
          <a:ln w="19050">
            <a:solidFill>
              <a:schemeClr val="accent5"/>
            </a:solidFill>
          </a:ln>
        </p:spPr>
        <p:txBody>
          <a:bodyPr>
            <a:noAutofit/>
          </a:bodyPr>
          <a:lstStyle/>
          <a:p>
            <a:pPr algn="ctr"/>
            <a:r>
              <a:rPr lang="en-GB" sz="2000" b="1" dirty="0">
                <a:solidFill>
                  <a:schemeClr val="accent2">
                    <a:lumMod val="50000"/>
                  </a:schemeClr>
                </a:solidFill>
                <a:latin typeface="Tw Cen MT" panose="020B0602020104020603" pitchFamily="34" charset="0"/>
                <a:cs typeface="Times New Roman" pitchFamily="18" charset="0"/>
              </a:rPr>
              <a:t>4-1- </a:t>
            </a:r>
            <a:r>
              <a:rPr lang="en-GB" sz="2000" b="1" dirty="0" err="1">
                <a:solidFill>
                  <a:schemeClr val="accent2">
                    <a:lumMod val="50000"/>
                  </a:schemeClr>
                </a:solidFill>
                <a:latin typeface="Tw Cen MT" panose="020B0602020104020603" pitchFamily="34" charset="0"/>
                <a:cs typeface="Times New Roman" pitchFamily="18" charset="0"/>
              </a:rPr>
              <a:t>İdari</a:t>
            </a:r>
            <a:r>
              <a:rPr lang="en-GB" sz="2000" b="1" dirty="0">
                <a:solidFill>
                  <a:schemeClr val="accent2">
                    <a:lumMod val="50000"/>
                  </a:schemeClr>
                </a:solidFill>
                <a:latin typeface="Tw Cen MT" panose="020B0602020104020603" pitchFamily="34" charset="0"/>
                <a:cs typeface="Times New Roman" pitchFamily="18" charset="0"/>
              </a:rPr>
              <a:t> </a:t>
            </a:r>
            <a:r>
              <a:rPr lang="en-GB" sz="2000" b="1" dirty="0" err="1">
                <a:solidFill>
                  <a:schemeClr val="accent2">
                    <a:lumMod val="50000"/>
                  </a:schemeClr>
                </a:solidFill>
                <a:latin typeface="Tw Cen MT" panose="020B0602020104020603" pitchFamily="34" charset="0"/>
                <a:cs typeface="Times New Roman" pitchFamily="18" charset="0"/>
              </a:rPr>
              <a:t>Personelin</a:t>
            </a:r>
            <a:r>
              <a:rPr lang="en-GB" sz="2000" b="1" dirty="0">
                <a:solidFill>
                  <a:schemeClr val="accent2">
                    <a:lumMod val="50000"/>
                  </a:schemeClr>
                </a:solidFill>
                <a:latin typeface="Tw Cen MT" panose="020B0602020104020603" pitchFamily="34" charset="0"/>
                <a:cs typeface="Times New Roman" pitchFamily="18" charset="0"/>
              </a:rPr>
              <a:t> </a:t>
            </a:r>
            <a:r>
              <a:rPr lang="en-GB" sz="2000" b="1" dirty="0" err="1">
                <a:solidFill>
                  <a:schemeClr val="accent2">
                    <a:lumMod val="50000"/>
                  </a:schemeClr>
                </a:solidFill>
                <a:latin typeface="Tw Cen MT" panose="020B0602020104020603" pitchFamily="34" charset="0"/>
                <a:cs typeface="Times New Roman" pitchFamily="18" charset="0"/>
              </a:rPr>
              <a:t>Eğitim</a:t>
            </a:r>
            <a:r>
              <a:rPr lang="en-GB" sz="2000" b="1" dirty="0">
                <a:solidFill>
                  <a:schemeClr val="accent2">
                    <a:lumMod val="50000"/>
                  </a:schemeClr>
                </a:solidFill>
                <a:latin typeface="Tw Cen MT" panose="020B0602020104020603" pitchFamily="34" charset="0"/>
                <a:cs typeface="Times New Roman" pitchFamily="18" charset="0"/>
              </a:rPr>
              <a:t> </a:t>
            </a:r>
            <a:r>
              <a:rPr lang="en-GB" sz="2000" b="1" dirty="0" err="1">
                <a:solidFill>
                  <a:schemeClr val="accent2">
                    <a:lumMod val="50000"/>
                  </a:schemeClr>
                </a:solidFill>
                <a:latin typeface="Tw Cen MT" panose="020B0602020104020603" pitchFamily="34" charset="0"/>
                <a:cs typeface="Times New Roman" pitchFamily="18" charset="0"/>
              </a:rPr>
              <a:t>Durumu</a:t>
            </a:r>
            <a:r>
              <a:rPr lang="en-GB" sz="2000" b="1" dirty="0">
                <a:solidFill>
                  <a:schemeClr val="accent2">
                    <a:lumMod val="50000"/>
                  </a:schemeClr>
                </a:solidFill>
                <a:latin typeface="Tw Cen MT" panose="020B0602020104020603" pitchFamily="34" charset="0"/>
                <a:cs typeface="Times New Roman" pitchFamily="18" charset="0"/>
              </a:rPr>
              <a:t> </a:t>
            </a:r>
            <a:endParaRPr lang="tr-TR" sz="2000" dirty="0">
              <a:solidFill>
                <a:schemeClr val="accent2">
                  <a:lumMod val="50000"/>
                </a:schemeClr>
              </a:solidFill>
              <a:latin typeface="Tw Cen MT" panose="020B0602020104020603" pitchFamily="34" charset="0"/>
              <a:cs typeface="Times New Roman" pitchFamily="18" charset="0"/>
            </a:endParaRPr>
          </a:p>
        </p:txBody>
      </p:sp>
      <p:sp>
        <p:nvSpPr>
          <p:cNvPr id="3" name="İçerik Yer Tutucusu 2"/>
          <p:cNvSpPr>
            <a:spLocks noGrp="1"/>
          </p:cNvSpPr>
          <p:nvPr>
            <p:ph idx="1"/>
          </p:nvPr>
        </p:nvSpPr>
        <p:spPr>
          <a:xfrm>
            <a:off x="0" y="5167534"/>
            <a:ext cx="8719670" cy="1512666"/>
          </a:xfrm>
        </p:spPr>
        <p:txBody>
          <a:bodyPr>
            <a:noAutofit/>
          </a:bodyPr>
          <a:lstStyle/>
          <a:p>
            <a:pPr indent="0" algn="just">
              <a:lnSpc>
                <a:spcPct val="150000"/>
              </a:lnSpc>
              <a:buNone/>
            </a:pPr>
            <a:r>
              <a:rPr lang="en-GB" sz="2000" dirty="0" err="1">
                <a:effectLst/>
                <a:latin typeface="Times New Roman" panose="02020603050405020304" pitchFamily="18" charset="0"/>
                <a:ea typeface="Times New Roman" panose="02020603050405020304" pitchFamily="18" charset="0"/>
              </a:rPr>
              <a:t>Başkanlığımızda</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fiilen</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çalışan</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personelin</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eğitim</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durumu</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aşağıdaki</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tabloda</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gösterilmiştir</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Daire</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Başkanlığımız</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eğitim</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durumu</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itibariyle</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en</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yüksek</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payı</a:t>
            </a:r>
            <a:r>
              <a:rPr lang="en-GB" sz="2000" dirty="0">
                <a:effectLst/>
                <a:latin typeface="Times New Roman" panose="02020603050405020304" pitchFamily="18" charset="0"/>
                <a:ea typeface="Times New Roman" panose="02020603050405020304" pitchFamily="18" charset="0"/>
              </a:rPr>
              <a:t> %35 </a:t>
            </a:r>
            <a:r>
              <a:rPr lang="en-GB" sz="2000" dirty="0" err="1">
                <a:effectLst/>
                <a:latin typeface="Times New Roman" panose="02020603050405020304" pitchFamily="18" charset="0"/>
                <a:ea typeface="Times New Roman" panose="02020603050405020304" pitchFamily="18" charset="0"/>
              </a:rPr>
              <a:t>ile</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Lisans</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mezunu</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personel</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oluşturmaktadır</a:t>
            </a:r>
            <a:r>
              <a:rPr lang="en-GB" sz="2000" dirty="0">
                <a:effectLst/>
                <a:latin typeface="Times New Roman" panose="02020603050405020304" pitchFamily="18" charset="0"/>
                <a:ea typeface="Times New Roman" panose="02020603050405020304" pitchFamily="18" charset="0"/>
              </a:rPr>
              <a:t>. </a:t>
            </a:r>
            <a:endParaRPr lang="tr-TR" sz="2000" dirty="0">
              <a:effectLst/>
              <a:latin typeface="Times New Roman" panose="02020603050405020304" pitchFamily="18" charset="0"/>
              <a:ea typeface="Times New Roman" panose="02020603050405020304" pitchFamily="18" charset="0"/>
            </a:endParaRP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tr-TR">
              <a:solidFill>
                <a:prstClr val="black"/>
              </a:solidFill>
              <a:latin typeface="Constantia"/>
            </a:endParaRPr>
          </a:p>
        </p:txBody>
      </p:sp>
      <p:graphicFrame>
        <p:nvGraphicFramePr>
          <p:cNvPr id="8" name="Grafik 7">
            <a:extLst>
              <a:ext uri="{FF2B5EF4-FFF2-40B4-BE49-F238E27FC236}">
                <a16:creationId xmlns:a16="http://schemas.microsoft.com/office/drawing/2014/main" id="{1E4A96D3-7C7F-4B4C-A89F-7B01F208A99B}"/>
              </a:ext>
            </a:extLst>
          </p:cNvPr>
          <p:cNvGraphicFramePr>
            <a:graphicFrameLocks/>
          </p:cNvGraphicFramePr>
          <p:nvPr>
            <p:extLst>
              <p:ext uri="{D42A27DB-BD31-4B8C-83A1-F6EECF244321}">
                <p14:modId xmlns:p14="http://schemas.microsoft.com/office/powerpoint/2010/main" val="3254051729"/>
              </p:ext>
            </p:extLst>
          </p:nvPr>
        </p:nvGraphicFramePr>
        <p:xfrm>
          <a:off x="4152901" y="904620"/>
          <a:ext cx="5181600" cy="3802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1844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F5648881-77A8-4141-A7EB-22F742850C79}"/>
              </a:ext>
            </a:extLst>
          </p:cNvPr>
          <p:cNvSpPr txBox="1"/>
          <p:nvPr/>
        </p:nvSpPr>
        <p:spPr>
          <a:xfrm>
            <a:off x="317808" y="146245"/>
            <a:ext cx="8927792" cy="332783"/>
          </a:xfrm>
          <a:prstGeom prst="rect">
            <a:avLst/>
          </a:prstGeom>
          <a:solidFill>
            <a:schemeClr val="bg1"/>
          </a:solidFill>
          <a:ln w="19050">
            <a:solidFill>
              <a:schemeClr val="accent5"/>
            </a:solidFill>
          </a:ln>
        </p:spPr>
        <p:txBody>
          <a:bodyPr wrap="square" rtlCol="0">
            <a:spAutoFit/>
          </a:bodyPr>
          <a:lstStyle/>
          <a:p>
            <a:pPr marL="41275" algn="ctr">
              <a:lnSpc>
                <a:spcPts val="1800"/>
              </a:lnSpc>
              <a:tabLst>
                <a:tab pos="1485900" algn="l"/>
              </a:tabLst>
            </a:pPr>
            <a:r>
              <a:rPr lang="en-GB" sz="2000" b="1" i="0" dirty="0">
                <a:solidFill>
                  <a:schemeClr val="accent2">
                    <a:lumMod val="50000"/>
                  </a:schemeClr>
                </a:solidFill>
                <a:effectLst/>
                <a:latin typeface="Tw Cen MT" panose="020B0602020104020603" pitchFamily="34" charset="0"/>
                <a:ea typeface="Times New Roman" panose="02020603050405020304" pitchFamily="18" charset="0"/>
              </a:rPr>
              <a:t>4-2- </a:t>
            </a:r>
            <a:r>
              <a:rPr lang="en-GB" sz="2000" b="1" i="0" dirty="0" err="1">
                <a:solidFill>
                  <a:schemeClr val="accent2">
                    <a:lumMod val="50000"/>
                  </a:schemeClr>
                </a:solidFill>
                <a:effectLst/>
                <a:latin typeface="Tw Cen MT" panose="020B0602020104020603" pitchFamily="34" charset="0"/>
                <a:ea typeface="Times New Roman" panose="02020603050405020304" pitchFamily="18" charset="0"/>
              </a:rPr>
              <a:t>İdari</a:t>
            </a:r>
            <a:r>
              <a:rPr lang="en-GB" sz="2000" b="1" i="0" dirty="0">
                <a:solidFill>
                  <a:schemeClr val="accent2">
                    <a:lumMod val="50000"/>
                  </a:schemeClr>
                </a:solidFill>
                <a:effectLst/>
                <a:latin typeface="Tw Cen MT" panose="020B0602020104020603" pitchFamily="34" charset="0"/>
                <a:ea typeface="Times New Roman" panose="02020603050405020304" pitchFamily="18" charset="0"/>
              </a:rPr>
              <a:t> </a:t>
            </a:r>
            <a:r>
              <a:rPr lang="en-GB" sz="2000" b="1" i="0" dirty="0" err="1">
                <a:solidFill>
                  <a:schemeClr val="accent2">
                    <a:lumMod val="50000"/>
                  </a:schemeClr>
                </a:solidFill>
                <a:effectLst/>
                <a:latin typeface="Tw Cen MT" panose="020B0602020104020603" pitchFamily="34" charset="0"/>
                <a:ea typeface="Times New Roman" panose="02020603050405020304" pitchFamily="18" charset="0"/>
              </a:rPr>
              <a:t>Personelin</a:t>
            </a:r>
            <a:r>
              <a:rPr lang="en-GB" sz="2000" b="1" i="0" dirty="0">
                <a:solidFill>
                  <a:schemeClr val="accent2">
                    <a:lumMod val="50000"/>
                  </a:schemeClr>
                </a:solidFill>
                <a:effectLst/>
                <a:latin typeface="Tw Cen MT" panose="020B0602020104020603" pitchFamily="34" charset="0"/>
                <a:ea typeface="Times New Roman" panose="02020603050405020304" pitchFamily="18" charset="0"/>
              </a:rPr>
              <a:t> </a:t>
            </a:r>
            <a:r>
              <a:rPr lang="en-GB" sz="2000" b="1" i="0" dirty="0" err="1">
                <a:solidFill>
                  <a:schemeClr val="accent2">
                    <a:lumMod val="50000"/>
                  </a:schemeClr>
                </a:solidFill>
                <a:effectLst/>
                <a:latin typeface="Tw Cen MT" panose="020B0602020104020603" pitchFamily="34" charset="0"/>
                <a:ea typeface="Times New Roman" panose="02020603050405020304" pitchFamily="18" charset="0"/>
              </a:rPr>
              <a:t>Yıl</a:t>
            </a:r>
            <a:r>
              <a:rPr lang="en-GB" sz="2000" b="1" i="0" dirty="0">
                <a:solidFill>
                  <a:schemeClr val="accent2">
                    <a:lumMod val="50000"/>
                  </a:schemeClr>
                </a:solidFill>
                <a:effectLst/>
                <a:latin typeface="Tw Cen MT" panose="020B0602020104020603" pitchFamily="34" charset="0"/>
                <a:ea typeface="Times New Roman" panose="02020603050405020304" pitchFamily="18" charset="0"/>
              </a:rPr>
              <a:t> </a:t>
            </a:r>
            <a:r>
              <a:rPr lang="en-GB" sz="2000" b="1" i="0" dirty="0" err="1">
                <a:solidFill>
                  <a:schemeClr val="accent2">
                    <a:lumMod val="50000"/>
                  </a:schemeClr>
                </a:solidFill>
                <a:effectLst/>
                <a:latin typeface="Tw Cen MT" panose="020B0602020104020603" pitchFamily="34" charset="0"/>
                <a:ea typeface="Times New Roman" panose="02020603050405020304" pitchFamily="18" charset="0"/>
              </a:rPr>
              <a:t>İçinde</a:t>
            </a:r>
            <a:r>
              <a:rPr lang="en-GB" sz="2000" b="1" i="0" dirty="0">
                <a:solidFill>
                  <a:schemeClr val="accent2">
                    <a:lumMod val="50000"/>
                  </a:schemeClr>
                </a:solidFill>
                <a:effectLst/>
                <a:latin typeface="Tw Cen MT" panose="020B0602020104020603" pitchFamily="34" charset="0"/>
                <a:ea typeface="Times New Roman" panose="02020603050405020304" pitchFamily="18" charset="0"/>
              </a:rPr>
              <a:t> </a:t>
            </a:r>
            <a:r>
              <a:rPr lang="en-GB" sz="2000" b="1" i="0" dirty="0" err="1">
                <a:solidFill>
                  <a:schemeClr val="accent2">
                    <a:lumMod val="50000"/>
                  </a:schemeClr>
                </a:solidFill>
                <a:effectLst/>
                <a:latin typeface="Tw Cen MT" panose="020B0602020104020603" pitchFamily="34" charset="0"/>
                <a:ea typeface="Times New Roman" panose="02020603050405020304" pitchFamily="18" charset="0"/>
              </a:rPr>
              <a:t>Katıldığı</a:t>
            </a:r>
            <a:r>
              <a:rPr lang="en-GB" sz="2000" b="1" i="0" dirty="0">
                <a:solidFill>
                  <a:schemeClr val="accent2">
                    <a:lumMod val="50000"/>
                  </a:schemeClr>
                </a:solidFill>
                <a:effectLst/>
                <a:latin typeface="Tw Cen MT" panose="020B0602020104020603" pitchFamily="34" charset="0"/>
                <a:ea typeface="Times New Roman" panose="02020603050405020304" pitchFamily="18" charset="0"/>
              </a:rPr>
              <a:t> </a:t>
            </a:r>
            <a:r>
              <a:rPr lang="en-GB" sz="2000" b="1" i="0" dirty="0" err="1">
                <a:solidFill>
                  <a:schemeClr val="accent2">
                    <a:lumMod val="50000"/>
                  </a:schemeClr>
                </a:solidFill>
                <a:effectLst/>
                <a:latin typeface="Tw Cen MT" panose="020B0602020104020603" pitchFamily="34" charset="0"/>
                <a:ea typeface="Times New Roman" panose="02020603050405020304" pitchFamily="18" charset="0"/>
              </a:rPr>
              <a:t>Eğitimler</a:t>
            </a:r>
            <a:endParaRPr kumimoji="0" lang="tr-TR" sz="2000" b="1" i="0" u="none" strike="noStrike" kern="1200" cap="none" spc="0" normalizeH="0" baseline="0" noProof="0" dirty="0">
              <a:ln>
                <a:noFill/>
              </a:ln>
              <a:solidFill>
                <a:schemeClr val="accent2">
                  <a:lumMod val="50000"/>
                </a:schemeClr>
              </a:solidFill>
              <a:effectLst/>
              <a:uLnTx/>
              <a:uFillTx/>
              <a:latin typeface="Tw Cen MT" panose="020B0602020104020603" pitchFamily="34" charset="0"/>
              <a:cs typeface="Calibri" panose="020F0502020204030204" pitchFamily="34" charset="0"/>
            </a:endParaRPr>
          </a:p>
        </p:txBody>
      </p:sp>
      <p:graphicFrame>
        <p:nvGraphicFramePr>
          <p:cNvPr id="2" name="Tablo 1">
            <a:extLst>
              <a:ext uri="{FF2B5EF4-FFF2-40B4-BE49-F238E27FC236}">
                <a16:creationId xmlns:a16="http://schemas.microsoft.com/office/drawing/2014/main" id="{FA00A160-5C82-4F23-91D7-B85D9270DD6B}"/>
              </a:ext>
            </a:extLst>
          </p:cNvPr>
          <p:cNvGraphicFramePr>
            <a:graphicFrameLocks noGrp="1"/>
          </p:cNvGraphicFramePr>
          <p:nvPr>
            <p:extLst>
              <p:ext uri="{D42A27DB-BD31-4B8C-83A1-F6EECF244321}">
                <p14:modId xmlns:p14="http://schemas.microsoft.com/office/powerpoint/2010/main" val="4016699997"/>
              </p:ext>
            </p:extLst>
          </p:nvPr>
        </p:nvGraphicFramePr>
        <p:xfrm>
          <a:off x="330508" y="564444"/>
          <a:ext cx="8927792" cy="6055567"/>
        </p:xfrm>
        <a:graphic>
          <a:graphicData uri="http://schemas.openxmlformats.org/drawingml/2006/table">
            <a:tbl>
              <a:tblPr/>
              <a:tblGrid>
                <a:gridCol w="521239">
                  <a:extLst>
                    <a:ext uri="{9D8B030D-6E8A-4147-A177-3AD203B41FA5}">
                      <a16:colId xmlns:a16="http://schemas.microsoft.com/office/drawing/2014/main" val="2209418723"/>
                    </a:ext>
                  </a:extLst>
                </a:gridCol>
                <a:gridCol w="1423870">
                  <a:extLst>
                    <a:ext uri="{9D8B030D-6E8A-4147-A177-3AD203B41FA5}">
                      <a16:colId xmlns:a16="http://schemas.microsoft.com/office/drawing/2014/main" val="1082315672"/>
                    </a:ext>
                  </a:extLst>
                </a:gridCol>
                <a:gridCol w="610230">
                  <a:extLst>
                    <a:ext uri="{9D8B030D-6E8A-4147-A177-3AD203B41FA5}">
                      <a16:colId xmlns:a16="http://schemas.microsoft.com/office/drawing/2014/main" val="1100735588"/>
                    </a:ext>
                  </a:extLst>
                </a:gridCol>
                <a:gridCol w="2316967">
                  <a:extLst>
                    <a:ext uri="{9D8B030D-6E8A-4147-A177-3AD203B41FA5}">
                      <a16:colId xmlns:a16="http://schemas.microsoft.com/office/drawing/2014/main" val="3001481524"/>
                    </a:ext>
                  </a:extLst>
                </a:gridCol>
                <a:gridCol w="2542625">
                  <a:extLst>
                    <a:ext uri="{9D8B030D-6E8A-4147-A177-3AD203B41FA5}">
                      <a16:colId xmlns:a16="http://schemas.microsoft.com/office/drawing/2014/main" val="1230237031"/>
                    </a:ext>
                  </a:extLst>
                </a:gridCol>
                <a:gridCol w="1512861">
                  <a:extLst>
                    <a:ext uri="{9D8B030D-6E8A-4147-A177-3AD203B41FA5}">
                      <a16:colId xmlns:a16="http://schemas.microsoft.com/office/drawing/2014/main" val="884379214"/>
                    </a:ext>
                  </a:extLst>
                </a:gridCol>
              </a:tblGrid>
              <a:tr h="711146">
                <a:tc>
                  <a:txBody>
                    <a:bodyPr/>
                    <a:lstStyle/>
                    <a:p>
                      <a:pPr algn="ctr" fontAlgn="ctr"/>
                      <a:r>
                        <a:rPr lang="tr-TR" sz="1400" b="1" i="0" u="none" strike="noStrike" dirty="0">
                          <a:solidFill>
                            <a:srgbClr val="000000"/>
                          </a:solidFill>
                          <a:effectLst/>
                          <a:latin typeface="Times New Roman" panose="02020603050405020304" pitchFamily="18" charset="0"/>
                        </a:rPr>
                        <a:t>Sıra </a:t>
                      </a:r>
                      <a:br>
                        <a:rPr lang="tr-TR" sz="1400" b="1" i="0" u="none" strike="noStrike" dirty="0">
                          <a:solidFill>
                            <a:srgbClr val="000000"/>
                          </a:solidFill>
                          <a:effectLst/>
                          <a:latin typeface="Times New Roman" panose="02020603050405020304" pitchFamily="18" charset="0"/>
                        </a:rPr>
                      </a:br>
                      <a:r>
                        <a:rPr lang="tr-TR" sz="1400" b="1" i="0" u="none" strike="noStrike" dirty="0">
                          <a:solidFill>
                            <a:srgbClr val="000000"/>
                          </a:solidFill>
                          <a:effectLst/>
                          <a:latin typeface="Times New Roman" panose="02020603050405020304" pitchFamily="18" charset="0"/>
                        </a:rPr>
                        <a:t>No</a:t>
                      </a:r>
                    </a:p>
                  </a:txBody>
                  <a:tcPr marL="7282" marR="7282" marT="7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tr-TR" sz="1400" b="1" i="0" u="none" strike="noStrike" dirty="0">
                          <a:solidFill>
                            <a:srgbClr val="000000"/>
                          </a:solidFill>
                          <a:effectLst/>
                          <a:latin typeface="Times New Roman" panose="02020603050405020304" pitchFamily="18" charset="0"/>
                        </a:rPr>
                        <a:t>Eğitimin Konusu</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tr-TR" sz="1400" b="1" i="0" u="none" strike="noStrike" dirty="0">
                          <a:solidFill>
                            <a:srgbClr val="000000"/>
                          </a:solidFill>
                          <a:effectLst/>
                          <a:latin typeface="Times New Roman" panose="02020603050405020304" pitchFamily="18" charset="0"/>
                        </a:rPr>
                        <a:t>Katılan</a:t>
                      </a:r>
                      <a:br>
                        <a:rPr lang="tr-TR" sz="1400" b="1" i="0" u="none" strike="noStrike" dirty="0">
                          <a:solidFill>
                            <a:srgbClr val="000000"/>
                          </a:solidFill>
                          <a:effectLst/>
                          <a:latin typeface="Times New Roman" panose="02020603050405020304" pitchFamily="18" charset="0"/>
                        </a:rPr>
                      </a:br>
                      <a:r>
                        <a:rPr lang="tr-TR" sz="1400" b="1" i="0" u="none" strike="noStrike" dirty="0">
                          <a:solidFill>
                            <a:srgbClr val="000000"/>
                          </a:solidFill>
                          <a:effectLst/>
                          <a:latin typeface="Times New Roman" panose="02020603050405020304" pitchFamily="18" charset="0"/>
                        </a:rPr>
                        <a:t>Kişi</a:t>
                      </a:r>
                      <a:br>
                        <a:rPr lang="tr-TR" sz="1400" b="1" i="0" u="none" strike="noStrike" dirty="0">
                          <a:solidFill>
                            <a:srgbClr val="000000"/>
                          </a:solidFill>
                          <a:effectLst/>
                          <a:latin typeface="Times New Roman" panose="02020603050405020304" pitchFamily="18" charset="0"/>
                        </a:rPr>
                      </a:br>
                      <a:r>
                        <a:rPr lang="tr-TR" sz="1400" b="1" i="0" u="none" strike="noStrike" dirty="0">
                          <a:solidFill>
                            <a:srgbClr val="000000"/>
                          </a:solidFill>
                          <a:effectLst/>
                          <a:latin typeface="Times New Roman" panose="02020603050405020304" pitchFamily="18" charset="0"/>
                        </a:rPr>
                        <a:t>Sayısı</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tr-TR" sz="1400" b="1" i="0" u="none" strike="noStrike" dirty="0">
                          <a:solidFill>
                            <a:srgbClr val="000000"/>
                          </a:solidFill>
                          <a:effectLst/>
                          <a:latin typeface="Times New Roman" panose="02020603050405020304" pitchFamily="18" charset="0"/>
                        </a:rPr>
                        <a:t>Düzenleyen Kuruluş</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tr-TR" sz="1400" b="1" i="0" u="none" strike="noStrike" dirty="0">
                          <a:solidFill>
                            <a:srgbClr val="000000"/>
                          </a:solidFill>
                          <a:effectLst/>
                          <a:latin typeface="Times New Roman" panose="02020603050405020304" pitchFamily="18" charset="0"/>
                        </a:rPr>
                        <a:t>Düzenlendiği </a:t>
                      </a:r>
                      <a:br>
                        <a:rPr lang="tr-TR" sz="1400" b="1" i="0" u="none" strike="noStrike" dirty="0">
                          <a:solidFill>
                            <a:srgbClr val="000000"/>
                          </a:solidFill>
                          <a:effectLst/>
                          <a:latin typeface="Times New Roman" panose="02020603050405020304" pitchFamily="18" charset="0"/>
                        </a:rPr>
                      </a:br>
                      <a:r>
                        <a:rPr lang="tr-TR" sz="1400" b="1" i="0" u="none" strike="noStrike" dirty="0">
                          <a:solidFill>
                            <a:srgbClr val="000000"/>
                          </a:solidFill>
                          <a:effectLst/>
                          <a:latin typeface="Times New Roman" panose="02020603050405020304" pitchFamily="18" charset="0"/>
                        </a:rPr>
                        <a:t>Yer</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tr-TR" sz="1400" b="1" i="0" u="none" strike="noStrike" dirty="0">
                          <a:solidFill>
                            <a:srgbClr val="000000"/>
                          </a:solidFill>
                          <a:effectLst/>
                          <a:latin typeface="Times New Roman" panose="02020603050405020304" pitchFamily="18" charset="0"/>
                        </a:rPr>
                        <a:t>Tarih</a:t>
                      </a:r>
                    </a:p>
                  </a:txBody>
                  <a:tcPr marL="7282" marR="7282" marT="7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4352899"/>
                  </a:ext>
                </a:extLst>
              </a:tr>
              <a:tr h="444466">
                <a:tc>
                  <a:txBody>
                    <a:bodyPr/>
                    <a:lstStyle/>
                    <a:p>
                      <a:pPr algn="ctr" fontAlgn="ctr"/>
                      <a:r>
                        <a:rPr lang="tr-TR" sz="1200" b="1" i="0" u="none" strike="noStrike" dirty="0">
                          <a:solidFill>
                            <a:srgbClr val="000000"/>
                          </a:solidFill>
                          <a:effectLst/>
                          <a:latin typeface="Times New Roman" panose="02020603050405020304" pitchFamily="18" charset="0"/>
                        </a:rPr>
                        <a:t>1</a:t>
                      </a:r>
                    </a:p>
                  </a:txBody>
                  <a:tcPr marL="7282" marR="7282" marT="7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1200" b="0" i="0" u="none" strike="noStrike" dirty="0">
                          <a:solidFill>
                            <a:srgbClr val="000000"/>
                          </a:solidFill>
                          <a:effectLst/>
                          <a:latin typeface="Times New Roman" panose="02020603050405020304" pitchFamily="18" charset="0"/>
                        </a:rPr>
                        <a:t>Kamu İhale Mevzuatı ve E-İhale Eğitimi</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200" b="0" i="0" u="none" strike="noStrike">
                          <a:solidFill>
                            <a:srgbClr val="000000"/>
                          </a:solidFill>
                          <a:effectLst/>
                          <a:latin typeface="Times New Roman" panose="02020603050405020304" pitchFamily="18" charset="0"/>
                        </a:rPr>
                        <a:t>2</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1200" b="0" i="0" u="none" strike="noStrike" dirty="0" err="1">
                          <a:solidFill>
                            <a:srgbClr val="000000"/>
                          </a:solidFill>
                          <a:effectLst/>
                          <a:latin typeface="Times New Roman" panose="02020603050405020304" pitchFamily="18" charset="0"/>
                        </a:rPr>
                        <a:t>Yöned</a:t>
                      </a:r>
                      <a:r>
                        <a:rPr lang="tr-TR" sz="1200" b="0" i="0" u="none" strike="noStrike" dirty="0">
                          <a:solidFill>
                            <a:srgbClr val="000000"/>
                          </a:solidFill>
                          <a:effectLst/>
                          <a:latin typeface="Times New Roman" panose="02020603050405020304" pitchFamily="18" charset="0"/>
                        </a:rPr>
                        <a:t> Eğitim Danışmanlık Organizasyon </a:t>
                      </a:r>
                      <a:r>
                        <a:rPr lang="tr-TR" sz="1200" b="0" i="0" u="none" strike="noStrike" dirty="0" err="1">
                          <a:solidFill>
                            <a:srgbClr val="000000"/>
                          </a:solidFill>
                          <a:effectLst/>
                          <a:latin typeface="Times New Roman" panose="02020603050405020304" pitchFamily="18" charset="0"/>
                        </a:rPr>
                        <a:t>Tic.Ltd</a:t>
                      </a:r>
                      <a:r>
                        <a:rPr lang="tr-TR" sz="1200" b="0" i="0" u="none" strike="noStrike" dirty="0">
                          <a:solidFill>
                            <a:srgbClr val="000000"/>
                          </a:solidFill>
                          <a:effectLst/>
                          <a:latin typeface="Times New Roman" panose="02020603050405020304" pitchFamily="18" charset="0"/>
                        </a:rPr>
                        <a:t>. Şti.</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1200" b="0" i="0" u="none" strike="noStrike" dirty="0">
                          <a:solidFill>
                            <a:srgbClr val="000000"/>
                          </a:solidFill>
                          <a:effectLst/>
                          <a:latin typeface="Times New Roman" panose="02020603050405020304" pitchFamily="18" charset="0"/>
                        </a:rPr>
                        <a:t>Bolu Koru Otel   Yüz Yüze Eğitim             </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200" b="0" i="0" u="none" strike="noStrike">
                          <a:solidFill>
                            <a:srgbClr val="000000"/>
                          </a:solidFill>
                          <a:effectLst/>
                          <a:latin typeface="Times New Roman" panose="02020603050405020304" pitchFamily="18" charset="0"/>
                        </a:rPr>
                        <a:t>2 Şubat 2021</a:t>
                      </a:r>
                    </a:p>
                  </a:txBody>
                  <a:tcPr marL="7282" marR="7282" marT="7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01425062"/>
                  </a:ext>
                </a:extLst>
              </a:tr>
              <a:tr h="444466">
                <a:tc>
                  <a:txBody>
                    <a:bodyPr/>
                    <a:lstStyle/>
                    <a:p>
                      <a:pPr algn="ctr" fontAlgn="ctr"/>
                      <a:r>
                        <a:rPr lang="tr-TR" sz="1200" b="1" i="0" u="none" strike="noStrike">
                          <a:solidFill>
                            <a:srgbClr val="000000"/>
                          </a:solidFill>
                          <a:effectLst/>
                          <a:latin typeface="Times New Roman" panose="02020603050405020304" pitchFamily="18" charset="0"/>
                        </a:rPr>
                        <a:t>2</a:t>
                      </a:r>
                    </a:p>
                  </a:txBody>
                  <a:tcPr marL="7282" marR="7282" marT="7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1200" b="0" i="0" u="none" strike="noStrike" dirty="0">
                          <a:solidFill>
                            <a:srgbClr val="000000"/>
                          </a:solidFill>
                          <a:effectLst/>
                          <a:latin typeface="Times New Roman" panose="02020603050405020304" pitchFamily="18" charset="0"/>
                        </a:rPr>
                        <a:t>Su Yalıtımı ve Çözüm Önerileri</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200" b="0" i="0" u="none" strike="noStrike">
                          <a:solidFill>
                            <a:srgbClr val="000000"/>
                          </a:solidFill>
                          <a:effectLst/>
                          <a:latin typeface="Times New Roman" panose="02020603050405020304" pitchFamily="18" charset="0"/>
                        </a:rPr>
                        <a:t>11</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1200" b="0" i="0" u="none" strike="noStrike" dirty="0">
                          <a:solidFill>
                            <a:srgbClr val="000000"/>
                          </a:solidFill>
                          <a:effectLst/>
                          <a:latin typeface="Times New Roman" panose="02020603050405020304" pitchFamily="18" charset="0"/>
                        </a:rPr>
                        <a:t>Köster Yapı Kimyasalları Anonim Şirketi</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1200" b="0" i="0" u="none" strike="noStrike">
                          <a:solidFill>
                            <a:srgbClr val="000000"/>
                          </a:solidFill>
                          <a:effectLst/>
                          <a:latin typeface="Times New Roman" panose="02020603050405020304" pitchFamily="18" charset="0"/>
                        </a:rPr>
                        <a:t>Bolu Rektörlük İdari Bilimler Binası Toplantı Odası Yüz Yüze Eğitim</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200" b="0" i="0" u="none" strike="noStrike">
                          <a:solidFill>
                            <a:srgbClr val="000000"/>
                          </a:solidFill>
                          <a:effectLst/>
                          <a:latin typeface="Times New Roman" panose="02020603050405020304" pitchFamily="18" charset="0"/>
                        </a:rPr>
                        <a:t>2 Şubat 2021</a:t>
                      </a:r>
                    </a:p>
                  </a:txBody>
                  <a:tcPr marL="7282" marR="7282" marT="7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9117571"/>
                  </a:ext>
                </a:extLst>
              </a:tr>
              <a:tr h="444466">
                <a:tc>
                  <a:txBody>
                    <a:bodyPr/>
                    <a:lstStyle/>
                    <a:p>
                      <a:pPr algn="ctr" fontAlgn="ctr"/>
                      <a:r>
                        <a:rPr lang="tr-TR" sz="1200" b="1" i="0" u="none" strike="noStrike">
                          <a:solidFill>
                            <a:srgbClr val="000000"/>
                          </a:solidFill>
                          <a:effectLst/>
                          <a:latin typeface="Times New Roman" panose="02020603050405020304" pitchFamily="18" charset="0"/>
                        </a:rPr>
                        <a:t>3</a:t>
                      </a:r>
                    </a:p>
                  </a:txBody>
                  <a:tcPr marL="7282" marR="7282" marT="7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1200" b="0" i="0" u="none" strike="noStrike" dirty="0">
                          <a:solidFill>
                            <a:srgbClr val="000000"/>
                          </a:solidFill>
                          <a:effectLst/>
                          <a:latin typeface="Times New Roman" panose="02020603050405020304" pitchFamily="18" charset="0"/>
                        </a:rPr>
                        <a:t>Yapım İşleri Sözleşme ve </a:t>
                      </a:r>
                      <a:r>
                        <a:rPr lang="tr-TR" sz="1200" b="0" i="0" u="none" strike="noStrike" dirty="0" err="1">
                          <a:solidFill>
                            <a:srgbClr val="000000"/>
                          </a:solidFill>
                          <a:effectLst/>
                          <a:latin typeface="Times New Roman" panose="02020603050405020304" pitchFamily="18" charset="0"/>
                        </a:rPr>
                        <a:t>Hakediş</a:t>
                      </a:r>
                      <a:r>
                        <a:rPr lang="tr-TR" sz="1200" b="0" i="0" u="none" strike="noStrike" dirty="0">
                          <a:solidFill>
                            <a:srgbClr val="000000"/>
                          </a:solidFill>
                          <a:effectLst/>
                          <a:latin typeface="Times New Roman" panose="02020603050405020304" pitchFamily="18" charset="0"/>
                        </a:rPr>
                        <a:t> Uygulamaları</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200" b="0" i="0" u="none" strike="noStrike" dirty="0">
                          <a:solidFill>
                            <a:srgbClr val="000000"/>
                          </a:solidFill>
                          <a:effectLst/>
                          <a:latin typeface="Times New Roman" panose="02020603050405020304" pitchFamily="18" charset="0"/>
                        </a:rPr>
                        <a:t>15</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1200" b="0" i="0" u="none" strike="noStrike" dirty="0">
                          <a:solidFill>
                            <a:srgbClr val="000000"/>
                          </a:solidFill>
                          <a:effectLst/>
                          <a:latin typeface="Times New Roman" panose="02020603050405020304" pitchFamily="18" charset="0"/>
                        </a:rPr>
                        <a:t>KİM Akademi (AMP Akademi)</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1200" b="0" i="0" u="none" strike="noStrike" dirty="0">
                          <a:solidFill>
                            <a:srgbClr val="000000"/>
                          </a:solidFill>
                          <a:effectLst/>
                          <a:latin typeface="Times New Roman" panose="02020603050405020304" pitchFamily="18" charset="0"/>
                        </a:rPr>
                        <a:t>Bolu Rektörlük İdari Bilimler Binası Toplantı Odası Online Eğitim</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200" b="0" i="0" u="none" strike="noStrike" dirty="0">
                          <a:solidFill>
                            <a:srgbClr val="000000"/>
                          </a:solidFill>
                          <a:effectLst/>
                          <a:latin typeface="Times New Roman" panose="02020603050405020304" pitchFamily="18" charset="0"/>
                        </a:rPr>
                        <a:t>3-4-10-11 Şubat 2021</a:t>
                      </a:r>
                    </a:p>
                  </a:txBody>
                  <a:tcPr marL="7282" marR="7282" marT="7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4678110"/>
                  </a:ext>
                </a:extLst>
              </a:tr>
              <a:tr h="444466">
                <a:tc>
                  <a:txBody>
                    <a:bodyPr/>
                    <a:lstStyle/>
                    <a:p>
                      <a:pPr algn="ctr" fontAlgn="ctr"/>
                      <a:r>
                        <a:rPr lang="tr-TR" sz="1200" b="1" i="0" u="none" strike="noStrike">
                          <a:solidFill>
                            <a:srgbClr val="000000"/>
                          </a:solidFill>
                          <a:effectLst/>
                          <a:latin typeface="Times New Roman" panose="02020603050405020304" pitchFamily="18" charset="0"/>
                        </a:rPr>
                        <a:t>4</a:t>
                      </a:r>
                    </a:p>
                  </a:txBody>
                  <a:tcPr marL="7282" marR="7282" marT="7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1200" b="0" i="0" u="none" strike="noStrike" dirty="0">
                          <a:solidFill>
                            <a:srgbClr val="000000"/>
                          </a:solidFill>
                          <a:effectLst/>
                          <a:latin typeface="Times New Roman" panose="02020603050405020304" pitchFamily="18" charset="0"/>
                        </a:rPr>
                        <a:t>AFAD Eğitimi</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200" b="0" i="0" u="none" strike="noStrike">
                          <a:solidFill>
                            <a:srgbClr val="000000"/>
                          </a:solidFill>
                          <a:effectLst/>
                          <a:latin typeface="Times New Roman" panose="02020603050405020304" pitchFamily="18" charset="0"/>
                        </a:rPr>
                        <a:t>43</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200" b="0" i="0" u="none" strike="noStrike" dirty="0">
                          <a:solidFill>
                            <a:srgbClr val="000000"/>
                          </a:solidFill>
                          <a:effectLst/>
                          <a:latin typeface="Times New Roman" panose="02020603050405020304" pitchFamily="18" charset="0"/>
                        </a:rPr>
                        <a:t>Bolu Valiliği İl Afet ve Acil Durum Müdürlüğü</a:t>
                      </a:r>
                    </a:p>
                  </a:txBody>
                  <a:tcPr marL="7282" marR="7282" marT="7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1200" b="0" i="0" u="none" strike="noStrike" dirty="0">
                          <a:solidFill>
                            <a:srgbClr val="000000"/>
                          </a:solidFill>
                          <a:effectLst/>
                          <a:latin typeface="Times New Roman" panose="02020603050405020304" pitchFamily="18" charset="0"/>
                        </a:rPr>
                        <a:t>Bolu Kültür Merkezi Mavi Salon Yüz Yüze Eğitim</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200" b="0" i="0" u="none" strike="noStrike">
                          <a:solidFill>
                            <a:srgbClr val="000000"/>
                          </a:solidFill>
                          <a:effectLst/>
                          <a:latin typeface="Times New Roman" panose="02020603050405020304" pitchFamily="18" charset="0"/>
                        </a:rPr>
                        <a:t>15 Haziran 2021</a:t>
                      </a:r>
                    </a:p>
                  </a:txBody>
                  <a:tcPr marL="7282" marR="7282" marT="7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52237703"/>
                  </a:ext>
                </a:extLst>
              </a:tr>
              <a:tr h="777193">
                <a:tc>
                  <a:txBody>
                    <a:bodyPr/>
                    <a:lstStyle/>
                    <a:p>
                      <a:pPr algn="ctr" fontAlgn="ctr"/>
                      <a:r>
                        <a:rPr lang="tr-TR" sz="1200" b="1" i="0" u="none" strike="noStrike">
                          <a:solidFill>
                            <a:srgbClr val="000000"/>
                          </a:solidFill>
                          <a:effectLst/>
                          <a:latin typeface="Times New Roman" panose="02020603050405020304" pitchFamily="18" charset="0"/>
                        </a:rPr>
                        <a:t>5</a:t>
                      </a:r>
                    </a:p>
                  </a:txBody>
                  <a:tcPr marL="7282" marR="7282" marT="7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1200" b="0" i="0" u="none" strike="noStrike" dirty="0">
                          <a:solidFill>
                            <a:srgbClr val="000000"/>
                          </a:solidFill>
                          <a:effectLst/>
                          <a:latin typeface="Times New Roman" panose="02020603050405020304" pitchFamily="18" charset="0"/>
                        </a:rPr>
                        <a:t>4734 Sayılı Kamu İhale Kanunu ve 4735 Sayılı Kamu İhale Sözleşmeleri Kanunu</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200" b="0" i="0" u="none" strike="noStrike">
                          <a:solidFill>
                            <a:srgbClr val="000000"/>
                          </a:solidFill>
                          <a:effectLst/>
                          <a:latin typeface="Times New Roman" panose="02020603050405020304" pitchFamily="18" charset="0"/>
                        </a:rPr>
                        <a:t>17</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1200" b="0" i="0" u="none" strike="noStrike" dirty="0">
                          <a:solidFill>
                            <a:srgbClr val="000000"/>
                          </a:solidFill>
                          <a:effectLst/>
                          <a:latin typeface="Times New Roman" panose="02020603050405020304" pitchFamily="18" charset="0"/>
                        </a:rPr>
                        <a:t>Kamu İhale Kurumu</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1200" b="0" i="0" u="none" strike="noStrike" dirty="0">
                          <a:solidFill>
                            <a:srgbClr val="000000"/>
                          </a:solidFill>
                          <a:effectLst/>
                          <a:latin typeface="Times New Roman" panose="02020603050405020304" pitchFamily="18" charset="0"/>
                        </a:rPr>
                        <a:t>Bolu Kültür Merkezi Mavi Salon Yüz Yüze Eğitim</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200" b="0" i="0" u="none" strike="noStrike" dirty="0">
                          <a:solidFill>
                            <a:srgbClr val="000000"/>
                          </a:solidFill>
                          <a:effectLst/>
                          <a:latin typeface="Times New Roman" panose="02020603050405020304" pitchFamily="18" charset="0"/>
                        </a:rPr>
                        <a:t>10-11 Ağustos 2021</a:t>
                      </a:r>
                    </a:p>
                  </a:txBody>
                  <a:tcPr marL="7282" marR="7282" marT="7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40058103"/>
                  </a:ext>
                </a:extLst>
              </a:tr>
              <a:tr h="444466">
                <a:tc>
                  <a:txBody>
                    <a:bodyPr/>
                    <a:lstStyle/>
                    <a:p>
                      <a:pPr algn="ctr" fontAlgn="ctr"/>
                      <a:r>
                        <a:rPr lang="tr-TR" sz="1200" b="1" i="0" u="none" strike="noStrike">
                          <a:solidFill>
                            <a:srgbClr val="000000"/>
                          </a:solidFill>
                          <a:effectLst/>
                          <a:latin typeface="Times New Roman" panose="02020603050405020304" pitchFamily="18" charset="0"/>
                        </a:rPr>
                        <a:t>6</a:t>
                      </a:r>
                    </a:p>
                  </a:txBody>
                  <a:tcPr marL="7282" marR="7282" marT="7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1200" b="0" i="0" u="none" strike="noStrike" dirty="0">
                          <a:solidFill>
                            <a:srgbClr val="000000"/>
                          </a:solidFill>
                          <a:effectLst/>
                          <a:latin typeface="Times New Roman" panose="02020603050405020304" pitchFamily="18" charset="0"/>
                        </a:rPr>
                        <a:t>Kariyer Planlama Danışmanlığı</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200" b="0" i="0" u="none" strike="noStrike">
                          <a:solidFill>
                            <a:srgbClr val="000000"/>
                          </a:solidFill>
                          <a:effectLst/>
                          <a:latin typeface="Times New Roman" panose="02020603050405020304" pitchFamily="18" charset="0"/>
                        </a:rPr>
                        <a:t>1</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1200" b="0" i="0" u="none" strike="noStrike" dirty="0">
                          <a:solidFill>
                            <a:srgbClr val="000000"/>
                          </a:solidFill>
                          <a:effectLst/>
                          <a:latin typeface="Times New Roman" panose="02020603050405020304" pitchFamily="18" charset="0"/>
                        </a:rPr>
                        <a:t>Kariyer Planlama ve Mezun İzleme Uygulama ve Araştırma Merkezi</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1200" b="0" i="0" u="none" strike="noStrike" dirty="0">
                          <a:solidFill>
                            <a:srgbClr val="000000"/>
                          </a:solidFill>
                          <a:effectLst/>
                          <a:latin typeface="Times New Roman" panose="02020603050405020304" pitchFamily="18" charset="0"/>
                        </a:rPr>
                        <a:t>Online</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200" b="0" i="0" u="none" strike="noStrike">
                          <a:solidFill>
                            <a:srgbClr val="000000"/>
                          </a:solidFill>
                          <a:effectLst/>
                          <a:latin typeface="Times New Roman" panose="02020603050405020304" pitchFamily="18" charset="0"/>
                        </a:rPr>
                        <a:t>17 Kasım 2021</a:t>
                      </a:r>
                    </a:p>
                  </a:txBody>
                  <a:tcPr marL="7282" marR="7282" marT="7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9227334"/>
                  </a:ext>
                </a:extLst>
              </a:tr>
              <a:tr h="444466">
                <a:tc>
                  <a:txBody>
                    <a:bodyPr/>
                    <a:lstStyle/>
                    <a:p>
                      <a:pPr algn="ctr" fontAlgn="ctr"/>
                      <a:r>
                        <a:rPr lang="tr-TR" sz="1200" b="1" i="0" u="none" strike="noStrike">
                          <a:solidFill>
                            <a:srgbClr val="000000"/>
                          </a:solidFill>
                          <a:effectLst/>
                          <a:latin typeface="Times New Roman" panose="02020603050405020304" pitchFamily="18" charset="0"/>
                        </a:rPr>
                        <a:t>7</a:t>
                      </a:r>
                    </a:p>
                  </a:txBody>
                  <a:tcPr marL="7282" marR="7282" marT="7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1200" b="0" i="0" u="none" strike="noStrike" dirty="0">
                          <a:solidFill>
                            <a:srgbClr val="000000"/>
                          </a:solidFill>
                          <a:effectLst/>
                          <a:latin typeface="Times New Roman" panose="02020603050405020304" pitchFamily="18" charset="0"/>
                        </a:rPr>
                        <a:t>Protokol ve Nezaket Kuralları</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200" b="0" i="0" u="none" strike="noStrike">
                          <a:solidFill>
                            <a:srgbClr val="000000"/>
                          </a:solidFill>
                          <a:effectLst/>
                          <a:latin typeface="Times New Roman" panose="02020603050405020304" pitchFamily="18" charset="0"/>
                        </a:rPr>
                        <a:t>1</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1200" b="0" i="0" u="none" strike="noStrike" dirty="0">
                          <a:solidFill>
                            <a:srgbClr val="000000"/>
                          </a:solidFill>
                          <a:effectLst/>
                          <a:latin typeface="Times New Roman" panose="02020603050405020304" pitchFamily="18" charset="0"/>
                        </a:rPr>
                        <a:t>Personel Daire Başkanlığı Hizmet İçi Eğitim Şube Müdürlüğü</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1200" b="0" i="0" u="none" strike="noStrike" dirty="0">
                          <a:solidFill>
                            <a:srgbClr val="000000"/>
                          </a:solidFill>
                          <a:effectLst/>
                          <a:latin typeface="Times New Roman" panose="02020603050405020304" pitchFamily="18" charset="0"/>
                        </a:rPr>
                        <a:t>Bolu Kültür Merkez Pembe  Salon                                Yüz Yüze Eğitim</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200" b="0" i="0" u="none" strike="noStrike" dirty="0">
                          <a:solidFill>
                            <a:srgbClr val="000000"/>
                          </a:solidFill>
                          <a:effectLst/>
                          <a:latin typeface="Times New Roman" panose="02020603050405020304" pitchFamily="18" charset="0"/>
                        </a:rPr>
                        <a:t>22 Aralık 2021</a:t>
                      </a:r>
                    </a:p>
                  </a:txBody>
                  <a:tcPr marL="7282" marR="7282" marT="7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4793719"/>
                  </a:ext>
                </a:extLst>
              </a:tr>
              <a:tr h="444466">
                <a:tc>
                  <a:txBody>
                    <a:bodyPr/>
                    <a:lstStyle/>
                    <a:p>
                      <a:pPr algn="ctr" fontAlgn="ctr"/>
                      <a:r>
                        <a:rPr lang="tr-TR" sz="1200" b="1" i="0" u="none" strike="noStrike">
                          <a:solidFill>
                            <a:srgbClr val="000000"/>
                          </a:solidFill>
                          <a:effectLst/>
                          <a:latin typeface="Times New Roman" panose="02020603050405020304" pitchFamily="18" charset="0"/>
                        </a:rPr>
                        <a:t>8</a:t>
                      </a:r>
                    </a:p>
                  </a:txBody>
                  <a:tcPr marL="7282" marR="7282" marT="7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1200" b="0" i="0" u="none" strike="noStrike" dirty="0">
                          <a:solidFill>
                            <a:srgbClr val="000000"/>
                          </a:solidFill>
                          <a:effectLst/>
                          <a:latin typeface="Times New Roman" panose="02020603050405020304" pitchFamily="18" charset="0"/>
                        </a:rPr>
                        <a:t>Mesleki Tükenmişlik ve Alınacak Önlemler</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200" b="0" i="0" u="none" strike="noStrike">
                          <a:solidFill>
                            <a:srgbClr val="000000"/>
                          </a:solidFill>
                          <a:effectLst/>
                          <a:latin typeface="Times New Roman" panose="02020603050405020304" pitchFamily="18" charset="0"/>
                        </a:rPr>
                        <a:t>3</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1200" b="0" i="0" u="none" strike="noStrike" dirty="0">
                          <a:solidFill>
                            <a:srgbClr val="000000"/>
                          </a:solidFill>
                          <a:effectLst/>
                          <a:latin typeface="Times New Roman" panose="02020603050405020304" pitchFamily="18" charset="0"/>
                        </a:rPr>
                        <a:t>Personel Daire Başkanlığı Hizmet İçi Eğitim Şube Müdürlüğü</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1200" b="0" i="0" u="none" strike="noStrike">
                          <a:solidFill>
                            <a:srgbClr val="000000"/>
                          </a:solidFill>
                          <a:effectLst/>
                          <a:latin typeface="Times New Roman" panose="02020603050405020304" pitchFamily="18" charset="0"/>
                        </a:rPr>
                        <a:t>Bolu Kültür Merkez Bordo  Salon                                Yüz Yüze Eğitim</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200" b="0" i="0" u="none" strike="noStrike" dirty="0">
                          <a:solidFill>
                            <a:srgbClr val="000000"/>
                          </a:solidFill>
                          <a:effectLst/>
                          <a:latin typeface="Times New Roman" panose="02020603050405020304" pitchFamily="18" charset="0"/>
                        </a:rPr>
                        <a:t>29 Aralık 2021</a:t>
                      </a:r>
                    </a:p>
                  </a:txBody>
                  <a:tcPr marL="7282" marR="7282" marT="7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2308568"/>
                  </a:ext>
                </a:extLst>
              </a:tr>
              <a:tr h="444466">
                <a:tc>
                  <a:txBody>
                    <a:bodyPr/>
                    <a:lstStyle/>
                    <a:p>
                      <a:pPr algn="ctr" fontAlgn="ctr"/>
                      <a:r>
                        <a:rPr lang="tr-TR" sz="1200" b="1" i="0" u="none" strike="noStrike">
                          <a:solidFill>
                            <a:srgbClr val="000000"/>
                          </a:solidFill>
                          <a:effectLst/>
                          <a:latin typeface="Times New Roman" panose="02020603050405020304" pitchFamily="18" charset="0"/>
                        </a:rPr>
                        <a:t>9</a:t>
                      </a:r>
                    </a:p>
                  </a:txBody>
                  <a:tcPr marL="7282" marR="7282" marT="7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1200" b="0" i="0" u="none" strike="noStrike" dirty="0">
                          <a:solidFill>
                            <a:srgbClr val="000000"/>
                          </a:solidFill>
                          <a:effectLst/>
                          <a:latin typeface="Times New Roman" panose="02020603050405020304" pitchFamily="18" charset="0"/>
                        </a:rPr>
                        <a:t>Etkili ve Güzel Konuşma Teknikleri</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200" b="0" i="0" u="none" strike="noStrike">
                          <a:solidFill>
                            <a:srgbClr val="000000"/>
                          </a:solidFill>
                          <a:effectLst/>
                          <a:latin typeface="Times New Roman" panose="02020603050405020304" pitchFamily="18" charset="0"/>
                        </a:rPr>
                        <a:t>2</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1200" b="0" i="0" u="none" strike="noStrike" dirty="0">
                          <a:solidFill>
                            <a:srgbClr val="000000"/>
                          </a:solidFill>
                          <a:effectLst/>
                          <a:latin typeface="Times New Roman" panose="02020603050405020304" pitchFamily="18" charset="0"/>
                        </a:rPr>
                        <a:t>Personel Daire Başkanlığı Hizmet İçi Eğitim Şube Müdürlüğü</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1200" b="0" i="0" u="none" strike="noStrike" dirty="0">
                          <a:solidFill>
                            <a:srgbClr val="000000"/>
                          </a:solidFill>
                          <a:effectLst/>
                          <a:latin typeface="Times New Roman" panose="02020603050405020304" pitchFamily="18" charset="0"/>
                        </a:rPr>
                        <a:t>Bolu Kültür Merkez Bordo  Salon                                Yüz Yüze Eğitim</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200" b="0" i="0" u="none" strike="noStrike" dirty="0">
                          <a:solidFill>
                            <a:srgbClr val="000000"/>
                          </a:solidFill>
                          <a:effectLst/>
                          <a:latin typeface="Times New Roman" panose="02020603050405020304" pitchFamily="18" charset="0"/>
                        </a:rPr>
                        <a:t>5 Ocak 2022</a:t>
                      </a:r>
                    </a:p>
                  </a:txBody>
                  <a:tcPr marL="7282" marR="7282" marT="7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7847434"/>
                  </a:ext>
                </a:extLst>
              </a:tr>
              <a:tr h="444466">
                <a:tc>
                  <a:txBody>
                    <a:bodyPr/>
                    <a:lstStyle/>
                    <a:p>
                      <a:pPr algn="ctr" fontAlgn="ctr"/>
                      <a:r>
                        <a:rPr lang="tr-TR" sz="1200" b="1" i="0" u="none" strike="noStrike">
                          <a:solidFill>
                            <a:srgbClr val="000000"/>
                          </a:solidFill>
                          <a:effectLst/>
                          <a:latin typeface="Times New Roman" panose="02020603050405020304" pitchFamily="18" charset="0"/>
                        </a:rPr>
                        <a:t>10</a:t>
                      </a:r>
                    </a:p>
                  </a:txBody>
                  <a:tcPr marL="7282" marR="7282" marT="7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1200" b="0" i="0" u="none" strike="noStrike" dirty="0">
                          <a:solidFill>
                            <a:srgbClr val="000000"/>
                          </a:solidFill>
                          <a:effectLst/>
                          <a:latin typeface="Times New Roman" panose="02020603050405020304" pitchFamily="18" charset="0"/>
                        </a:rPr>
                        <a:t>Temel İş Sağlığı ve Güvenliği Eğitimleri</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200" b="0" i="0" u="none" strike="noStrike">
                          <a:solidFill>
                            <a:srgbClr val="000000"/>
                          </a:solidFill>
                          <a:effectLst/>
                          <a:latin typeface="Times New Roman" panose="02020603050405020304" pitchFamily="18" charset="0"/>
                        </a:rPr>
                        <a:t>39</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1200" b="0" i="0" u="none" strike="noStrike" dirty="0">
                          <a:solidFill>
                            <a:srgbClr val="000000"/>
                          </a:solidFill>
                          <a:effectLst/>
                          <a:latin typeface="Times New Roman" panose="02020603050405020304" pitchFamily="18" charset="0"/>
                        </a:rPr>
                        <a:t>İş Sağlığı ve Güvenliği Koordinatörlüğü</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1200" b="0" i="0" u="none" strike="noStrike" dirty="0">
                          <a:solidFill>
                            <a:srgbClr val="000000"/>
                          </a:solidFill>
                          <a:effectLst/>
                          <a:latin typeface="Times New Roman" panose="02020603050405020304" pitchFamily="18" charset="0"/>
                        </a:rPr>
                        <a:t>Bolu Online+ Yüz yüze</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200" b="0" i="0" u="none" strike="noStrike">
                          <a:solidFill>
                            <a:srgbClr val="000000"/>
                          </a:solidFill>
                          <a:effectLst/>
                          <a:latin typeface="Times New Roman" panose="02020603050405020304" pitchFamily="18" charset="0"/>
                        </a:rPr>
                        <a:t>2021 Yılı Boyunca Devam tmiştir.</a:t>
                      </a:r>
                    </a:p>
                  </a:txBody>
                  <a:tcPr marL="7282" marR="7282" marT="7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1923404"/>
                  </a:ext>
                </a:extLst>
              </a:tr>
              <a:tr h="455578">
                <a:tc>
                  <a:txBody>
                    <a:bodyPr/>
                    <a:lstStyle/>
                    <a:p>
                      <a:pPr algn="ctr" fontAlgn="ctr"/>
                      <a:r>
                        <a:rPr lang="tr-TR" sz="1200" b="1" i="0" u="none" strike="noStrike">
                          <a:solidFill>
                            <a:srgbClr val="000000"/>
                          </a:solidFill>
                          <a:effectLst/>
                          <a:latin typeface="Times New Roman" panose="02020603050405020304" pitchFamily="18" charset="0"/>
                        </a:rPr>
                        <a:t>11</a:t>
                      </a:r>
                    </a:p>
                  </a:txBody>
                  <a:tcPr marL="7282" marR="7282" marT="72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tr-TR" sz="1200" b="0" i="0" u="none" strike="noStrike" dirty="0">
                          <a:solidFill>
                            <a:srgbClr val="000000"/>
                          </a:solidFill>
                          <a:effectLst/>
                          <a:latin typeface="Times New Roman" panose="02020603050405020304" pitchFamily="18" charset="0"/>
                        </a:rPr>
                        <a:t>Eğiticilerin Eğitimi Sertifika Programı</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tr-TR" sz="1200" b="0" i="0" u="none" strike="noStrike">
                          <a:solidFill>
                            <a:srgbClr val="000000"/>
                          </a:solidFill>
                          <a:effectLst/>
                          <a:latin typeface="Times New Roman" panose="02020603050405020304" pitchFamily="18" charset="0"/>
                        </a:rPr>
                        <a:t>1</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tr-TR" sz="1200" b="0" i="0" u="none" strike="noStrike" dirty="0">
                          <a:solidFill>
                            <a:srgbClr val="000000"/>
                          </a:solidFill>
                          <a:effectLst/>
                          <a:latin typeface="Times New Roman" panose="02020603050405020304" pitchFamily="18" charset="0"/>
                        </a:rPr>
                        <a:t>Uzaktan Eğitim Uygulama ve Araştırma Merkezi</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tr-TR" sz="1200" b="0" i="0" u="none" strike="noStrike" dirty="0">
                          <a:solidFill>
                            <a:srgbClr val="000000"/>
                          </a:solidFill>
                          <a:effectLst/>
                          <a:latin typeface="Times New Roman" panose="02020603050405020304" pitchFamily="18" charset="0"/>
                        </a:rPr>
                        <a:t>Bolu Online (Ücreti Katılımcı Tarafından Ödenmiştir.)</a:t>
                      </a:r>
                    </a:p>
                  </a:txBody>
                  <a:tcPr marL="7282" marR="7282" marT="72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tr-TR" sz="1200" b="0" i="0" u="none" strike="noStrike" dirty="0">
                          <a:solidFill>
                            <a:srgbClr val="000000"/>
                          </a:solidFill>
                          <a:effectLst/>
                          <a:latin typeface="Times New Roman" panose="02020603050405020304" pitchFamily="18" charset="0"/>
                        </a:rPr>
                        <a:t>2 Kasım 2021-07 Ocak 2022</a:t>
                      </a:r>
                    </a:p>
                  </a:txBody>
                  <a:tcPr marL="7282" marR="7282" marT="72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9960959"/>
                  </a:ext>
                </a:extLst>
              </a:tr>
            </a:tbl>
          </a:graphicData>
        </a:graphic>
      </p:graphicFrame>
    </p:spTree>
    <p:extLst>
      <p:ext uri="{BB962C8B-B14F-4D97-AF65-F5344CB8AC3E}">
        <p14:creationId xmlns:p14="http://schemas.microsoft.com/office/powerpoint/2010/main" val="1167463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77263" y="363264"/>
            <a:ext cx="8795871" cy="369332"/>
          </a:xfrm>
          <a:noFill/>
          <a:ln w="19050">
            <a:solidFill>
              <a:schemeClr val="accent5"/>
            </a:solidFill>
          </a:ln>
        </p:spPr>
        <p:txBody>
          <a:bodyPr>
            <a:noAutofit/>
          </a:bodyPr>
          <a:lstStyle/>
          <a:p>
            <a:pPr algn="ctr"/>
            <a:r>
              <a:rPr lang="en-GB" sz="2000" b="1" dirty="0">
                <a:solidFill>
                  <a:schemeClr val="accent2">
                    <a:lumMod val="50000"/>
                  </a:schemeClr>
                </a:solidFill>
                <a:latin typeface="Tw Cen MT" panose="020B0602020104020603" pitchFamily="34" charset="0"/>
                <a:cs typeface="Times New Roman" pitchFamily="18" charset="0"/>
              </a:rPr>
              <a:t>4-</a:t>
            </a:r>
            <a:r>
              <a:rPr lang="tr-TR" sz="2000" b="1" dirty="0">
                <a:solidFill>
                  <a:schemeClr val="accent2">
                    <a:lumMod val="50000"/>
                  </a:schemeClr>
                </a:solidFill>
                <a:latin typeface="Tw Cen MT" panose="020B0602020104020603" pitchFamily="34" charset="0"/>
                <a:cs typeface="Times New Roman" pitchFamily="18" charset="0"/>
              </a:rPr>
              <a:t>3</a:t>
            </a:r>
            <a:r>
              <a:rPr lang="en-GB" sz="2000" b="1" dirty="0">
                <a:solidFill>
                  <a:schemeClr val="accent2">
                    <a:lumMod val="50000"/>
                  </a:schemeClr>
                </a:solidFill>
                <a:latin typeface="Tw Cen MT" panose="020B0602020104020603" pitchFamily="34" charset="0"/>
                <a:cs typeface="Times New Roman" pitchFamily="18" charset="0"/>
              </a:rPr>
              <a:t>- </a:t>
            </a:r>
            <a:r>
              <a:rPr lang="en-GB" sz="2000" b="1" i="0" dirty="0" err="1">
                <a:solidFill>
                  <a:schemeClr val="accent2">
                    <a:lumMod val="50000"/>
                  </a:schemeClr>
                </a:solidFill>
                <a:effectLst/>
                <a:latin typeface="Tw Cen MT" panose="020B0602020104020603" pitchFamily="34" charset="0"/>
                <a:ea typeface="Times New Roman" panose="02020603050405020304" pitchFamily="18" charset="0"/>
              </a:rPr>
              <a:t>İdari</a:t>
            </a:r>
            <a:r>
              <a:rPr lang="en-GB" sz="2000" b="1" i="0" dirty="0">
                <a:solidFill>
                  <a:schemeClr val="accent2">
                    <a:lumMod val="50000"/>
                  </a:schemeClr>
                </a:solidFill>
                <a:effectLst/>
                <a:latin typeface="Tw Cen MT" panose="020B0602020104020603" pitchFamily="34" charset="0"/>
                <a:ea typeface="Times New Roman" panose="02020603050405020304" pitchFamily="18" charset="0"/>
              </a:rPr>
              <a:t> </a:t>
            </a:r>
            <a:r>
              <a:rPr lang="en-GB" sz="2000" b="1" i="0" dirty="0" err="1">
                <a:solidFill>
                  <a:schemeClr val="accent2">
                    <a:lumMod val="50000"/>
                  </a:schemeClr>
                </a:solidFill>
                <a:effectLst/>
                <a:latin typeface="Tw Cen MT" panose="020B0602020104020603" pitchFamily="34" charset="0"/>
                <a:ea typeface="Times New Roman" panose="02020603050405020304" pitchFamily="18" charset="0"/>
              </a:rPr>
              <a:t>Personelin</a:t>
            </a:r>
            <a:r>
              <a:rPr lang="en-GB" sz="2000" b="1" i="0" dirty="0">
                <a:solidFill>
                  <a:schemeClr val="accent2">
                    <a:lumMod val="50000"/>
                  </a:schemeClr>
                </a:solidFill>
                <a:effectLst/>
                <a:latin typeface="Tw Cen MT" panose="020B0602020104020603" pitchFamily="34" charset="0"/>
                <a:ea typeface="Times New Roman" panose="02020603050405020304" pitchFamily="18" charset="0"/>
              </a:rPr>
              <a:t> </a:t>
            </a:r>
            <a:r>
              <a:rPr lang="en-GB" sz="2000" b="1" i="0" dirty="0" err="1">
                <a:solidFill>
                  <a:schemeClr val="accent2">
                    <a:lumMod val="50000"/>
                  </a:schemeClr>
                </a:solidFill>
                <a:effectLst/>
                <a:latin typeface="Tw Cen MT" panose="020B0602020104020603" pitchFamily="34" charset="0"/>
                <a:ea typeface="Times New Roman" panose="02020603050405020304" pitchFamily="18" charset="0"/>
              </a:rPr>
              <a:t>Hizmet</a:t>
            </a:r>
            <a:r>
              <a:rPr lang="en-GB" sz="2000" b="1" i="0" dirty="0">
                <a:solidFill>
                  <a:schemeClr val="accent2">
                    <a:lumMod val="50000"/>
                  </a:schemeClr>
                </a:solidFill>
                <a:effectLst/>
                <a:latin typeface="Tw Cen MT" panose="020B0602020104020603" pitchFamily="34" charset="0"/>
                <a:ea typeface="Times New Roman" panose="02020603050405020304" pitchFamily="18" charset="0"/>
              </a:rPr>
              <a:t> </a:t>
            </a:r>
            <a:r>
              <a:rPr lang="en-GB" sz="2000" b="1" i="0" dirty="0" err="1">
                <a:solidFill>
                  <a:schemeClr val="accent2">
                    <a:lumMod val="50000"/>
                  </a:schemeClr>
                </a:solidFill>
                <a:effectLst/>
                <a:latin typeface="Tw Cen MT" panose="020B0602020104020603" pitchFamily="34" charset="0"/>
                <a:ea typeface="Times New Roman" panose="02020603050405020304" pitchFamily="18" charset="0"/>
              </a:rPr>
              <a:t>Süresi</a:t>
            </a:r>
            <a:endParaRPr lang="tr-TR" sz="2000" dirty="0">
              <a:solidFill>
                <a:schemeClr val="accent2">
                  <a:lumMod val="50000"/>
                </a:schemeClr>
              </a:solidFill>
              <a:latin typeface="Tw Cen MT" panose="020B0602020104020603" pitchFamily="34" charset="0"/>
              <a:cs typeface="Times New Roman" pitchFamily="18" charset="0"/>
            </a:endParaRPr>
          </a:p>
        </p:txBody>
      </p:sp>
      <p:sp>
        <p:nvSpPr>
          <p:cNvPr id="3" name="İçerik Yer Tutucusu 2"/>
          <p:cNvSpPr>
            <a:spLocks noGrp="1"/>
          </p:cNvSpPr>
          <p:nvPr>
            <p:ph idx="1"/>
          </p:nvPr>
        </p:nvSpPr>
        <p:spPr>
          <a:xfrm>
            <a:off x="0" y="1019372"/>
            <a:ext cx="9173134" cy="1218843"/>
          </a:xfrm>
        </p:spPr>
        <p:txBody>
          <a:bodyPr>
            <a:noAutofit/>
          </a:bodyPr>
          <a:lstStyle/>
          <a:p>
            <a:pPr indent="0" algn="just">
              <a:lnSpc>
                <a:spcPct val="150000"/>
              </a:lnSpc>
              <a:buNone/>
            </a:pPr>
            <a:r>
              <a:rPr lang="tr-TR" dirty="0">
                <a:effectLst/>
                <a:latin typeface="Times New Roman" panose="02020603050405020304" pitchFamily="18" charset="0"/>
                <a:ea typeface="Times New Roman" panose="02020603050405020304" pitchFamily="18" charset="0"/>
              </a:rPr>
              <a:t>		</a:t>
            </a:r>
            <a:r>
              <a:rPr lang="en-GB" dirty="0" err="1">
                <a:effectLst/>
                <a:latin typeface="Times New Roman" panose="02020603050405020304" pitchFamily="18" charset="0"/>
                <a:ea typeface="Times New Roman" panose="02020603050405020304" pitchFamily="18" charset="0"/>
              </a:rPr>
              <a:t>Başkanlığımızda</a:t>
            </a:r>
            <a:r>
              <a:rPr lang="en-GB" dirty="0">
                <a:effectLst/>
                <a:latin typeface="Times New Roman" panose="02020603050405020304" pitchFamily="18" charset="0"/>
                <a:ea typeface="Times New Roman" panose="02020603050405020304" pitchFamily="18" charset="0"/>
              </a:rPr>
              <a:t> </a:t>
            </a:r>
            <a:r>
              <a:rPr lang="en-GB" dirty="0" err="1">
                <a:effectLst/>
                <a:latin typeface="Times New Roman" panose="02020603050405020304" pitchFamily="18" charset="0"/>
                <a:ea typeface="Times New Roman" panose="02020603050405020304" pitchFamily="18" charset="0"/>
              </a:rPr>
              <a:t>fiilen</a:t>
            </a:r>
            <a:r>
              <a:rPr lang="en-GB" dirty="0">
                <a:effectLst/>
                <a:latin typeface="Times New Roman" panose="02020603050405020304" pitchFamily="18" charset="0"/>
                <a:ea typeface="Times New Roman" panose="02020603050405020304" pitchFamily="18" charset="0"/>
              </a:rPr>
              <a:t> </a:t>
            </a:r>
            <a:r>
              <a:rPr lang="en-GB" dirty="0" err="1">
                <a:effectLst/>
                <a:latin typeface="Times New Roman" panose="02020603050405020304" pitchFamily="18" charset="0"/>
                <a:ea typeface="Times New Roman" panose="02020603050405020304" pitchFamily="18" charset="0"/>
              </a:rPr>
              <a:t>çalışan</a:t>
            </a:r>
            <a:r>
              <a:rPr lang="en-GB" dirty="0">
                <a:effectLst/>
                <a:latin typeface="Times New Roman" panose="02020603050405020304" pitchFamily="18" charset="0"/>
                <a:ea typeface="Times New Roman" panose="02020603050405020304" pitchFamily="18" charset="0"/>
              </a:rPr>
              <a:t> </a:t>
            </a:r>
            <a:r>
              <a:rPr lang="en-GB" dirty="0" err="1">
                <a:effectLst/>
                <a:latin typeface="Times New Roman" panose="02020603050405020304" pitchFamily="18" charset="0"/>
                <a:ea typeface="Times New Roman" panose="02020603050405020304" pitchFamily="18" charset="0"/>
              </a:rPr>
              <a:t>personelin</a:t>
            </a:r>
            <a:r>
              <a:rPr lang="en-GB" dirty="0">
                <a:effectLst/>
                <a:latin typeface="Times New Roman" panose="02020603050405020304" pitchFamily="18" charset="0"/>
                <a:ea typeface="Times New Roman" panose="02020603050405020304" pitchFamily="18" charset="0"/>
              </a:rPr>
              <a:t> </a:t>
            </a:r>
            <a:r>
              <a:rPr lang="en-GB" dirty="0" err="1">
                <a:effectLst/>
                <a:latin typeface="Times New Roman" panose="02020603050405020304" pitchFamily="18" charset="0"/>
                <a:ea typeface="Times New Roman" panose="02020603050405020304" pitchFamily="18" charset="0"/>
              </a:rPr>
              <a:t>hizmet</a:t>
            </a:r>
            <a:r>
              <a:rPr lang="en-GB" dirty="0">
                <a:effectLst/>
                <a:latin typeface="Times New Roman" panose="02020603050405020304" pitchFamily="18" charset="0"/>
                <a:ea typeface="Times New Roman" panose="02020603050405020304" pitchFamily="18" charset="0"/>
              </a:rPr>
              <a:t> </a:t>
            </a:r>
            <a:r>
              <a:rPr lang="en-GB" dirty="0" err="1">
                <a:effectLst/>
                <a:latin typeface="Times New Roman" panose="02020603050405020304" pitchFamily="18" charset="0"/>
                <a:ea typeface="Times New Roman" panose="02020603050405020304" pitchFamily="18" charset="0"/>
              </a:rPr>
              <a:t>süresi</a:t>
            </a:r>
            <a:r>
              <a:rPr lang="en-GB" dirty="0">
                <a:effectLst/>
                <a:latin typeface="Times New Roman" panose="02020603050405020304" pitchFamily="18" charset="0"/>
                <a:ea typeface="Times New Roman" panose="02020603050405020304" pitchFamily="18" charset="0"/>
              </a:rPr>
              <a:t> </a:t>
            </a:r>
            <a:r>
              <a:rPr lang="en-GB" dirty="0" err="1">
                <a:effectLst/>
                <a:latin typeface="Times New Roman" panose="02020603050405020304" pitchFamily="18" charset="0"/>
                <a:ea typeface="Times New Roman" panose="02020603050405020304" pitchFamily="18" charset="0"/>
              </a:rPr>
              <a:t>bazında</a:t>
            </a:r>
            <a:r>
              <a:rPr lang="en-GB" dirty="0">
                <a:effectLst/>
                <a:latin typeface="Times New Roman" panose="02020603050405020304" pitchFamily="18" charset="0"/>
                <a:ea typeface="Times New Roman" panose="02020603050405020304" pitchFamily="18" charset="0"/>
              </a:rPr>
              <a:t> </a:t>
            </a:r>
            <a:r>
              <a:rPr lang="en-GB" dirty="0" err="1">
                <a:effectLst/>
                <a:latin typeface="Times New Roman" panose="02020603050405020304" pitchFamily="18" charset="0"/>
                <a:ea typeface="Times New Roman" panose="02020603050405020304" pitchFamily="18" charset="0"/>
              </a:rPr>
              <a:t>hazırlanan</a:t>
            </a:r>
            <a:r>
              <a:rPr lang="en-GB" dirty="0">
                <a:effectLst/>
                <a:latin typeface="Times New Roman" panose="02020603050405020304" pitchFamily="18" charset="0"/>
                <a:ea typeface="Times New Roman" panose="02020603050405020304" pitchFamily="18" charset="0"/>
              </a:rPr>
              <a:t> </a:t>
            </a:r>
            <a:r>
              <a:rPr lang="en-GB" dirty="0" err="1">
                <a:effectLst/>
                <a:latin typeface="Times New Roman" panose="02020603050405020304" pitchFamily="18" charset="0"/>
                <a:ea typeface="Times New Roman" panose="02020603050405020304" pitchFamily="18" charset="0"/>
              </a:rPr>
              <a:t>tablo</a:t>
            </a:r>
            <a:r>
              <a:rPr lang="en-GB" dirty="0">
                <a:effectLst/>
                <a:latin typeface="Times New Roman" panose="02020603050405020304" pitchFamily="18" charset="0"/>
                <a:ea typeface="Times New Roman" panose="02020603050405020304" pitchFamily="18" charset="0"/>
              </a:rPr>
              <a:t> </a:t>
            </a:r>
            <a:r>
              <a:rPr lang="en-GB" dirty="0" err="1">
                <a:effectLst/>
                <a:latin typeface="Times New Roman" panose="02020603050405020304" pitchFamily="18" charset="0"/>
                <a:ea typeface="Times New Roman" panose="02020603050405020304" pitchFamily="18" charset="0"/>
              </a:rPr>
              <a:t>aşağıda</a:t>
            </a:r>
            <a:r>
              <a:rPr lang="en-GB" dirty="0">
                <a:effectLst/>
                <a:latin typeface="Times New Roman" panose="02020603050405020304" pitchFamily="18" charset="0"/>
                <a:ea typeface="Times New Roman" panose="02020603050405020304" pitchFamily="18" charset="0"/>
              </a:rPr>
              <a:t> </a:t>
            </a:r>
            <a:r>
              <a:rPr lang="en-GB" dirty="0" err="1">
                <a:effectLst/>
                <a:latin typeface="Times New Roman" panose="02020603050405020304" pitchFamily="18" charset="0"/>
                <a:ea typeface="Times New Roman" panose="02020603050405020304" pitchFamily="18" charset="0"/>
              </a:rPr>
              <a:t>gösterilmiştir</a:t>
            </a:r>
            <a:r>
              <a:rPr lang="en-GB" dirty="0">
                <a:effectLst/>
                <a:latin typeface="Times New Roman" panose="02020603050405020304" pitchFamily="18" charset="0"/>
                <a:ea typeface="Times New Roman" panose="02020603050405020304" pitchFamily="18" charset="0"/>
              </a:rPr>
              <a:t>. </a:t>
            </a:r>
            <a:r>
              <a:rPr lang="en-GB" dirty="0" err="1">
                <a:effectLst/>
                <a:latin typeface="Times New Roman" panose="02020603050405020304" pitchFamily="18" charset="0"/>
                <a:ea typeface="Times New Roman" panose="02020603050405020304" pitchFamily="18" charset="0"/>
              </a:rPr>
              <a:t>Genel</a:t>
            </a:r>
            <a:r>
              <a:rPr lang="en-GB" dirty="0">
                <a:effectLst/>
                <a:latin typeface="Times New Roman" panose="02020603050405020304" pitchFamily="18" charset="0"/>
                <a:ea typeface="Times New Roman" panose="02020603050405020304" pitchFamily="18" charset="0"/>
              </a:rPr>
              <a:t> </a:t>
            </a:r>
            <a:r>
              <a:rPr lang="en-GB" dirty="0" err="1">
                <a:effectLst/>
                <a:latin typeface="Times New Roman" panose="02020603050405020304" pitchFamily="18" charset="0"/>
                <a:ea typeface="Times New Roman" panose="02020603050405020304" pitchFamily="18" charset="0"/>
              </a:rPr>
              <a:t>olarak</a:t>
            </a:r>
            <a:r>
              <a:rPr lang="en-GB" dirty="0">
                <a:effectLst/>
                <a:latin typeface="Times New Roman" panose="02020603050405020304" pitchFamily="18" charset="0"/>
                <a:ea typeface="Times New Roman" panose="02020603050405020304" pitchFamily="18" charset="0"/>
              </a:rPr>
              <a:t> </a:t>
            </a:r>
            <a:r>
              <a:rPr lang="en-GB" dirty="0" err="1">
                <a:effectLst/>
                <a:latin typeface="Times New Roman" panose="02020603050405020304" pitchFamily="18" charset="0"/>
                <a:ea typeface="Times New Roman" panose="02020603050405020304" pitchFamily="18" charset="0"/>
              </a:rPr>
              <a:t>personel</a:t>
            </a:r>
            <a:r>
              <a:rPr lang="en-GB" dirty="0">
                <a:effectLst/>
                <a:latin typeface="Times New Roman" panose="02020603050405020304" pitchFamily="18" charset="0"/>
                <a:ea typeface="Times New Roman" panose="02020603050405020304" pitchFamily="18" charset="0"/>
              </a:rPr>
              <a:t> </a:t>
            </a:r>
            <a:r>
              <a:rPr lang="en-GB" dirty="0" err="1">
                <a:effectLst/>
                <a:latin typeface="Times New Roman" panose="02020603050405020304" pitchFamily="18" charset="0"/>
                <a:ea typeface="Times New Roman" panose="02020603050405020304" pitchFamily="18" charset="0"/>
              </a:rPr>
              <a:t>yapımız</a:t>
            </a:r>
            <a:r>
              <a:rPr lang="en-GB" dirty="0">
                <a:effectLst/>
                <a:latin typeface="Times New Roman" panose="02020603050405020304" pitchFamily="18" charset="0"/>
                <a:ea typeface="Times New Roman" panose="02020603050405020304" pitchFamily="18" charset="0"/>
              </a:rPr>
              <a:t> %23 </a:t>
            </a:r>
            <a:r>
              <a:rPr lang="en-GB" dirty="0" err="1">
                <a:effectLst/>
                <a:latin typeface="Times New Roman" panose="02020603050405020304" pitchFamily="18" charset="0"/>
                <a:ea typeface="Times New Roman" panose="02020603050405020304" pitchFamily="18" charset="0"/>
              </a:rPr>
              <a:t>oranında</a:t>
            </a:r>
            <a:r>
              <a:rPr lang="en-GB" dirty="0">
                <a:effectLst/>
                <a:latin typeface="Times New Roman" panose="02020603050405020304" pitchFamily="18" charset="0"/>
                <a:ea typeface="Times New Roman" panose="02020603050405020304" pitchFamily="18" charset="0"/>
              </a:rPr>
              <a:t> 8-14 </a:t>
            </a:r>
            <a:r>
              <a:rPr lang="en-GB" dirty="0" err="1">
                <a:effectLst/>
                <a:latin typeface="Times New Roman" panose="02020603050405020304" pitchFamily="18" charset="0"/>
                <a:ea typeface="Times New Roman" panose="02020603050405020304" pitchFamily="18" charset="0"/>
              </a:rPr>
              <a:t>yıl</a:t>
            </a:r>
            <a:r>
              <a:rPr lang="en-GB" dirty="0">
                <a:effectLst/>
                <a:latin typeface="Times New Roman" panose="02020603050405020304" pitchFamily="18" charset="0"/>
                <a:ea typeface="Times New Roman" panose="02020603050405020304" pitchFamily="18" charset="0"/>
              </a:rPr>
              <a:t> </a:t>
            </a:r>
            <a:r>
              <a:rPr lang="en-GB" dirty="0" err="1">
                <a:effectLst/>
                <a:latin typeface="Times New Roman" panose="02020603050405020304" pitchFamily="18" charset="0"/>
                <a:ea typeface="Times New Roman" panose="02020603050405020304" pitchFamily="18" charset="0"/>
              </a:rPr>
              <a:t>arası</a:t>
            </a:r>
            <a:r>
              <a:rPr lang="en-GB" dirty="0">
                <a:effectLst/>
                <a:latin typeface="Times New Roman" panose="02020603050405020304" pitchFamily="18" charset="0"/>
                <a:ea typeface="Times New Roman" panose="02020603050405020304" pitchFamily="18" charset="0"/>
              </a:rPr>
              <a:t> </a:t>
            </a:r>
            <a:r>
              <a:rPr lang="en-GB" dirty="0" err="1">
                <a:effectLst/>
                <a:latin typeface="Times New Roman" panose="02020603050405020304" pitchFamily="18" charset="0"/>
                <a:ea typeface="Times New Roman" panose="02020603050405020304" pitchFamily="18" charset="0"/>
              </a:rPr>
              <a:t>hizmet</a:t>
            </a:r>
            <a:r>
              <a:rPr lang="en-GB" dirty="0">
                <a:effectLst/>
                <a:latin typeface="Times New Roman" panose="02020603050405020304" pitchFamily="18" charset="0"/>
                <a:ea typeface="Times New Roman" panose="02020603050405020304" pitchFamily="18" charset="0"/>
              </a:rPr>
              <a:t> </a:t>
            </a:r>
            <a:r>
              <a:rPr lang="en-GB" dirty="0" err="1">
                <a:effectLst/>
                <a:latin typeface="Times New Roman" panose="02020603050405020304" pitchFamily="18" charset="0"/>
                <a:ea typeface="Times New Roman" panose="02020603050405020304" pitchFamily="18" charset="0"/>
              </a:rPr>
              <a:t>yılına</a:t>
            </a:r>
            <a:r>
              <a:rPr lang="en-GB" dirty="0">
                <a:effectLst/>
                <a:latin typeface="Times New Roman" panose="02020603050405020304" pitchFamily="18" charset="0"/>
                <a:ea typeface="Times New Roman" panose="02020603050405020304" pitchFamily="18" charset="0"/>
              </a:rPr>
              <a:t> </a:t>
            </a:r>
            <a:r>
              <a:rPr lang="en-GB" dirty="0" err="1">
                <a:effectLst/>
                <a:latin typeface="Times New Roman" panose="02020603050405020304" pitchFamily="18" charset="0"/>
                <a:ea typeface="Times New Roman" panose="02020603050405020304" pitchFamily="18" charset="0"/>
              </a:rPr>
              <a:t>sahip</a:t>
            </a:r>
            <a:r>
              <a:rPr lang="en-GB" dirty="0">
                <a:effectLst/>
                <a:latin typeface="Times New Roman" panose="02020603050405020304" pitchFamily="18" charset="0"/>
                <a:ea typeface="Times New Roman" panose="02020603050405020304" pitchFamily="18" charset="0"/>
              </a:rPr>
              <a:t> </a:t>
            </a:r>
            <a:r>
              <a:rPr lang="en-GB" dirty="0" err="1">
                <a:effectLst/>
                <a:latin typeface="Times New Roman" panose="02020603050405020304" pitchFamily="18" charset="0"/>
                <a:ea typeface="Times New Roman" panose="02020603050405020304" pitchFamily="18" charset="0"/>
              </a:rPr>
              <a:t>personelden</a:t>
            </a:r>
            <a:r>
              <a:rPr lang="en-GB" dirty="0">
                <a:effectLst/>
                <a:latin typeface="Times New Roman" panose="02020603050405020304" pitchFamily="18" charset="0"/>
                <a:ea typeface="Times New Roman" panose="02020603050405020304" pitchFamily="18" charset="0"/>
              </a:rPr>
              <a:t> </a:t>
            </a:r>
            <a:r>
              <a:rPr lang="en-GB" dirty="0" err="1">
                <a:effectLst/>
                <a:latin typeface="Times New Roman" panose="02020603050405020304" pitchFamily="18" charset="0"/>
                <a:ea typeface="Times New Roman" panose="02020603050405020304" pitchFamily="18" charset="0"/>
              </a:rPr>
              <a:t>oluşmaktadır</a:t>
            </a:r>
            <a:r>
              <a:rPr lang="en-GB" dirty="0">
                <a:effectLst/>
                <a:latin typeface="Times New Roman" panose="02020603050405020304" pitchFamily="18" charset="0"/>
                <a:ea typeface="Times New Roman" panose="02020603050405020304" pitchFamily="18" charset="0"/>
              </a:rPr>
              <a:t>. </a:t>
            </a:r>
            <a:endParaRPr lang="tr-TR" dirty="0">
              <a:effectLst/>
              <a:latin typeface="Times New Roman" panose="02020603050405020304" pitchFamily="18" charset="0"/>
              <a:ea typeface="Times New Roman" panose="02020603050405020304" pitchFamily="18" charset="0"/>
            </a:endParaRP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tr-TR">
              <a:solidFill>
                <a:prstClr val="black"/>
              </a:solidFill>
              <a:latin typeface="Constantia"/>
            </a:endParaRPr>
          </a:p>
        </p:txBody>
      </p:sp>
      <p:graphicFrame>
        <p:nvGraphicFramePr>
          <p:cNvPr id="4" name="Tablo 3">
            <a:extLst>
              <a:ext uri="{FF2B5EF4-FFF2-40B4-BE49-F238E27FC236}">
                <a16:creationId xmlns:a16="http://schemas.microsoft.com/office/drawing/2014/main" id="{B3466BB1-BBDD-419E-8856-8C99EE675B4C}"/>
              </a:ext>
            </a:extLst>
          </p:cNvPr>
          <p:cNvGraphicFramePr>
            <a:graphicFrameLocks noGrp="1"/>
          </p:cNvGraphicFramePr>
          <p:nvPr>
            <p:extLst>
              <p:ext uri="{D42A27DB-BD31-4B8C-83A1-F6EECF244321}">
                <p14:modId xmlns:p14="http://schemas.microsoft.com/office/powerpoint/2010/main" val="4032304116"/>
              </p:ext>
            </p:extLst>
          </p:nvPr>
        </p:nvGraphicFramePr>
        <p:xfrm>
          <a:off x="377263" y="2425789"/>
          <a:ext cx="3864833" cy="3225710"/>
        </p:xfrm>
        <a:graphic>
          <a:graphicData uri="http://schemas.openxmlformats.org/drawingml/2006/table">
            <a:tbl>
              <a:tblPr/>
              <a:tblGrid>
                <a:gridCol w="1563909">
                  <a:extLst>
                    <a:ext uri="{9D8B030D-6E8A-4147-A177-3AD203B41FA5}">
                      <a16:colId xmlns:a16="http://schemas.microsoft.com/office/drawing/2014/main" val="2043823003"/>
                    </a:ext>
                  </a:extLst>
                </a:gridCol>
                <a:gridCol w="1150462">
                  <a:extLst>
                    <a:ext uri="{9D8B030D-6E8A-4147-A177-3AD203B41FA5}">
                      <a16:colId xmlns:a16="http://schemas.microsoft.com/office/drawing/2014/main" val="2728915067"/>
                    </a:ext>
                  </a:extLst>
                </a:gridCol>
                <a:gridCol w="1150462">
                  <a:extLst>
                    <a:ext uri="{9D8B030D-6E8A-4147-A177-3AD203B41FA5}">
                      <a16:colId xmlns:a16="http://schemas.microsoft.com/office/drawing/2014/main" val="4098339229"/>
                    </a:ext>
                  </a:extLst>
                </a:gridCol>
              </a:tblGrid>
              <a:tr h="366162">
                <a:tc gridSpan="3">
                  <a:txBody>
                    <a:bodyPr/>
                    <a:lstStyle/>
                    <a:p>
                      <a:pPr algn="ctr" fontAlgn="ctr"/>
                      <a:r>
                        <a:rPr lang="tr-TR" sz="1600" b="1" i="0" u="none" strike="noStrike" dirty="0">
                          <a:solidFill>
                            <a:srgbClr val="000000"/>
                          </a:solidFill>
                          <a:effectLst/>
                          <a:latin typeface="Times New Roman" panose="02020603050405020304" pitchFamily="18" charset="0"/>
                        </a:rPr>
                        <a:t>İdari Personelin Hizmet Süresi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81979291"/>
                  </a:ext>
                </a:extLst>
              </a:tr>
              <a:tr h="732324">
                <a:tc>
                  <a:txBody>
                    <a:bodyPr/>
                    <a:lstStyle/>
                    <a:p>
                      <a:pPr algn="ctr" fontAlgn="ctr"/>
                      <a:r>
                        <a:rPr lang="tr-TR" sz="1600" b="1" i="0" u="none" strike="noStrike" dirty="0">
                          <a:solidFill>
                            <a:srgbClr val="000000"/>
                          </a:solidFill>
                          <a:effectLst/>
                          <a:latin typeface="Times New Roman" panose="02020603050405020304" pitchFamily="18" charset="0"/>
                        </a:rPr>
                        <a:t>Hizmet Süresi</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ctr" fontAlgn="ctr"/>
                      <a:r>
                        <a:rPr lang="tr-TR" sz="1600" b="0" i="0" u="none" strike="noStrike">
                          <a:solidFill>
                            <a:srgbClr val="000000"/>
                          </a:solidFill>
                          <a:effectLst/>
                          <a:latin typeface="Times New Roman" panose="02020603050405020304" pitchFamily="18" charset="0"/>
                        </a:rPr>
                        <a:t>Kişi Sayısı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ctr" fontAlgn="ctr"/>
                      <a:r>
                        <a:rPr lang="tr-TR" sz="1600" b="0" i="0" u="none" strike="noStrike">
                          <a:solidFill>
                            <a:srgbClr val="000000"/>
                          </a:solidFill>
                          <a:effectLst/>
                          <a:latin typeface="Times New Roman" panose="02020603050405020304" pitchFamily="18" charset="0"/>
                        </a:rPr>
                        <a:t>Yüzde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val="3372695508"/>
                  </a:ext>
                </a:extLst>
              </a:tr>
              <a:tr h="366162">
                <a:tc>
                  <a:txBody>
                    <a:bodyPr/>
                    <a:lstStyle/>
                    <a:p>
                      <a:pPr algn="ctr" fontAlgn="ctr"/>
                      <a:r>
                        <a:rPr lang="tr-TR" sz="1600" b="0" i="0" u="none" strike="noStrike">
                          <a:solidFill>
                            <a:srgbClr val="000000"/>
                          </a:solidFill>
                          <a:effectLst/>
                          <a:latin typeface="Times New Roman" panose="02020603050405020304" pitchFamily="18" charset="0"/>
                        </a:rPr>
                        <a:t>0-7 Yıl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tr-TR" sz="1600" b="0" i="0" u="none" strike="noStrike" dirty="0">
                          <a:solidFill>
                            <a:srgbClr val="000000"/>
                          </a:solidFill>
                          <a:effectLst/>
                          <a:latin typeface="Times New Roman" panose="02020603050405020304" pitchFamily="18"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effectLst/>
                          <a:latin typeface="Times New Roman" panose="02020603050405020304" pitchFamily="18" charset="0"/>
                        </a:rPr>
                        <a:t>12%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5084923"/>
                  </a:ext>
                </a:extLst>
              </a:tr>
              <a:tr h="348725">
                <a:tc>
                  <a:txBody>
                    <a:bodyPr/>
                    <a:lstStyle/>
                    <a:p>
                      <a:pPr algn="ctr" fontAlgn="b"/>
                      <a:r>
                        <a:rPr lang="tr-TR" sz="1600" b="0" i="0" u="none" strike="noStrike">
                          <a:solidFill>
                            <a:srgbClr val="000000"/>
                          </a:solidFill>
                          <a:effectLst/>
                          <a:latin typeface="Times New Roman" panose="02020603050405020304" pitchFamily="18" charset="0"/>
                        </a:rPr>
                        <a:t>8-14 Yıl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tr-TR" sz="1600" b="0" i="0" u="none" strike="noStrike" dirty="0">
                          <a:solidFill>
                            <a:srgbClr val="000000"/>
                          </a:solidFill>
                          <a:effectLst/>
                          <a:latin typeface="Times New Roman" panose="02020603050405020304" pitchFamily="18"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effectLst/>
                          <a:latin typeface="Times New Roman" panose="02020603050405020304" pitchFamily="18" charset="0"/>
                        </a:rPr>
                        <a:t>25%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0751667"/>
                  </a:ext>
                </a:extLst>
              </a:tr>
              <a:tr h="348725">
                <a:tc>
                  <a:txBody>
                    <a:bodyPr/>
                    <a:lstStyle/>
                    <a:p>
                      <a:pPr algn="ctr" fontAlgn="b"/>
                      <a:r>
                        <a:rPr lang="tr-TR" sz="1600" b="0" i="0" u="none" strike="noStrike">
                          <a:solidFill>
                            <a:srgbClr val="000000"/>
                          </a:solidFill>
                          <a:effectLst/>
                          <a:latin typeface="Times New Roman" panose="02020603050405020304" pitchFamily="18" charset="0"/>
                        </a:rPr>
                        <a:t>15-19 Yıl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tr-TR" sz="1600" b="0" i="0" u="none" strike="noStrike" dirty="0">
                          <a:solidFill>
                            <a:srgbClr val="000000"/>
                          </a:solidFill>
                          <a:effectLst/>
                          <a:latin typeface="Times New Roman" panose="02020603050405020304" pitchFamily="18"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effectLst/>
                          <a:latin typeface="Times New Roman" panose="02020603050405020304" pitchFamily="18" charset="0"/>
                        </a:rPr>
                        <a:t>21%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2082859"/>
                  </a:ext>
                </a:extLst>
              </a:tr>
              <a:tr h="348725">
                <a:tc>
                  <a:txBody>
                    <a:bodyPr/>
                    <a:lstStyle/>
                    <a:p>
                      <a:pPr algn="ctr" fontAlgn="b"/>
                      <a:r>
                        <a:rPr lang="tr-TR" sz="1600" b="0" i="0" u="none" strike="noStrike">
                          <a:solidFill>
                            <a:srgbClr val="000000"/>
                          </a:solidFill>
                          <a:effectLst/>
                          <a:latin typeface="Times New Roman" panose="02020603050405020304" pitchFamily="18" charset="0"/>
                        </a:rPr>
                        <a:t>20-26 Yıl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tr-TR" sz="1600" b="0" i="0" u="none" strike="noStrike">
                          <a:solidFill>
                            <a:srgbClr val="000000"/>
                          </a:solidFill>
                          <a:effectLst/>
                          <a:latin typeface="Times New Roman" panose="02020603050405020304" pitchFamily="18"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Times New Roman" panose="02020603050405020304" pitchFamily="18" charset="0"/>
                        </a:rPr>
                        <a:t>25%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4133922"/>
                  </a:ext>
                </a:extLst>
              </a:tr>
              <a:tr h="348725">
                <a:tc>
                  <a:txBody>
                    <a:bodyPr/>
                    <a:lstStyle/>
                    <a:p>
                      <a:pPr algn="ctr" fontAlgn="b"/>
                      <a:r>
                        <a:rPr lang="tr-TR" sz="1600" b="0" i="0" u="none" strike="noStrike">
                          <a:solidFill>
                            <a:srgbClr val="000000"/>
                          </a:solidFill>
                          <a:effectLst/>
                          <a:latin typeface="Times New Roman" panose="02020603050405020304" pitchFamily="18" charset="0"/>
                        </a:rPr>
                        <a:t>27-35 Yıl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tr-TR" sz="1600" b="0" i="0" u="none" strike="noStrike">
                          <a:solidFill>
                            <a:srgbClr val="000000"/>
                          </a:solidFill>
                          <a:effectLst/>
                          <a:latin typeface="Times New Roman" panose="02020603050405020304" pitchFamily="18"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Times New Roman" panose="02020603050405020304" pitchFamily="18" charset="0"/>
                        </a:rPr>
                        <a:t>17%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5051023"/>
                  </a:ext>
                </a:extLst>
              </a:tr>
              <a:tr h="366162">
                <a:tc>
                  <a:txBody>
                    <a:bodyPr/>
                    <a:lstStyle/>
                    <a:p>
                      <a:pPr algn="ctr" fontAlgn="b"/>
                      <a:r>
                        <a:rPr lang="tr-TR" sz="1600" b="0" i="0" u="none" strike="noStrike">
                          <a:solidFill>
                            <a:srgbClr val="000000"/>
                          </a:solidFill>
                          <a:effectLst/>
                          <a:latin typeface="Times New Roman" panose="02020603050405020304" pitchFamily="18" charset="0"/>
                        </a:rPr>
                        <a:t>TOPLAM</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ctr" fontAlgn="b"/>
                      <a:r>
                        <a:rPr lang="tr-TR" sz="1600" b="0" i="0" u="none" strike="noStrike">
                          <a:solidFill>
                            <a:srgbClr val="000000"/>
                          </a:solidFill>
                          <a:effectLst/>
                          <a:latin typeface="Times New Roman" panose="02020603050405020304" pitchFamily="18" charset="0"/>
                        </a:rPr>
                        <a:t>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Times New Roman" panose="02020603050405020304" pitchFamily="18" charset="0"/>
                        </a:rPr>
                        <a:t>100%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5230063"/>
                  </a:ext>
                </a:extLst>
              </a:tr>
            </a:tbl>
          </a:graphicData>
        </a:graphic>
      </p:graphicFrame>
      <p:graphicFrame>
        <p:nvGraphicFramePr>
          <p:cNvPr id="6" name="Grafik 5">
            <a:extLst>
              <a:ext uri="{FF2B5EF4-FFF2-40B4-BE49-F238E27FC236}">
                <a16:creationId xmlns:a16="http://schemas.microsoft.com/office/drawing/2014/main" id="{E2A426AE-1462-4BF0-AFC7-D65023E69850}"/>
              </a:ext>
            </a:extLst>
          </p:cNvPr>
          <p:cNvGraphicFramePr>
            <a:graphicFrameLocks/>
          </p:cNvGraphicFramePr>
          <p:nvPr>
            <p:extLst>
              <p:ext uri="{D42A27DB-BD31-4B8C-83A1-F6EECF244321}">
                <p14:modId xmlns:p14="http://schemas.microsoft.com/office/powerpoint/2010/main" val="3530903596"/>
              </p:ext>
            </p:extLst>
          </p:nvPr>
        </p:nvGraphicFramePr>
        <p:xfrm>
          <a:off x="4364316" y="2425788"/>
          <a:ext cx="4808818" cy="32257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36965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03730" y="359977"/>
            <a:ext cx="8529170" cy="369332"/>
          </a:xfrm>
          <a:noFill/>
          <a:ln w="19050">
            <a:solidFill>
              <a:schemeClr val="accent5"/>
            </a:solidFill>
          </a:ln>
        </p:spPr>
        <p:txBody>
          <a:bodyPr>
            <a:noAutofit/>
          </a:bodyPr>
          <a:lstStyle/>
          <a:p>
            <a:pPr algn="ctr"/>
            <a:r>
              <a:rPr lang="en-GB" sz="2000" b="1" dirty="0">
                <a:solidFill>
                  <a:schemeClr val="accent2">
                    <a:lumMod val="50000"/>
                  </a:schemeClr>
                </a:solidFill>
                <a:latin typeface="Tw Cen MT" panose="020B0602020104020603" pitchFamily="34" charset="0"/>
                <a:cs typeface="Times New Roman" pitchFamily="18" charset="0"/>
              </a:rPr>
              <a:t>4-</a:t>
            </a:r>
            <a:r>
              <a:rPr lang="tr-TR" sz="2000" b="1" dirty="0">
                <a:solidFill>
                  <a:schemeClr val="accent2">
                    <a:lumMod val="50000"/>
                  </a:schemeClr>
                </a:solidFill>
                <a:latin typeface="Tw Cen MT" panose="020B0602020104020603" pitchFamily="34" charset="0"/>
                <a:cs typeface="Times New Roman" pitchFamily="18" charset="0"/>
              </a:rPr>
              <a:t>3</a:t>
            </a:r>
            <a:r>
              <a:rPr lang="en-GB" sz="2000" b="1" dirty="0">
                <a:solidFill>
                  <a:schemeClr val="accent2">
                    <a:lumMod val="50000"/>
                  </a:schemeClr>
                </a:solidFill>
                <a:latin typeface="Tw Cen MT" panose="020B0602020104020603" pitchFamily="34" charset="0"/>
                <a:cs typeface="Times New Roman" pitchFamily="18" charset="0"/>
              </a:rPr>
              <a:t>- </a:t>
            </a:r>
            <a:r>
              <a:rPr lang="en-GB" sz="2000" b="1" i="0" dirty="0" err="1">
                <a:solidFill>
                  <a:schemeClr val="accent2">
                    <a:lumMod val="50000"/>
                  </a:schemeClr>
                </a:solidFill>
                <a:effectLst/>
                <a:latin typeface="Tw Cen MT" panose="020B0602020104020603" pitchFamily="34" charset="0"/>
                <a:ea typeface="Times New Roman" panose="02020603050405020304" pitchFamily="18" charset="0"/>
              </a:rPr>
              <a:t>İdari</a:t>
            </a:r>
            <a:r>
              <a:rPr lang="en-GB" sz="2000" b="1" i="0" dirty="0">
                <a:solidFill>
                  <a:schemeClr val="accent2">
                    <a:lumMod val="50000"/>
                  </a:schemeClr>
                </a:solidFill>
                <a:effectLst/>
                <a:latin typeface="Tw Cen MT" panose="020B0602020104020603" pitchFamily="34" charset="0"/>
                <a:ea typeface="Times New Roman" panose="02020603050405020304" pitchFamily="18" charset="0"/>
              </a:rPr>
              <a:t> </a:t>
            </a:r>
            <a:r>
              <a:rPr lang="en-GB" sz="2000" b="1" i="0" dirty="0" err="1">
                <a:solidFill>
                  <a:schemeClr val="accent2">
                    <a:lumMod val="50000"/>
                  </a:schemeClr>
                </a:solidFill>
                <a:effectLst/>
                <a:latin typeface="Tw Cen MT" panose="020B0602020104020603" pitchFamily="34" charset="0"/>
                <a:ea typeface="Times New Roman" panose="02020603050405020304" pitchFamily="18" charset="0"/>
              </a:rPr>
              <a:t>Personelin</a:t>
            </a:r>
            <a:r>
              <a:rPr lang="en-GB" sz="2000" b="1" i="0" dirty="0">
                <a:solidFill>
                  <a:schemeClr val="accent2">
                    <a:lumMod val="50000"/>
                  </a:schemeClr>
                </a:solidFill>
                <a:effectLst/>
                <a:latin typeface="Tw Cen MT" panose="020B0602020104020603" pitchFamily="34" charset="0"/>
                <a:ea typeface="Times New Roman" panose="02020603050405020304" pitchFamily="18" charset="0"/>
              </a:rPr>
              <a:t> </a:t>
            </a:r>
            <a:r>
              <a:rPr lang="tr-TR" sz="2000" b="1" i="0" dirty="0">
                <a:solidFill>
                  <a:schemeClr val="accent2">
                    <a:lumMod val="50000"/>
                  </a:schemeClr>
                </a:solidFill>
                <a:effectLst/>
                <a:latin typeface="Tw Cen MT" panose="020B0602020104020603" pitchFamily="34" charset="0"/>
                <a:ea typeface="Times New Roman" panose="02020603050405020304" pitchFamily="18" charset="0"/>
              </a:rPr>
              <a:t>Yaş Dağılımı</a:t>
            </a:r>
            <a:endParaRPr lang="tr-TR" sz="2000" dirty="0">
              <a:solidFill>
                <a:schemeClr val="accent2">
                  <a:lumMod val="50000"/>
                </a:schemeClr>
              </a:solidFill>
              <a:latin typeface="Tw Cen MT" panose="020B0602020104020603" pitchFamily="34" charset="0"/>
              <a:cs typeface="Times New Roman" pitchFamily="18" charset="0"/>
            </a:endParaRPr>
          </a:p>
        </p:txBody>
      </p:sp>
      <p:sp>
        <p:nvSpPr>
          <p:cNvPr id="3" name="İçerik Yer Tutucusu 2"/>
          <p:cNvSpPr>
            <a:spLocks noGrp="1"/>
          </p:cNvSpPr>
          <p:nvPr>
            <p:ph idx="1"/>
          </p:nvPr>
        </p:nvSpPr>
        <p:spPr>
          <a:xfrm>
            <a:off x="103095" y="4847523"/>
            <a:ext cx="8964705" cy="1218843"/>
          </a:xfrm>
        </p:spPr>
        <p:txBody>
          <a:bodyPr>
            <a:noAutofit/>
          </a:bodyPr>
          <a:lstStyle/>
          <a:p>
            <a:pPr indent="0" algn="just">
              <a:lnSpc>
                <a:spcPct val="150000"/>
              </a:lnSpc>
              <a:buNone/>
            </a:pPr>
            <a:r>
              <a:rPr lang="tr-TR" sz="16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Başkanlığımızda</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fiilen</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çalışan</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personelin</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yaş</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dağılımı</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aşağıdaki</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tabloda</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gösterilmiştir</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Yaş</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dağılımı</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itibariyle</a:t>
            </a:r>
            <a:r>
              <a:rPr lang="en-GB" sz="1800" dirty="0">
                <a:effectLst/>
                <a:latin typeface="Times New Roman" panose="02020603050405020304" pitchFamily="18" charset="0"/>
                <a:ea typeface="Times New Roman" panose="02020603050405020304" pitchFamily="18" charset="0"/>
              </a:rPr>
              <a:t> 2021 </a:t>
            </a:r>
            <a:r>
              <a:rPr lang="en-GB" sz="1800" dirty="0" err="1">
                <a:effectLst/>
                <a:latin typeface="Times New Roman" panose="02020603050405020304" pitchFamily="18" charset="0"/>
                <a:ea typeface="Times New Roman" panose="02020603050405020304" pitchFamily="18" charset="0"/>
              </a:rPr>
              <a:t>yılında</a:t>
            </a:r>
            <a:r>
              <a:rPr lang="en-GB" sz="1800" dirty="0">
                <a:effectLst/>
                <a:latin typeface="Times New Roman" panose="02020603050405020304" pitchFamily="18" charset="0"/>
                <a:ea typeface="Times New Roman" panose="02020603050405020304" pitchFamily="18" charset="0"/>
              </a:rPr>
              <a:t> 40-49 </a:t>
            </a:r>
            <a:r>
              <a:rPr lang="en-GB" sz="1800" dirty="0" err="1">
                <a:effectLst/>
                <a:latin typeface="Times New Roman" panose="02020603050405020304" pitchFamily="18" charset="0"/>
                <a:ea typeface="Times New Roman" panose="02020603050405020304" pitchFamily="18" charset="0"/>
              </a:rPr>
              <a:t>yaşlarında</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bulunan</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personel</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sayılısı</a:t>
            </a:r>
            <a:r>
              <a:rPr lang="en-GB" sz="1800" dirty="0">
                <a:effectLst/>
                <a:latin typeface="Times New Roman" panose="02020603050405020304" pitchFamily="18" charset="0"/>
                <a:ea typeface="Times New Roman" panose="02020603050405020304" pitchFamily="18" charset="0"/>
              </a:rPr>
              <a:t> %35 </a:t>
            </a:r>
            <a:r>
              <a:rPr lang="en-GB" sz="1800" dirty="0" err="1">
                <a:effectLst/>
                <a:latin typeface="Times New Roman" panose="02020603050405020304" pitchFamily="18" charset="0"/>
                <a:ea typeface="Times New Roman" panose="02020603050405020304" pitchFamily="18" charset="0"/>
              </a:rPr>
              <a:t>oranı</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ile</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çoğunluğu</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oluşturmaktadır</a:t>
            </a:r>
            <a:r>
              <a:rPr lang="en-GB" sz="1800" dirty="0">
                <a:effectLst/>
                <a:latin typeface="Times New Roman" panose="02020603050405020304" pitchFamily="18" charset="0"/>
                <a:ea typeface="Times New Roman" panose="02020603050405020304" pitchFamily="18" charset="0"/>
              </a:rPr>
              <a:t>.</a:t>
            </a:r>
            <a:endParaRPr lang="tr-TR" sz="1800" dirty="0">
              <a:effectLst/>
              <a:latin typeface="Times New Roman" panose="02020603050405020304" pitchFamily="18" charset="0"/>
              <a:ea typeface="Times New Roman" panose="02020603050405020304" pitchFamily="18" charset="0"/>
            </a:endParaRPr>
          </a:p>
          <a:p>
            <a:pPr indent="0" algn="just">
              <a:lnSpc>
                <a:spcPct val="150000"/>
              </a:lnSpc>
              <a:buNone/>
            </a:pPr>
            <a:endParaRPr lang="tr-TR" sz="1600" dirty="0">
              <a:effectLst/>
              <a:latin typeface="Times New Roman" panose="02020603050405020304" pitchFamily="18" charset="0"/>
              <a:ea typeface="Times New Roman" panose="02020603050405020304" pitchFamily="18" charset="0"/>
            </a:endParaRP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tr-TR">
              <a:solidFill>
                <a:prstClr val="black"/>
              </a:solidFill>
              <a:latin typeface="Constantia"/>
            </a:endParaRPr>
          </a:p>
        </p:txBody>
      </p:sp>
      <p:graphicFrame>
        <p:nvGraphicFramePr>
          <p:cNvPr id="7" name="Tablo 6">
            <a:extLst>
              <a:ext uri="{FF2B5EF4-FFF2-40B4-BE49-F238E27FC236}">
                <a16:creationId xmlns:a16="http://schemas.microsoft.com/office/drawing/2014/main" id="{D529E53F-A6DC-44CD-A7AE-70BDB50F5CB3}"/>
              </a:ext>
            </a:extLst>
          </p:cNvPr>
          <p:cNvGraphicFramePr>
            <a:graphicFrameLocks noGrp="1"/>
          </p:cNvGraphicFramePr>
          <p:nvPr>
            <p:extLst>
              <p:ext uri="{D42A27DB-BD31-4B8C-83A1-F6EECF244321}">
                <p14:modId xmlns:p14="http://schemas.microsoft.com/office/powerpoint/2010/main" val="12756547"/>
              </p:ext>
            </p:extLst>
          </p:nvPr>
        </p:nvGraphicFramePr>
        <p:xfrm>
          <a:off x="703730" y="1221733"/>
          <a:ext cx="2928470" cy="3274222"/>
        </p:xfrm>
        <a:graphic>
          <a:graphicData uri="http://schemas.openxmlformats.org/drawingml/2006/table">
            <a:tbl>
              <a:tblPr/>
              <a:tblGrid>
                <a:gridCol w="972002">
                  <a:extLst>
                    <a:ext uri="{9D8B030D-6E8A-4147-A177-3AD203B41FA5}">
                      <a16:colId xmlns:a16="http://schemas.microsoft.com/office/drawing/2014/main" val="2905128932"/>
                    </a:ext>
                  </a:extLst>
                </a:gridCol>
                <a:gridCol w="934618">
                  <a:extLst>
                    <a:ext uri="{9D8B030D-6E8A-4147-A177-3AD203B41FA5}">
                      <a16:colId xmlns:a16="http://schemas.microsoft.com/office/drawing/2014/main" val="2110898678"/>
                    </a:ext>
                  </a:extLst>
                </a:gridCol>
                <a:gridCol w="1021850">
                  <a:extLst>
                    <a:ext uri="{9D8B030D-6E8A-4147-A177-3AD203B41FA5}">
                      <a16:colId xmlns:a16="http://schemas.microsoft.com/office/drawing/2014/main" val="1033015219"/>
                    </a:ext>
                  </a:extLst>
                </a:gridCol>
              </a:tblGrid>
              <a:tr h="424436">
                <a:tc gridSpan="3">
                  <a:txBody>
                    <a:bodyPr/>
                    <a:lstStyle/>
                    <a:p>
                      <a:pPr algn="ctr" fontAlgn="b"/>
                      <a:r>
                        <a:rPr lang="tr-TR" sz="1600" b="1" i="0" u="none" strike="noStrike" dirty="0">
                          <a:solidFill>
                            <a:srgbClr val="000000"/>
                          </a:solidFill>
                          <a:effectLst/>
                          <a:latin typeface="Times New Roman" panose="02020603050405020304" pitchFamily="18" charset="0"/>
                          <a:cs typeface="Times New Roman" panose="02020603050405020304" pitchFamily="18" charset="0"/>
                        </a:rPr>
                        <a:t>İdari Personelin Yaş Dağılımı</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519876"/>
                  </a:ext>
                </a:extLst>
              </a:tr>
              <a:tr h="404225">
                <a:tc>
                  <a:txBody>
                    <a:bodyPr/>
                    <a:lstStyle/>
                    <a:p>
                      <a:pPr algn="l" fontAlgn="b"/>
                      <a:r>
                        <a:rPr lang="tr-TR" sz="1600" b="0" i="0" u="none" strike="noStrike" dirty="0">
                          <a:solidFill>
                            <a:srgbClr val="000000"/>
                          </a:solidFill>
                          <a:effectLst/>
                          <a:latin typeface="Times New Roman" panose="02020603050405020304" pitchFamily="18" charset="0"/>
                          <a:cs typeface="Times New Roman" panose="02020603050405020304" pitchFamily="18" charset="0"/>
                        </a:rPr>
                        <a:t>Yaş Aralığı</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l"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Kişi Sayısı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l"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Yüzde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val="3950954243"/>
                  </a:ext>
                </a:extLst>
              </a:tr>
              <a:tr h="404225">
                <a:tc>
                  <a:txBody>
                    <a:bodyPr/>
                    <a:lstStyle/>
                    <a:p>
                      <a:pPr algn="ctr" fontAlgn="b"/>
                      <a:r>
                        <a:rPr lang="tr-TR" sz="1600" b="0" i="0" u="none" strike="noStrike" dirty="0">
                          <a:solidFill>
                            <a:srgbClr val="000000"/>
                          </a:solidFill>
                          <a:effectLst/>
                          <a:latin typeface="Times New Roman" panose="02020603050405020304" pitchFamily="18" charset="0"/>
                          <a:cs typeface="Times New Roman" panose="02020603050405020304" pitchFamily="18" charset="0"/>
                        </a:rPr>
                        <a:t>20-29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tr-TR" sz="1600" b="0" i="0" u="none" strike="noStrike" dirty="0">
                          <a:solidFill>
                            <a:srgbClr val="000000"/>
                          </a:solidFill>
                          <a:effectLst/>
                          <a:latin typeface="Times New Roman" panose="02020603050405020304" pitchFamily="18" charset="0"/>
                          <a:cs typeface="Times New Roman" panose="02020603050405020304" pitchFamily="18"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7408441"/>
                  </a:ext>
                </a:extLst>
              </a:tr>
              <a:tr h="404225">
                <a:tc>
                  <a:txBody>
                    <a:bodyPr/>
                    <a:lstStyle/>
                    <a:p>
                      <a:pPr algn="ctr"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30-39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tr-TR" sz="1600" b="0" i="0" u="none" strike="noStrike" dirty="0">
                          <a:solidFill>
                            <a:srgbClr val="000000"/>
                          </a:solidFill>
                          <a:effectLst/>
                          <a:latin typeface="Times New Roman" panose="02020603050405020304" pitchFamily="18" charset="0"/>
                          <a:cs typeface="Times New Roman" panose="02020603050405020304" pitchFamily="18"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29%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9678109"/>
                  </a:ext>
                </a:extLst>
              </a:tr>
              <a:tr h="404225">
                <a:tc>
                  <a:txBody>
                    <a:bodyPr/>
                    <a:lstStyle/>
                    <a:p>
                      <a:pPr algn="ctr"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40-49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tr-TR" sz="1600" b="0" i="0" u="none" strike="noStrike" dirty="0">
                          <a:solidFill>
                            <a:srgbClr val="000000"/>
                          </a:solidFill>
                          <a:effectLst/>
                          <a:latin typeface="Times New Roman" panose="02020603050405020304" pitchFamily="18" charset="0"/>
                          <a:cs typeface="Times New Roman" panose="02020603050405020304" pitchFamily="18"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Times New Roman" panose="02020603050405020304" pitchFamily="18" charset="0"/>
                          <a:cs typeface="Times New Roman" panose="02020603050405020304" pitchFamily="18" charset="0"/>
                        </a:rPr>
                        <a:t>35%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9785511"/>
                  </a:ext>
                </a:extLst>
              </a:tr>
              <a:tr h="404225">
                <a:tc>
                  <a:txBody>
                    <a:bodyPr/>
                    <a:lstStyle/>
                    <a:p>
                      <a:pPr algn="ctr"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50-59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tr-TR" sz="1600" b="0" i="0" u="none" strike="noStrike" dirty="0">
                          <a:solidFill>
                            <a:srgbClr val="000000"/>
                          </a:solidFill>
                          <a:effectLst/>
                          <a:latin typeface="Times New Roman" panose="02020603050405020304" pitchFamily="18" charset="0"/>
                          <a:cs typeface="Times New Roman" panose="02020603050405020304" pitchFamily="18"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Times New Roman" panose="02020603050405020304" pitchFamily="18" charset="0"/>
                          <a:cs typeface="Times New Roman" panose="02020603050405020304" pitchFamily="18" charset="0"/>
                        </a:rPr>
                        <a:t>31%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3812003"/>
                  </a:ext>
                </a:extLst>
              </a:tr>
              <a:tr h="404225">
                <a:tc>
                  <a:txBody>
                    <a:bodyPr/>
                    <a:lstStyle/>
                    <a:p>
                      <a:pPr algn="ctr"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60+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tr-TR" sz="16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1255169"/>
                  </a:ext>
                </a:extLst>
              </a:tr>
              <a:tr h="424436">
                <a:tc>
                  <a:txBody>
                    <a:bodyPr/>
                    <a:lstStyle/>
                    <a:p>
                      <a:pPr algn="ctr"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TOPLAM</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ctr" fontAlgn="b"/>
                      <a:r>
                        <a:rPr lang="tr-TR" sz="1600" b="0" i="0" u="none" strike="noStrike">
                          <a:solidFill>
                            <a:srgbClr val="000000"/>
                          </a:solidFill>
                          <a:effectLst/>
                          <a:latin typeface="Times New Roman" panose="02020603050405020304" pitchFamily="18" charset="0"/>
                          <a:cs typeface="Times New Roman" panose="02020603050405020304" pitchFamily="18" charset="0"/>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ctr" fontAlgn="b"/>
                      <a:r>
                        <a:rPr lang="tr-TR" sz="1600" b="0" i="0" u="none" strike="noStrike" dirty="0">
                          <a:solidFill>
                            <a:srgbClr val="000000"/>
                          </a:solidFill>
                          <a:effectLst/>
                          <a:latin typeface="Times New Roman" panose="02020603050405020304" pitchFamily="18" charset="0"/>
                          <a:cs typeface="Times New Roman" panose="02020603050405020304" pitchFamily="18" charset="0"/>
                        </a:rPr>
                        <a:t>100%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val="1701653506"/>
                  </a:ext>
                </a:extLst>
              </a:tr>
            </a:tbl>
          </a:graphicData>
        </a:graphic>
      </p:graphicFrame>
      <p:graphicFrame>
        <p:nvGraphicFramePr>
          <p:cNvPr id="8" name="Grafik 7">
            <a:extLst>
              <a:ext uri="{FF2B5EF4-FFF2-40B4-BE49-F238E27FC236}">
                <a16:creationId xmlns:a16="http://schemas.microsoft.com/office/drawing/2014/main" id="{BBEC5D9C-8679-4E76-B607-61B784363691}"/>
              </a:ext>
            </a:extLst>
          </p:cNvPr>
          <p:cNvGraphicFramePr>
            <a:graphicFrameLocks/>
          </p:cNvGraphicFramePr>
          <p:nvPr>
            <p:extLst>
              <p:ext uri="{D42A27DB-BD31-4B8C-83A1-F6EECF244321}">
                <p14:modId xmlns:p14="http://schemas.microsoft.com/office/powerpoint/2010/main" val="2234485644"/>
              </p:ext>
            </p:extLst>
          </p:nvPr>
        </p:nvGraphicFramePr>
        <p:xfrm>
          <a:off x="3774457" y="1221734"/>
          <a:ext cx="5458443" cy="32742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19694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8124CD7-142B-41DC-BEA4-7414C5045A9A}"/>
              </a:ext>
            </a:extLst>
          </p:cNvPr>
          <p:cNvSpPr>
            <a:spLocks noGrp="1"/>
          </p:cNvSpPr>
          <p:nvPr>
            <p:ph type="ctrTitle"/>
          </p:nvPr>
        </p:nvSpPr>
        <p:spPr>
          <a:xfrm>
            <a:off x="1744785" y="1721721"/>
            <a:ext cx="8702429" cy="3414558"/>
          </a:xfrm>
        </p:spPr>
        <p:txBody>
          <a:bodyPr>
            <a:noAutofit/>
          </a:bodyPr>
          <a:lstStyle/>
          <a:p>
            <a:pPr algn="ctr"/>
            <a:r>
              <a:rPr lang="tr-TR" sz="4400" dirty="0">
                <a:solidFill>
                  <a:schemeClr val="accent1">
                    <a:lumMod val="50000"/>
                  </a:schemeClr>
                </a:solidFill>
                <a:latin typeface="Times New Roman" panose="02020603050405020304" pitchFamily="18" charset="0"/>
                <a:cs typeface="Times New Roman" pitchFamily="18" charset="0"/>
              </a:rPr>
              <a:t>BAİBÜ </a:t>
            </a:r>
            <a:br>
              <a:rPr lang="tr-TR" sz="4400" dirty="0">
                <a:solidFill>
                  <a:schemeClr val="accent1">
                    <a:lumMod val="50000"/>
                  </a:schemeClr>
                </a:solidFill>
                <a:latin typeface="Times New Roman" panose="02020603050405020304" pitchFamily="18" charset="0"/>
                <a:cs typeface="Times New Roman" pitchFamily="18" charset="0"/>
              </a:rPr>
            </a:br>
            <a:r>
              <a:rPr lang="tr-TR" sz="4400" dirty="0">
                <a:solidFill>
                  <a:schemeClr val="accent1">
                    <a:lumMod val="50000"/>
                  </a:schemeClr>
                </a:solidFill>
                <a:latin typeface="Times New Roman" panose="02020603050405020304" pitchFamily="18" charset="0"/>
                <a:cs typeface="Times New Roman" pitchFamily="18" charset="0"/>
              </a:rPr>
              <a:t>YAPI İŞLERİ VE TEKNİK DAİRE BAŞKANLIĞI </a:t>
            </a:r>
            <a:br>
              <a:rPr lang="tr-TR" sz="4400" b="1" dirty="0">
                <a:solidFill>
                  <a:schemeClr val="accent1">
                    <a:lumMod val="50000"/>
                  </a:schemeClr>
                </a:solidFill>
                <a:latin typeface="Times New Roman" panose="02020603050405020304" pitchFamily="18" charset="0"/>
                <a:cs typeface="Times New Roman" panose="02020603050405020304" pitchFamily="18" charset="0"/>
              </a:rPr>
            </a:br>
            <a:r>
              <a:rPr lang="tr-TR" sz="4400" dirty="0">
                <a:solidFill>
                  <a:schemeClr val="accent1">
                    <a:lumMod val="50000"/>
                  </a:schemeClr>
                </a:solidFill>
                <a:latin typeface="Times New Roman" panose="02020603050405020304" pitchFamily="18" charset="0"/>
                <a:cs typeface="Times New Roman" pitchFamily="18" charset="0"/>
              </a:rPr>
              <a:t>2021 Yılı (01 Ocak-31 Aralık) </a:t>
            </a:r>
            <a:br>
              <a:rPr lang="tr-TR" sz="4400" dirty="0">
                <a:solidFill>
                  <a:schemeClr val="accent1">
                    <a:lumMod val="50000"/>
                  </a:schemeClr>
                </a:solidFill>
                <a:latin typeface="Times New Roman" panose="02020603050405020304" pitchFamily="18" charset="0"/>
                <a:cs typeface="Times New Roman" pitchFamily="18" charset="0"/>
              </a:rPr>
            </a:br>
            <a:r>
              <a:rPr lang="tr-TR" sz="4400" dirty="0">
                <a:solidFill>
                  <a:schemeClr val="accent1">
                    <a:lumMod val="50000"/>
                  </a:schemeClr>
                </a:solidFill>
                <a:latin typeface="Times New Roman" panose="02020603050405020304" pitchFamily="18" charset="0"/>
                <a:cs typeface="Times New Roman" pitchFamily="18" charset="0"/>
              </a:rPr>
              <a:t>Faaliyet Rapor Sunumu</a:t>
            </a:r>
          </a:p>
        </p:txBody>
      </p:sp>
      <p:sp>
        <p:nvSpPr>
          <p:cNvPr id="3" name="Alt Başlık 2">
            <a:extLst>
              <a:ext uri="{FF2B5EF4-FFF2-40B4-BE49-F238E27FC236}">
                <a16:creationId xmlns:a16="http://schemas.microsoft.com/office/drawing/2014/main" id="{1637D875-012F-49FD-A68E-3548FD6E850E}"/>
              </a:ext>
            </a:extLst>
          </p:cNvPr>
          <p:cNvSpPr>
            <a:spLocks noGrp="1"/>
          </p:cNvSpPr>
          <p:nvPr>
            <p:ph type="subTitle" idx="1"/>
          </p:nvPr>
        </p:nvSpPr>
        <p:spPr>
          <a:xfrm>
            <a:off x="1303214" y="5411722"/>
            <a:ext cx="9144000" cy="1240909"/>
          </a:xfrm>
        </p:spPr>
        <p:txBody>
          <a:bodyPr>
            <a:normAutofit lnSpcReduction="10000"/>
          </a:bodyPr>
          <a:lstStyle/>
          <a:p>
            <a:pPr algn="ctr"/>
            <a:r>
              <a:rPr lang="tr-TR" sz="2000" b="1" dirty="0">
                <a:solidFill>
                  <a:schemeClr val="accent1">
                    <a:lumMod val="75000"/>
                  </a:schemeClr>
                </a:solidFill>
                <a:latin typeface="Times New Roman" pitchFamily="18" charset="0"/>
                <a:cs typeface="Times New Roman" pitchFamily="18" charset="0"/>
              </a:rPr>
              <a:t>Öğr. Gör. Bülent BALOĞLU</a:t>
            </a:r>
          </a:p>
          <a:p>
            <a:pPr algn="ctr"/>
            <a:r>
              <a:rPr lang="tr-TR" sz="2000" b="1" dirty="0">
                <a:solidFill>
                  <a:schemeClr val="accent1">
                    <a:lumMod val="75000"/>
                  </a:schemeClr>
                </a:solidFill>
                <a:latin typeface="Times New Roman" pitchFamily="18" charset="0"/>
                <a:cs typeface="Times New Roman" pitchFamily="18" charset="0"/>
              </a:rPr>
              <a:t>     Yapı İşleri ve Teknik Daire Başkanı V.</a:t>
            </a:r>
          </a:p>
          <a:p>
            <a:pPr algn="ctr"/>
            <a:r>
              <a:rPr lang="tr-TR" sz="2000" b="1" dirty="0">
                <a:solidFill>
                  <a:schemeClr val="accent1">
                    <a:lumMod val="75000"/>
                  </a:schemeClr>
                </a:solidFill>
                <a:latin typeface="Times New Roman" pitchFamily="18" charset="0"/>
                <a:cs typeface="Times New Roman" pitchFamily="18" charset="0"/>
              </a:rPr>
              <a:t>10.02.2022</a:t>
            </a:r>
            <a:endParaRPr lang="tr-TR" sz="2000" dirty="0">
              <a:solidFill>
                <a:schemeClr val="accent1">
                  <a:lumMod val="75000"/>
                </a:schemeClr>
              </a:solidFill>
              <a:latin typeface="Times New Roman" pitchFamily="18" charset="0"/>
              <a:cs typeface="Times New Roman" pitchFamily="18" charset="0"/>
            </a:endParaRPr>
          </a:p>
        </p:txBody>
      </p:sp>
      <p:pic>
        <p:nvPicPr>
          <p:cNvPr id="6" name="Resim 5">
            <a:extLst>
              <a:ext uri="{FF2B5EF4-FFF2-40B4-BE49-F238E27FC236}">
                <a16:creationId xmlns:a16="http://schemas.microsoft.com/office/drawing/2014/main" id="{515C6BA3-5F4C-4784-B134-F6E5B60F417D}"/>
              </a:ext>
            </a:extLst>
          </p:cNvPr>
          <p:cNvPicPr>
            <a:picLocks noChangeAspect="1"/>
          </p:cNvPicPr>
          <p:nvPr/>
        </p:nvPicPr>
        <p:blipFill>
          <a:blip r:embed="rId2"/>
          <a:stretch>
            <a:fillRect/>
          </a:stretch>
        </p:blipFill>
        <p:spPr>
          <a:xfrm>
            <a:off x="-101081" y="-79044"/>
            <a:ext cx="2461222" cy="2461222"/>
          </a:xfrm>
          <a:prstGeom prst="rect">
            <a:avLst/>
          </a:prstGeom>
        </p:spPr>
      </p:pic>
    </p:spTree>
    <p:extLst>
      <p:ext uri="{BB962C8B-B14F-4D97-AF65-F5344CB8AC3E}">
        <p14:creationId xmlns:p14="http://schemas.microsoft.com/office/powerpoint/2010/main" val="1437462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22531E13-9641-4E6A-9EA0-8CEF61494377}"/>
              </a:ext>
            </a:extLst>
          </p:cNvPr>
          <p:cNvSpPr txBox="1">
            <a:spLocks noGrp="1"/>
          </p:cNvSpPr>
          <p:nvPr>
            <p:ph type="title"/>
          </p:nvPr>
        </p:nvSpPr>
        <p:spPr>
          <a:xfrm>
            <a:off x="404813" y="342900"/>
            <a:ext cx="8853487" cy="499032"/>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92500"/>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sz="2400" b="1" dirty="0">
                <a:solidFill>
                  <a:schemeClr val="accent2">
                    <a:lumMod val="50000"/>
                  </a:schemeClr>
                </a:solidFill>
                <a:latin typeface="+mj-lt"/>
                <a:ea typeface="+mj-ea"/>
                <a:cs typeface="+mj-cs"/>
              </a:rPr>
              <a:t>I- GENEL BİLGİLER </a:t>
            </a:r>
          </a:p>
        </p:txBody>
      </p:sp>
      <p:sp>
        <p:nvSpPr>
          <p:cNvPr id="11" name="Başlık 1">
            <a:extLst>
              <a:ext uri="{FF2B5EF4-FFF2-40B4-BE49-F238E27FC236}">
                <a16:creationId xmlns:a16="http://schemas.microsoft.com/office/drawing/2014/main" id="{42172567-A367-4690-A846-60249C5DF777}"/>
              </a:ext>
            </a:extLst>
          </p:cNvPr>
          <p:cNvSpPr txBox="1">
            <a:spLocks/>
          </p:cNvSpPr>
          <p:nvPr/>
        </p:nvSpPr>
        <p:spPr>
          <a:xfrm>
            <a:off x="412529" y="914478"/>
            <a:ext cx="8853487" cy="388777"/>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lnSpcReduction="10000"/>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Pct val="125000"/>
              <a:buFont typeface="Arial" panose="020B0604020202020204" pitchFamily="34" charset="0"/>
              <a:buNone/>
              <a:tabLst/>
              <a:defRPr/>
            </a:pPr>
            <a:r>
              <a:rPr kumimoji="0" lang="tr-TR" sz="2000" b="1" i="0" u="none" strike="noStrike" kern="1200" cap="all" spc="0" normalizeH="0" baseline="0" noProof="0" dirty="0">
                <a:ln>
                  <a:noFill/>
                </a:ln>
                <a:solidFill>
                  <a:schemeClr val="accent2">
                    <a:lumMod val="50000"/>
                  </a:schemeClr>
                </a:solidFill>
                <a:effectLst/>
                <a:uLnTx/>
                <a:uFillTx/>
                <a:latin typeface="Tw Cen MT"/>
                <a:ea typeface="+mn-ea"/>
                <a:cs typeface="+mn-cs"/>
              </a:rPr>
              <a:t>C- </a:t>
            </a:r>
            <a:r>
              <a:rPr kumimoji="0" lang="tr-TR" sz="2000" b="1" i="0" u="none" strike="noStrike" kern="1200" cap="none" spc="0" normalizeH="0" baseline="0" noProof="0" dirty="0">
                <a:ln>
                  <a:noFill/>
                </a:ln>
                <a:solidFill>
                  <a:schemeClr val="accent2">
                    <a:lumMod val="50000"/>
                  </a:schemeClr>
                </a:solidFill>
                <a:effectLst/>
                <a:uLnTx/>
                <a:uFillTx/>
                <a:latin typeface="Tw Cen MT"/>
                <a:ea typeface="+mn-ea"/>
                <a:cs typeface="+mn-cs"/>
              </a:rPr>
              <a:t>İdareye İlişkin Bilgiler</a:t>
            </a:r>
          </a:p>
        </p:txBody>
      </p:sp>
      <p:sp>
        <p:nvSpPr>
          <p:cNvPr id="12" name="Başlık 1">
            <a:extLst>
              <a:ext uri="{FF2B5EF4-FFF2-40B4-BE49-F238E27FC236}">
                <a16:creationId xmlns:a16="http://schemas.microsoft.com/office/drawing/2014/main" id="{CD07FAF1-71C5-4060-9CDF-424DB120E6FF}"/>
              </a:ext>
            </a:extLst>
          </p:cNvPr>
          <p:cNvSpPr txBox="1">
            <a:spLocks/>
          </p:cNvSpPr>
          <p:nvPr/>
        </p:nvSpPr>
        <p:spPr>
          <a:xfrm>
            <a:off x="404813" y="1375801"/>
            <a:ext cx="8853487" cy="388776"/>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lnSpcReduction="10000"/>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Pct val="125000"/>
              <a:buFont typeface="Arial" panose="020B0604020202020204" pitchFamily="34" charset="0"/>
              <a:buNone/>
              <a:tabLst/>
              <a:defRPr/>
            </a:pPr>
            <a:r>
              <a:rPr kumimoji="0" lang="tr-TR" sz="2000" b="1" i="0" u="none" strike="noStrike" kern="1200" cap="all" spc="0" normalizeH="0" baseline="0" noProof="0" dirty="0">
                <a:ln>
                  <a:noFill/>
                </a:ln>
                <a:solidFill>
                  <a:schemeClr val="accent2">
                    <a:lumMod val="50000"/>
                  </a:schemeClr>
                </a:solidFill>
                <a:effectLst/>
                <a:uLnTx/>
                <a:uFillTx/>
                <a:latin typeface="Tw Cen MT"/>
                <a:ea typeface="+mn-ea"/>
                <a:cs typeface="+mn-cs"/>
              </a:rPr>
              <a:t>5- </a:t>
            </a:r>
            <a:r>
              <a:rPr kumimoji="0" lang="tr-TR" sz="2000" b="1" i="0" u="none" strike="noStrike" kern="1200" cap="none" spc="0" normalizeH="0" baseline="0" noProof="0" dirty="0">
                <a:ln>
                  <a:noFill/>
                </a:ln>
                <a:solidFill>
                  <a:schemeClr val="accent2">
                    <a:lumMod val="50000"/>
                  </a:schemeClr>
                </a:solidFill>
                <a:effectLst/>
                <a:uLnTx/>
                <a:uFillTx/>
                <a:latin typeface="Tw Cen MT"/>
                <a:ea typeface="+mn-ea"/>
                <a:cs typeface="+mn-cs"/>
              </a:rPr>
              <a:t>Sunulan Hizmetler</a:t>
            </a:r>
          </a:p>
        </p:txBody>
      </p:sp>
      <p:sp>
        <p:nvSpPr>
          <p:cNvPr id="3" name="Dikdörtgen 2">
            <a:extLst>
              <a:ext uri="{FF2B5EF4-FFF2-40B4-BE49-F238E27FC236}">
                <a16:creationId xmlns:a16="http://schemas.microsoft.com/office/drawing/2014/main" id="{AA8D590B-A7EC-4DFA-9691-765C227C46C4}"/>
              </a:ext>
            </a:extLst>
          </p:cNvPr>
          <p:cNvSpPr/>
          <p:nvPr/>
        </p:nvSpPr>
        <p:spPr>
          <a:xfrm>
            <a:off x="404813" y="1855470"/>
            <a:ext cx="8853487" cy="4570730"/>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0150" lvl="2" indent="-285750">
              <a:buFont typeface="Arial" panose="020B0604020202020204" pitchFamily="34" charset="0"/>
              <a:buChar char="•"/>
              <a:defRPr/>
            </a:pPr>
            <a:r>
              <a:rPr kumimoji="0" lang="tr-TR"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Eğitim Hizmetleri</a:t>
            </a:r>
          </a:p>
          <a:p>
            <a:pPr marL="1200150" lvl="2" indent="-285750">
              <a:buFont typeface="Arial" panose="020B0604020202020204" pitchFamily="34" charset="0"/>
              <a:buChar char="•"/>
              <a:defRPr/>
            </a:pPr>
            <a:r>
              <a:rPr kumimoji="0" lang="tr-TR"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Sağlık Hizmetleri</a:t>
            </a:r>
          </a:p>
          <a:p>
            <a:pPr marL="1200150" lvl="2" indent="-285750">
              <a:buFont typeface="Arial" panose="020B0604020202020204" pitchFamily="34" charset="0"/>
              <a:buChar char="•"/>
              <a:defRPr/>
            </a:pPr>
            <a:r>
              <a:rPr kumimoji="0" lang="tr-TR"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İdari Hizmetler</a:t>
            </a:r>
          </a:p>
          <a:p>
            <a:pPr marL="1200150" lvl="2" indent="-285750">
              <a:buFont typeface="Arial" panose="020B0604020202020204" pitchFamily="34" charset="0"/>
              <a:buChar char="•"/>
              <a:defRPr/>
            </a:pPr>
            <a:r>
              <a:rPr kumimoji="0" lang="tr-TR"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Akademik Personelin Katıldığı Yurtdışı Faaliyetleri</a:t>
            </a:r>
          </a:p>
          <a:p>
            <a:pPr marL="1200150" lvl="2" indent="-285750">
              <a:buFont typeface="Arial" panose="020B0604020202020204" pitchFamily="34" charset="0"/>
              <a:buChar char="•"/>
              <a:defRPr/>
            </a:pPr>
            <a:r>
              <a:rPr kumimoji="0" lang="nn-NO"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Ulusal ve Uluslararası Bilimsel Toplantı Faaliyetleri</a:t>
            </a:r>
            <a:endParaRPr kumimoji="0" lang="tr-TR"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1200150" lvl="2" indent="-285750">
              <a:buFont typeface="Arial" panose="020B0604020202020204" pitchFamily="34" charset="0"/>
              <a:buChar char="•"/>
              <a:defRPr/>
            </a:pPr>
            <a:r>
              <a:rPr kumimoji="0" lang="tr-TR"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Yayınlarla İlgili Faaliyet Bilgileri</a:t>
            </a:r>
          </a:p>
          <a:p>
            <a:pPr marL="1200150" lvl="2" indent="-285750">
              <a:buFont typeface="Arial" panose="020B0604020202020204" pitchFamily="34" charset="0"/>
              <a:buChar char="•"/>
              <a:defRPr/>
            </a:pPr>
            <a:r>
              <a:rPr kumimoji="0" lang="tr-TR"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Proje Bilgileri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2195712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22779" y="1914439"/>
            <a:ext cx="9124421" cy="4308561"/>
          </a:xfrm>
          <a:noFill/>
        </p:spPr>
        <p:txBody>
          <a:bodyPr>
            <a:normAutofit/>
          </a:bodyPr>
          <a:lstStyle/>
          <a:p>
            <a:pPr indent="0" algn="just">
              <a:lnSpc>
                <a:spcPct val="150000"/>
              </a:lnSpc>
              <a:buNone/>
            </a:pPr>
            <a:r>
              <a:rPr lang="tr-TR" sz="1800" dirty="0">
                <a:effectLst/>
                <a:latin typeface="Times New Roman" panose="02020603050405020304" pitchFamily="18" charset="0"/>
                <a:ea typeface="Times New Roman" panose="02020603050405020304" pitchFamily="18" charset="0"/>
              </a:rPr>
              <a:t>2021 yılında 4734 sayılı Kamu İhale Kanunu’na göre 6 açık ihale, 1 adet 20. Madde belli istekliler arasında ve 62 doğrudan temin yöntemiyle imalatlar gerçekleştirilmiştir.  </a:t>
            </a:r>
          </a:p>
          <a:p>
            <a:pPr indent="0" algn="just">
              <a:lnSpc>
                <a:spcPct val="150000"/>
              </a:lnSpc>
              <a:buNone/>
            </a:pPr>
            <a:endParaRPr lang="tr-TR" sz="1400" dirty="0">
              <a:latin typeface="Times New Roman" pitchFamily="18" charset="0"/>
              <a:cs typeface="Times New Roman" pitchFamily="18" charset="0"/>
            </a:endParaRPr>
          </a:p>
          <a:p>
            <a:pPr marL="0" indent="0" algn="just">
              <a:lnSpc>
                <a:spcPct val="150000"/>
              </a:lnSpc>
              <a:buNone/>
            </a:pPr>
            <a:r>
              <a:rPr lang="tr-TR" sz="2400" dirty="0">
                <a:latin typeface="Times New Roman" pitchFamily="18" charset="0"/>
                <a:cs typeface="Times New Roman" pitchFamily="18" charset="0"/>
              </a:rPr>
              <a:t>	</a:t>
            </a:r>
            <a:r>
              <a:rPr lang="tr-TR" sz="1800" dirty="0">
                <a:effectLst/>
                <a:latin typeface="Times New Roman" panose="02020603050405020304" pitchFamily="18" charset="0"/>
                <a:ea typeface="Times New Roman" panose="02020603050405020304" pitchFamily="18" charset="0"/>
              </a:rPr>
              <a:t>Üniversitemiz 2021 yılı Yatırım Programında 10 adet projesi bulunmaktadır. Yapı İşleri ve Teknik Daire Başkanlığı bu projelerin 6 tanesini yürütmüştür. </a:t>
            </a:r>
            <a:r>
              <a:rPr lang="tr-TR" sz="1800" b="0" i="0" dirty="0">
                <a:effectLst/>
                <a:latin typeface="Times New Roman" panose="02020603050405020304" pitchFamily="18" charset="0"/>
                <a:ea typeface="Times New Roman" panose="02020603050405020304" pitchFamily="18" charset="0"/>
              </a:rPr>
              <a:t>Yatırım programında yer alan projelerimize ek olarak Üniversitemiz İzzet Baysal Vakfı tarafından yaptırılan ve inşaatı devam etmekte olan Gölköy Kampüste Hukuk Fakültesi ve Mengen İlçemizde </a:t>
            </a:r>
            <a:r>
              <a:rPr lang="en-GB" sz="1800" b="0" i="0" dirty="0">
                <a:effectLst/>
                <a:latin typeface="Times New Roman" panose="02020603050405020304" pitchFamily="18" charset="0"/>
                <a:ea typeface="Times New Roman" panose="02020603050405020304" pitchFamily="18" charset="0"/>
              </a:rPr>
              <a:t>Mengen </a:t>
            </a:r>
            <a:r>
              <a:rPr lang="en-GB" sz="1800" b="0" i="0" dirty="0" err="1">
                <a:effectLst/>
                <a:latin typeface="Times New Roman" panose="02020603050405020304" pitchFamily="18" charset="0"/>
                <a:ea typeface="Times New Roman" panose="02020603050405020304" pitchFamily="18" charset="0"/>
              </a:rPr>
              <a:t>İzzet</a:t>
            </a:r>
            <a:r>
              <a:rPr lang="en-GB" sz="1800" b="0" i="0" dirty="0">
                <a:effectLst/>
                <a:latin typeface="Times New Roman" panose="02020603050405020304" pitchFamily="18" charset="0"/>
                <a:ea typeface="Times New Roman" panose="02020603050405020304" pitchFamily="18" charset="0"/>
              </a:rPr>
              <a:t> </a:t>
            </a:r>
            <a:r>
              <a:rPr lang="en-GB" sz="1800" b="0" i="0" dirty="0" err="1">
                <a:effectLst/>
                <a:latin typeface="Times New Roman" panose="02020603050405020304" pitchFamily="18" charset="0"/>
                <a:ea typeface="Times New Roman" panose="02020603050405020304" pitchFamily="18" charset="0"/>
              </a:rPr>
              <a:t>Baysal</a:t>
            </a:r>
            <a:r>
              <a:rPr lang="en-GB" sz="1800" b="0" i="0" dirty="0">
                <a:effectLst/>
                <a:latin typeface="Times New Roman" panose="02020603050405020304" pitchFamily="18" charset="0"/>
                <a:ea typeface="Times New Roman" panose="02020603050405020304" pitchFamily="18" charset="0"/>
              </a:rPr>
              <a:t> </a:t>
            </a:r>
            <a:r>
              <a:rPr lang="en-GB" sz="1800" b="0" i="0" dirty="0" err="1">
                <a:effectLst/>
                <a:latin typeface="Times New Roman" panose="02020603050405020304" pitchFamily="18" charset="0"/>
                <a:ea typeface="Times New Roman" panose="02020603050405020304" pitchFamily="18" charset="0"/>
              </a:rPr>
              <a:t>Aşçılık</a:t>
            </a:r>
            <a:r>
              <a:rPr lang="en-GB" sz="1800" b="0" i="0" dirty="0">
                <a:effectLst/>
                <a:latin typeface="Times New Roman" panose="02020603050405020304" pitchFamily="18" charset="0"/>
                <a:ea typeface="Times New Roman" panose="02020603050405020304" pitchFamily="18" charset="0"/>
              </a:rPr>
              <a:t> </a:t>
            </a:r>
            <a:r>
              <a:rPr lang="en-GB" sz="1800" b="0" i="0" dirty="0" err="1">
                <a:effectLst/>
                <a:latin typeface="Times New Roman" panose="02020603050405020304" pitchFamily="18" charset="0"/>
                <a:ea typeface="Times New Roman" panose="02020603050405020304" pitchFamily="18" charset="0"/>
              </a:rPr>
              <a:t>ve</a:t>
            </a:r>
            <a:r>
              <a:rPr lang="en-GB" sz="1800" b="0" i="0" dirty="0">
                <a:effectLst/>
                <a:latin typeface="Times New Roman" panose="02020603050405020304" pitchFamily="18" charset="0"/>
                <a:ea typeface="Times New Roman" panose="02020603050405020304" pitchFamily="18" charset="0"/>
              </a:rPr>
              <a:t> </a:t>
            </a:r>
            <a:r>
              <a:rPr lang="en-GB" sz="1800" b="0" i="0" dirty="0" err="1">
                <a:effectLst/>
                <a:latin typeface="Times New Roman" panose="02020603050405020304" pitchFamily="18" charset="0"/>
                <a:ea typeface="Times New Roman" panose="02020603050405020304" pitchFamily="18" charset="0"/>
              </a:rPr>
              <a:t>Gastronomi</a:t>
            </a:r>
            <a:r>
              <a:rPr lang="en-GB" sz="1800" b="0" i="0" dirty="0">
                <a:effectLst/>
                <a:latin typeface="Times New Roman" panose="02020603050405020304" pitchFamily="18" charset="0"/>
                <a:ea typeface="Times New Roman" panose="02020603050405020304" pitchFamily="18" charset="0"/>
              </a:rPr>
              <a:t> </a:t>
            </a:r>
            <a:r>
              <a:rPr lang="en-GB" sz="1800" b="0" i="0" dirty="0" err="1">
                <a:effectLst/>
                <a:latin typeface="Times New Roman" panose="02020603050405020304" pitchFamily="18" charset="0"/>
                <a:ea typeface="Times New Roman" panose="02020603050405020304" pitchFamily="18" charset="0"/>
              </a:rPr>
              <a:t>Kampüsü</a:t>
            </a:r>
            <a:r>
              <a:rPr lang="en-GB" sz="1800" b="0" i="0" dirty="0">
                <a:effectLst/>
                <a:latin typeface="Times New Roman" panose="02020603050405020304" pitchFamily="18" charset="0"/>
                <a:ea typeface="Times New Roman" panose="02020603050405020304" pitchFamily="18" charset="0"/>
              </a:rPr>
              <a:t> </a:t>
            </a:r>
            <a:r>
              <a:rPr lang="tr-TR" sz="1800" b="0" i="0" dirty="0">
                <a:effectLst/>
                <a:latin typeface="Times New Roman" panose="02020603050405020304" pitchFamily="18" charset="0"/>
                <a:ea typeface="Times New Roman" panose="02020603050405020304" pitchFamily="18" charset="0"/>
              </a:rPr>
              <a:t>projeleri yer almaktadır. Projelere ait harcama ve işlemler vakıf tarafından yürütülmektedir. </a:t>
            </a:r>
            <a:endParaRPr lang="tr-TR" sz="1800" b="1" i="1" dirty="0">
              <a:effectLst/>
              <a:latin typeface="Arial" panose="020B0604020202020204" pitchFamily="34" charset="0"/>
              <a:ea typeface="Times New Roman" panose="02020603050405020304" pitchFamily="18" charset="0"/>
            </a:endParaRPr>
          </a:p>
        </p:txBody>
      </p:sp>
      <p:sp>
        <p:nvSpPr>
          <p:cNvPr id="4" name="Başlık 1">
            <a:extLst>
              <a:ext uri="{FF2B5EF4-FFF2-40B4-BE49-F238E27FC236}">
                <a16:creationId xmlns:a16="http://schemas.microsoft.com/office/drawing/2014/main" id="{BCBA0863-2048-459F-807A-99B1615ECAB5}"/>
              </a:ext>
            </a:extLst>
          </p:cNvPr>
          <p:cNvSpPr txBox="1">
            <a:spLocks/>
          </p:cNvSpPr>
          <p:nvPr/>
        </p:nvSpPr>
        <p:spPr>
          <a:xfrm>
            <a:off x="222779" y="365381"/>
            <a:ext cx="9124421" cy="430669"/>
          </a:xfrm>
          <a:prstGeom prst="rect">
            <a:avLst/>
          </a:prstGeom>
          <a:noFill/>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tr-TR" sz="2400" b="1">
                <a:solidFill>
                  <a:schemeClr val="accent2">
                    <a:lumMod val="50000"/>
                  </a:schemeClr>
                </a:solidFill>
                <a:latin typeface="+mj-lt"/>
                <a:ea typeface="+mj-ea"/>
                <a:cs typeface="+mj-cs"/>
              </a:rPr>
              <a:t>I- GENEL BİLGİLER </a:t>
            </a:r>
            <a:endParaRPr lang="tr-TR" sz="2400" b="1" dirty="0">
              <a:solidFill>
                <a:schemeClr val="accent2">
                  <a:lumMod val="50000"/>
                </a:schemeClr>
              </a:solidFill>
              <a:latin typeface="+mj-lt"/>
              <a:ea typeface="+mj-ea"/>
              <a:cs typeface="+mj-cs"/>
            </a:endParaRPr>
          </a:p>
        </p:txBody>
      </p:sp>
      <p:sp>
        <p:nvSpPr>
          <p:cNvPr id="5" name="Başlık 1">
            <a:extLst>
              <a:ext uri="{FF2B5EF4-FFF2-40B4-BE49-F238E27FC236}">
                <a16:creationId xmlns:a16="http://schemas.microsoft.com/office/drawing/2014/main" id="{C0A1C9D8-4E81-492C-98D4-DBE3D1940C72}"/>
              </a:ext>
            </a:extLst>
          </p:cNvPr>
          <p:cNvSpPr txBox="1">
            <a:spLocks/>
          </p:cNvSpPr>
          <p:nvPr/>
        </p:nvSpPr>
        <p:spPr>
          <a:xfrm>
            <a:off x="222779" y="877792"/>
            <a:ext cx="9124421" cy="430669"/>
          </a:xfrm>
          <a:prstGeom prst="rect">
            <a:avLst/>
          </a:prstGeom>
          <a:noFill/>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Pct val="125000"/>
              <a:buFont typeface="Arial" panose="020B0604020202020204" pitchFamily="34" charset="0"/>
              <a:buNone/>
              <a:tabLst/>
              <a:defRPr/>
            </a:pPr>
            <a:r>
              <a:rPr kumimoji="0" lang="tr-TR" sz="2000" b="1" i="0" u="none" strike="noStrike" kern="1200" cap="all" spc="0" normalizeH="0" baseline="0" noProof="0" dirty="0">
                <a:ln>
                  <a:noFill/>
                </a:ln>
                <a:solidFill>
                  <a:schemeClr val="accent2">
                    <a:lumMod val="50000"/>
                  </a:schemeClr>
                </a:solidFill>
                <a:effectLst/>
                <a:uLnTx/>
                <a:uFillTx/>
                <a:latin typeface="Tw Cen MT"/>
                <a:ea typeface="+mn-ea"/>
                <a:cs typeface="+mn-cs"/>
              </a:rPr>
              <a:t>C- </a:t>
            </a:r>
            <a:r>
              <a:rPr kumimoji="0" lang="tr-TR" sz="2000" b="1" i="0" u="none" strike="noStrike" kern="1200" cap="none" spc="0" normalizeH="0" baseline="0" noProof="0" dirty="0">
                <a:ln>
                  <a:noFill/>
                </a:ln>
                <a:solidFill>
                  <a:schemeClr val="accent2">
                    <a:lumMod val="50000"/>
                  </a:schemeClr>
                </a:solidFill>
                <a:effectLst/>
                <a:uLnTx/>
                <a:uFillTx/>
                <a:latin typeface="Tw Cen MT"/>
                <a:ea typeface="+mn-ea"/>
                <a:cs typeface="+mn-cs"/>
              </a:rPr>
              <a:t>İdareye İlişkin Bilgiler</a:t>
            </a:r>
          </a:p>
        </p:txBody>
      </p:sp>
      <p:sp>
        <p:nvSpPr>
          <p:cNvPr id="6" name="Başlık 1">
            <a:extLst>
              <a:ext uri="{FF2B5EF4-FFF2-40B4-BE49-F238E27FC236}">
                <a16:creationId xmlns:a16="http://schemas.microsoft.com/office/drawing/2014/main" id="{9F705A9E-759E-45EA-B93D-B35D8C4D2E8A}"/>
              </a:ext>
            </a:extLst>
          </p:cNvPr>
          <p:cNvSpPr txBox="1">
            <a:spLocks/>
          </p:cNvSpPr>
          <p:nvPr/>
        </p:nvSpPr>
        <p:spPr>
          <a:xfrm>
            <a:off x="222779" y="1396116"/>
            <a:ext cx="9124421" cy="430668"/>
          </a:xfrm>
          <a:prstGeom prst="rect">
            <a:avLst/>
          </a:prstGeom>
          <a:noFill/>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Pct val="125000"/>
              <a:buFont typeface="Arial" panose="020B0604020202020204" pitchFamily="34" charset="0"/>
              <a:buNone/>
              <a:tabLst/>
              <a:defRPr/>
            </a:pPr>
            <a:r>
              <a:rPr kumimoji="0" lang="tr-TR" sz="2000" b="1" i="0" u="none" strike="noStrike" kern="1200" cap="all" spc="0" normalizeH="0" baseline="0" noProof="0" dirty="0">
                <a:ln>
                  <a:noFill/>
                </a:ln>
                <a:solidFill>
                  <a:schemeClr val="accent2">
                    <a:lumMod val="50000"/>
                  </a:schemeClr>
                </a:solidFill>
                <a:effectLst/>
                <a:uLnTx/>
                <a:uFillTx/>
                <a:latin typeface="Tw Cen MT"/>
                <a:ea typeface="+mn-ea"/>
                <a:cs typeface="+mn-cs"/>
              </a:rPr>
              <a:t>5- </a:t>
            </a:r>
            <a:r>
              <a:rPr kumimoji="0" lang="tr-TR" sz="2000" b="1" i="0" u="none" strike="noStrike" kern="1200" cap="none" spc="0" normalizeH="0" baseline="0" noProof="0" dirty="0">
                <a:ln>
                  <a:noFill/>
                </a:ln>
                <a:solidFill>
                  <a:schemeClr val="accent2">
                    <a:lumMod val="50000"/>
                  </a:schemeClr>
                </a:solidFill>
                <a:effectLst/>
                <a:uLnTx/>
                <a:uFillTx/>
                <a:latin typeface="Tw Cen MT"/>
                <a:ea typeface="+mn-ea"/>
                <a:cs typeface="+mn-cs"/>
              </a:rPr>
              <a:t>Sunulan Hizmetler</a:t>
            </a:r>
          </a:p>
        </p:txBody>
      </p:sp>
      <p:sp>
        <p:nvSpPr>
          <p:cNvPr id="10" name="Metin kutusu 9">
            <a:extLst>
              <a:ext uri="{FF2B5EF4-FFF2-40B4-BE49-F238E27FC236}">
                <a16:creationId xmlns:a16="http://schemas.microsoft.com/office/drawing/2014/main" id="{C47E67D9-7498-486C-BC25-08BCDB311FA6}"/>
              </a:ext>
            </a:extLst>
          </p:cNvPr>
          <p:cNvSpPr txBox="1"/>
          <p:nvPr/>
        </p:nvSpPr>
        <p:spPr>
          <a:xfrm>
            <a:off x="768879" y="2897202"/>
            <a:ext cx="6101644" cy="369332"/>
          </a:xfrm>
          <a:prstGeom prst="rect">
            <a:avLst/>
          </a:prstGeom>
          <a:noFill/>
        </p:spPr>
        <p:txBody>
          <a:bodyPr wrap="square">
            <a:spAutoFit/>
          </a:bodyPr>
          <a:lstStyle/>
          <a:p>
            <a:pPr marL="0" indent="0" algn="just">
              <a:buNone/>
            </a:pPr>
            <a:r>
              <a:rPr lang="en-GB" sz="1800" b="1" dirty="0">
                <a:solidFill>
                  <a:schemeClr val="accent2">
                    <a:lumMod val="50000"/>
                  </a:schemeClr>
                </a:solidFill>
                <a:latin typeface="Times New Roman" pitchFamily="18" charset="0"/>
                <a:cs typeface="Times New Roman" pitchFamily="18" charset="0"/>
              </a:rPr>
              <a:t>5-1- YATIRIM VE PROJELER</a:t>
            </a:r>
            <a:r>
              <a:rPr lang="tr-TR" sz="1800" dirty="0">
                <a:latin typeface="Times New Roman" pitchFamily="18" charset="0"/>
                <a:cs typeface="Times New Roman" pitchFamily="18" charset="0"/>
              </a:rPr>
              <a:t> </a:t>
            </a:r>
          </a:p>
        </p:txBody>
      </p:sp>
    </p:spTree>
    <p:extLst>
      <p:ext uri="{BB962C8B-B14F-4D97-AF65-F5344CB8AC3E}">
        <p14:creationId xmlns:p14="http://schemas.microsoft.com/office/powerpoint/2010/main" val="968724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57436" y="239440"/>
            <a:ext cx="8938964" cy="454827"/>
          </a:xfrm>
          <a:noFill/>
          <a:ln w="19050">
            <a:solidFill>
              <a:schemeClr val="accent5"/>
            </a:solidFill>
          </a:ln>
        </p:spPr>
        <p:txBody>
          <a:bodyPr>
            <a:normAutofit/>
          </a:bodyPr>
          <a:lstStyle/>
          <a:p>
            <a:r>
              <a:rPr lang="en-GB" sz="1800" b="1" dirty="0">
                <a:solidFill>
                  <a:schemeClr val="accent2">
                    <a:lumMod val="50000"/>
                  </a:schemeClr>
                </a:solidFill>
                <a:latin typeface="Tw Cen MT" panose="020B0602020104020603" pitchFamily="34" charset="0"/>
                <a:cs typeface="Times New Roman" pitchFamily="18" charset="0"/>
              </a:rPr>
              <a:t>5-1-1- ÇEŞİTLİ ÜNİTELERİN ETÜT PROJESİ</a:t>
            </a:r>
            <a:endParaRPr lang="tr-TR" sz="1800" dirty="0">
              <a:solidFill>
                <a:schemeClr val="accent2">
                  <a:lumMod val="50000"/>
                </a:schemeClr>
              </a:solidFill>
              <a:latin typeface="Tw Cen MT" panose="020B0602020104020603" pitchFamily="34" charset="0"/>
              <a:cs typeface="Times New Roman" pitchFamily="18" charset="0"/>
            </a:endParaRPr>
          </a:p>
        </p:txBody>
      </p:sp>
      <p:graphicFrame>
        <p:nvGraphicFramePr>
          <p:cNvPr id="5" name="Tablo 4">
            <a:extLst>
              <a:ext uri="{FF2B5EF4-FFF2-40B4-BE49-F238E27FC236}">
                <a16:creationId xmlns:a16="http://schemas.microsoft.com/office/drawing/2014/main" id="{1518339E-6910-4DCB-BEF7-0A4AF1F003C1}"/>
              </a:ext>
            </a:extLst>
          </p:cNvPr>
          <p:cNvGraphicFramePr>
            <a:graphicFrameLocks noGrp="1"/>
          </p:cNvGraphicFramePr>
          <p:nvPr>
            <p:extLst>
              <p:ext uri="{D42A27DB-BD31-4B8C-83A1-F6EECF244321}">
                <p14:modId xmlns:p14="http://schemas.microsoft.com/office/powerpoint/2010/main" val="572264187"/>
              </p:ext>
            </p:extLst>
          </p:nvPr>
        </p:nvGraphicFramePr>
        <p:xfrm>
          <a:off x="357436" y="876121"/>
          <a:ext cx="8938961" cy="5170833"/>
        </p:xfrm>
        <a:graphic>
          <a:graphicData uri="http://schemas.openxmlformats.org/drawingml/2006/table">
            <a:tbl>
              <a:tblPr firstRow="1" firstCol="1" bandRow="1">
                <a:tableStyleId>{5DA37D80-6434-44D0-A028-1B22A696006F}</a:tableStyleId>
              </a:tblPr>
              <a:tblGrid>
                <a:gridCol w="453913">
                  <a:extLst>
                    <a:ext uri="{9D8B030D-6E8A-4147-A177-3AD203B41FA5}">
                      <a16:colId xmlns:a16="http://schemas.microsoft.com/office/drawing/2014/main" val="48010022"/>
                    </a:ext>
                  </a:extLst>
                </a:gridCol>
                <a:gridCol w="991004">
                  <a:extLst>
                    <a:ext uri="{9D8B030D-6E8A-4147-A177-3AD203B41FA5}">
                      <a16:colId xmlns:a16="http://schemas.microsoft.com/office/drawing/2014/main" val="1395664656"/>
                    </a:ext>
                  </a:extLst>
                </a:gridCol>
                <a:gridCol w="1010014">
                  <a:extLst>
                    <a:ext uri="{9D8B030D-6E8A-4147-A177-3AD203B41FA5}">
                      <a16:colId xmlns:a16="http://schemas.microsoft.com/office/drawing/2014/main" val="276116951"/>
                    </a:ext>
                  </a:extLst>
                </a:gridCol>
                <a:gridCol w="1010014">
                  <a:extLst>
                    <a:ext uri="{9D8B030D-6E8A-4147-A177-3AD203B41FA5}">
                      <a16:colId xmlns:a16="http://schemas.microsoft.com/office/drawing/2014/main" val="3896135915"/>
                    </a:ext>
                  </a:extLst>
                </a:gridCol>
                <a:gridCol w="141929">
                  <a:extLst>
                    <a:ext uri="{9D8B030D-6E8A-4147-A177-3AD203B41FA5}">
                      <a16:colId xmlns:a16="http://schemas.microsoft.com/office/drawing/2014/main" val="3194335528"/>
                    </a:ext>
                  </a:extLst>
                </a:gridCol>
                <a:gridCol w="1010014">
                  <a:extLst>
                    <a:ext uri="{9D8B030D-6E8A-4147-A177-3AD203B41FA5}">
                      <a16:colId xmlns:a16="http://schemas.microsoft.com/office/drawing/2014/main" val="3695672985"/>
                    </a:ext>
                  </a:extLst>
                </a:gridCol>
                <a:gridCol w="614722">
                  <a:extLst>
                    <a:ext uri="{9D8B030D-6E8A-4147-A177-3AD203B41FA5}">
                      <a16:colId xmlns:a16="http://schemas.microsoft.com/office/drawing/2014/main" val="2914006794"/>
                    </a:ext>
                  </a:extLst>
                </a:gridCol>
                <a:gridCol w="614722">
                  <a:extLst>
                    <a:ext uri="{9D8B030D-6E8A-4147-A177-3AD203B41FA5}">
                      <a16:colId xmlns:a16="http://schemas.microsoft.com/office/drawing/2014/main" val="3419363349"/>
                    </a:ext>
                  </a:extLst>
                </a:gridCol>
                <a:gridCol w="1063091">
                  <a:extLst>
                    <a:ext uri="{9D8B030D-6E8A-4147-A177-3AD203B41FA5}">
                      <a16:colId xmlns:a16="http://schemas.microsoft.com/office/drawing/2014/main" val="4084114583"/>
                    </a:ext>
                  </a:extLst>
                </a:gridCol>
                <a:gridCol w="1063091">
                  <a:extLst>
                    <a:ext uri="{9D8B030D-6E8A-4147-A177-3AD203B41FA5}">
                      <a16:colId xmlns:a16="http://schemas.microsoft.com/office/drawing/2014/main" val="3048911121"/>
                    </a:ext>
                  </a:extLst>
                </a:gridCol>
                <a:gridCol w="966447">
                  <a:extLst>
                    <a:ext uri="{9D8B030D-6E8A-4147-A177-3AD203B41FA5}">
                      <a16:colId xmlns:a16="http://schemas.microsoft.com/office/drawing/2014/main" val="3628614737"/>
                    </a:ext>
                  </a:extLst>
                </a:gridCol>
              </a:tblGrid>
              <a:tr h="266826">
                <a:tc gridSpan="11">
                  <a:txBody>
                    <a:bodyPr/>
                    <a:lstStyle/>
                    <a:p>
                      <a:pPr marR="29845">
                        <a:lnSpc>
                          <a:spcPct val="107000"/>
                        </a:lnSpc>
                      </a:pPr>
                      <a:r>
                        <a:rPr lang="en-GB" sz="1200" b="1" dirty="0">
                          <a:solidFill>
                            <a:schemeClr val="accent2">
                              <a:lumMod val="50000"/>
                            </a:schemeClr>
                          </a:solidFill>
                          <a:effectLst/>
                        </a:rPr>
                        <a:t>PROJE GERÇEKLEŞME BİLGİLERİ</a:t>
                      </a:r>
                      <a:endParaRPr lang="tr-TR" sz="1200" dirty="0">
                        <a:solidFill>
                          <a:schemeClr val="accent2">
                            <a:lumMod val="50000"/>
                          </a:schemeClr>
                        </a:solidFill>
                        <a:effectLst/>
                        <a:latin typeface="Times New Roman" panose="02020603050405020304" pitchFamily="18" charset="0"/>
                        <a:ea typeface="Times New Roman" panose="02020603050405020304" pitchFamily="18" charset="0"/>
                      </a:endParaRPr>
                    </a:p>
                  </a:txBody>
                  <a:tcPr marL="65006" marR="38754" marT="4688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661996596"/>
                  </a:ext>
                </a:extLst>
              </a:tr>
              <a:tr h="266826">
                <a:tc gridSpan="4">
                  <a:txBody>
                    <a:bodyPr/>
                    <a:lstStyle/>
                    <a:p>
                      <a:pPr>
                        <a:lnSpc>
                          <a:spcPct val="107000"/>
                        </a:lnSpc>
                      </a:pPr>
                      <a:r>
                        <a:rPr lang="en-GB" sz="1200" b="0" dirty="0">
                          <a:effectLst/>
                        </a:rPr>
                        <a:t>SEKTÖR </a:t>
                      </a:r>
                      <a:endParaRPr lang="tr-TR" sz="1200" b="0" dirty="0">
                        <a:effectLst/>
                        <a:latin typeface="Times New Roman" panose="02020603050405020304" pitchFamily="18" charset="0"/>
                        <a:ea typeface="Times New Roman" panose="02020603050405020304" pitchFamily="18" charset="0"/>
                      </a:endParaRPr>
                    </a:p>
                  </a:txBody>
                  <a:tcPr marL="65006" marR="38754" marT="46880" marB="0"/>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pPr>
                      <a:r>
                        <a:rPr lang="en-GB" sz="1200" b="0">
                          <a:effectLst/>
                        </a:rPr>
                        <a:t>Eğitim </a:t>
                      </a:r>
                      <a:endParaRPr lang="tr-TR" sz="1200" b="0">
                        <a:effectLst/>
                        <a:latin typeface="Times New Roman" panose="02020603050405020304" pitchFamily="18" charset="0"/>
                        <a:ea typeface="Times New Roman" panose="02020603050405020304" pitchFamily="18" charset="0"/>
                      </a:endParaRPr>
                    </a:p>
                  </a:txBody>
                  <a:tcPr marL="65006" marR="38754" marT="4688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307808164"/>
                  </a:ext>
                </a:extLst>
              </a:tr>
              <a:tr h="266826">
                <a:tc gridSpan="4">
                  <a:txBody>
                    <a:bodyPr/>
                    <a:lstStyle/>
                    <a:p>
                      <a:pPr>
                        <a:lnSpc>
                          <a:spcPct val="107000"/>
                        </a:lnSpc>
                      </a:pPr>
                      <a:r>
                        <a:rPr lang="en-GB" sz="1200" b="0" dirty="0">
                          <a:effectLst/>
                        </a:rPr>
                        <a:t>PROJE SAHİBİ KURULUŞ </a:t>
                      </a:r>
                      <a:endParaRPr lang="tr-TR" sz="1200" b="0" dirty="0">
                        <a:effectLst/>
                        <a:latin typeface="Times New Roman" panose="02020603050405020304" pitchFamily="18" charset="0"/>
                        <a:ea typeface="Times New Roman" panose="02020603050405020304" pitchFamily="18" charset="0"/>
                      </a:endParaRPr>
                    </a:p>
                  </a:txBody>
                  <a:tcPr marL="65006" marR="38754" marT="46880" marB="0"/>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pPr>
                      <a:r>
                        <a:rPr lang="en-GB" sz="1200" b="0">
                          <a:effectLst/>
                        </a:rPr>
                        <a:t>Bolu Abant İzzet Baysal Üniversitesi  </a:t>
                      </a:r>
                      <a:endParaRPr lang="tr-TR" sz="1200" b="0">
                        <a:effectLst/>
                        <a:latin typeface="Times New Roman" panose="02020603050405020304" pitchFamily="18" charset="0"/>
                        <a:ea typeface="Times New Roman" panose="02020603050405020304" pitchFamily="18" charset="0"/>
                      </a:endParaRPr>
                    </a:p>
                  </a:txBody>
                  <a:tcPr marL="65006" marR="38754" marT="4688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022566977"/>
                  </a:ext>
                </a:extLst>
              </a:tr>
              <a:tr h="266826">
                <a:tc gridSpan="11">
                  <a:txBody>
                    <a:bodyPr/>
                    <a:lstStyle/>
                    <a:p>
                      <a:pPr>
                        <a:lnSpc>
                          <a:spcPct val="107000"/>
                        </a:lnSpc>
                      </a:pPr>
                      <a:r>
                        <a:rPr lang="en-GB" sz="1200" b="0" dirty="0">
                          <a:effectLst/>
                        </a:rPr>
                        <a:t>PROJENİN; </a:t>
                      </a:r>
                      <a:endParaRPr lang="tr-TR" sz="1200" b="0" dirty="0">
                        <a:effectLst/>
                        <a:latin typeface="Times New Roman" panose="02020603050405020304" pitchFamily="18" charset="0"/>
                        <a:ea typeface="Times New Roman" panose="02020603050405020304" pitchFamily="18" charset="0"/>
                      </a:endParaRPr>
                    </a:p>
                  </a:txBody>
                  <a:tcPr marL="65006" marR="38754" marT="4688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666679129"/>
                  </a:ext>
                </a:extLst>
              </a:tr>
              <a:tr h="266826">
                <a:tc gridSpan="4">
                  <a:txBody>
                    <a:bodyPr/>
                    <a:lstStyle/>
                    <a:p>
                      <a:pPr>
                        <a:lnSpc>
                          <a:spcPct val="107000"/>
                        </a:lnSpc>
                      </a:pPr>
                      <a:r>
                        <a:rPr lang="en-GB" sz="1200" b="0" dirty="0">
                          <a:effectLst/>
                        </a:rPr>
                        <a:t>ADI </a:t>
                      </a:r>
                      <a:endParaRPr lang="tr-TR" sz="1200" b="0" dirty="0">
                        <a:effectLst/>
                        <a:latin typeface="Times New Roman" panose="02020603050405020304" pitchFamily="18" charset="0"/>
                        <a:ea typeface="Times New Roman" panose="02020603050405020304" pitchFamily="18" charset="0"/>
                      </a:endParaRPr>
                    </a:p>
                  </a:txBody>
                  <a:tcPr marL="65006" marR="38754" marT="46880" marB="0"/>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pPr>
                      <a:r>
                        <a:rPr lang="en-GB" sz="1200" b="0" dirty="0" err="1">
                          <a:effectLst/>
                        </a:rPr>
                        <a:t>Çeşitli</a:t>
                      </a:r>
                      <a:r>
                        <a:rPr lang="en-GB" sz="1200" b="0" dirty="0">
                          <a:effectLst/>
                        </a:rPr>
                        <a:t> </a:t>
                      </a:r>
                      <a:r>
                        <a:rPr lang="en-GB" sz="1200" b="0" dirty="0" err="1">
                          <a:effectLst/>
                        </a:rPr>
                        <a:t>Ünitelerin</a:t>
                      </a:r>
                      <a:r>
                        <a:rPr lang="en-GB" sz="1200" b="0" dirty="0">
                          <a:effectLst/>
                        </a:rPr>
                        <a:t> </a:t>
                      </a:r>
                      <a:r>
                        <a:rPr lang="en-GB" sz="1200" b="0" dirty="0" err="1">
                          <a:effectLst/>
                        </a:rPr>
                        <a:t>Etüt</a:t>
                      </a:r>
                      <a:r>
                        <a:rPr lang="en-GB" sz="1200" b="0" dirty="0">
                          <a:effectLst/>
                        </a:rPr>
                        <a:t> </a:t>
                      </a:r>
                      <a:r>
                        <a:rPr lang="en-GB" sz="1200" b="0" dirty="0" err="1">
                          <a:effectLst/>
                        </a:rPr>
                        <a:t>Projesi</a:t>
                      </a:r>
                      <a:r>
                        <a:rPr lang="en-GB" sz="1200" b="0" dirty="0">
                          <a:effectLst/>
                        </a:rPr>
                        <a:t> </a:t>
                      </a:r>
                      <a:endParaRPr lang="tr-TR" sz="1200" b="0" dirty="0">
                        <a:effectLst/>
                        <a:latin typeface="Times New Roman" panose="02020603050405020304" pitchFamily="18" charset="0"/>
                        <a:ea typeface="Times New Roman" panose="02020603050405020304" pitchFamily="18" charset="0"/>
                      </a:endParaRPr>
                    </a:p>
                  </a:txBody>
                  <a:tcPr marL="65006" marR="38754" marT="4688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772825946"/>
                  </a:ext>
                </a:extLst>
              </a:tr>
              <a:tr h="267269">
                <a:tc gridSpan="4">
                  <a:txBody>
                    <a:bodyPr/>
                    <a:lstStyle/>
                    <a:p>
                      <a:pPr>
                        <a:lnSpc>
                          <a:spcPct val="107000"/>
                        </a:lnSpc>
                      </a:pPr>
                      <a:r>
                        <a:rPr lang="en-GB" sz="1200" b="0" dirty="0">
                          <a:effectLst/>
                        </a:rPr>
                        <a:t>NUMARASI </a:t>
                      </a:r>
                      <a:endParaRPr lang="tr-TR" sz="1200" b="0" dirty="0">
                        <a:effectLst/>
                        <a:latin typeface="Times New Roman" panose="02020603050405020304" pitchFamily="18" charset="0"/>
                        <a:ea typeface="Times New Roman" panose="02020603050405020304" pitchFamily="18" charset="0"/>
                      </a:endParaRPr>
                    </a:p>
                  </a:txBody>
                  <a:tcPr marL="65006" marR="38754" marT="46880" marB="0"/>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r>
                        <a:rPr lang="en-GB" sz="1200" b="0" dirty="0">
                          <a:effectLst/>
                        </a:rPr>
                        <a:t>2021H03-168029</a:t>
                      </a:r>
                      <a:endParaRPr lang="tr-TR" sz="1200" b="0" dirty="0">
                        <a:effectLst/>
                        <a:latin typeface="Times New Roman" panose="02020603050405020304" pitchFamily="18" charset="0"/>
                        <a:ea typeface="Times New Roman" panose="02020603050405020304" pitchFamily="18" charset="0"/>
                      </a:endParaRPr>
                    </a:p>
                  </a:txBody>
                  <a:tcPr marL="65006" marR="38754" marT="4688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937484002"/>
                  </a:ext>
                </a:extLst>
              </a:tr>
              <a:tr h="266826">
                <a:tc gridSpan="4">
                  <a:txBody>
                    <a:bodyPr/>
                    <a:lstStyle/>
                    <a:p>
                      <a:pPr>
                        <a:lnSpc>
                          <a:spcPct val="107000"/>
                        </a:lnSpc>
                      </a:pPr>
                      <a:r>
                        <a:rPr lang="en-GB" sz="1200" b="0" dirty="0">
                          <a:effectLst/>
                        </a:rPr>
                        <a:t>YERİ </a:t>
                      </a:r>
                      <a:endParaRPr lang="tr-TR" sz="1200" b="0" dirty="0">
                        <a:effectLst/>
                        <a:latin typeface="Times New Roman" panose="02020603050405020304" pitchFamily="18" charset="0"/>
                        <a:ea typeface="Times New Roman" panose="02020603050405020304" pitchFamily="18" charset="0"/>
                      </a:endParaRPr>
                    </a:p>
                  </a:txBody>
                  <a:tcPr marL="65006" marR="38754" marT="46880" marB="0"/>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pPr>
                      <a:r>
                        <a:rPr lang="en-GB" sz="1200" b="0">
                          <a:effectLst/>
                        </a:rPr>
                        <a:t>Bolu</a:t>
                      </a:r>
                      <a:endParaRPr lang="tr-TR" sz="1200" b="0">
                        <a:effectLst/>
                        <a:latin typeface="Times New Roman" panose="02020603050405020304" pitchFamily="18" charset="0"/>
                        <a:ea typeface="Times New Roman" panose="02020603050405020304" pitchFamily="18" charset="0"/>
                      </a:endParaRPr>
                    </a:p>
                  </a:txBody>
                  <a:tcPr marL="65006" marR="38754" marT="4688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675736030"/>
                  </a:ext>
                </a:extLst>
              </a:tr>
              <a:tr h="266848">
                <a:tc gridSpan="4">
                  <a:txBody>
                    <a:bodyPr/>
                    <a:lstStyle/>
                    <a:p>
                      <a:pPr>
                        <a:lnSpc>
                          <a:spcPct val="107000"/>
                        </a:lnSpc>
                      </a:pPr>
                      <a:r>
                        <a:rPr lang="en-GB" sz="1200" b="0" dirty="0">
                          <a:effectLst/>
                        </a:rPr>
                        <a:t>BAŞLAMA/BİTİŞ TARİHİ </a:t>
                      </a:r>
                      <a:endParaRPr lang="tr-TR" sz="1200" b="0" dirty="0">
                        <a:effectLst/>
                        <a:latin typeface="Times New Roman" panose="02020603050405020304" pitchFamily="18" charset="0"/>
                        <a:ea typeface="Times New Roman" panose="02020603050405020304" pitchFamily="18" charset="0"/>
                      </a:endParaRPr>
                    </a:p>
                  </a:txBody>
                  <a:tcPr marL="65006" marR="38754" marT="46880" marB="0"/>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pPr>
                      <a:r>
                        <a:rPr lang="en-GB" sz="1200" b="0">
                          <a:effectLst/>
                        </a:rPr>
                        <a:t>2021-2021</a:t>
                      </a:r>
                      <a:endParaRPr lang="tr-TR" sz="1200" b="0">
                        <a:effectLst/>
                        <a:latin typeface="Times New Roman" panose="02020603050405020304" pitchFamily="18" charset="0"/>
                        <a:ea typeface="Times New Roman" panose="02020603050405020304" pitchFamily="18" charset="0"/>
                      </a:endParaRPr>
                    </a:p>
                  </a:txBody>
                  <a:tcPr marL="65006" marR="38754" marT="4688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127943924"/>
                  </a:ext>
                </a:extLst>
              </a:tr>
              <a:tr h="266826">
                <a:tc gridSpan="4">
                  <a:txBody>
                    <a:bodyPr/>
                    <a:lstStyle/>
                    <a:p>
                      <a:pPr>
                        <a:lnSpc>
                          <a:spcPct val="107000"/>
                        </a:lnSpc>
                      </a:pPr>
                      <a:r>
                        <a:rPr lang="en-GB" sz="1200" b="0" dirty="0">
                          <a:effectLst/>
                        </a:rPr>
                        <a:t>KARAKTERİSTİĞİ </a:t>
                      </a:r>
                      <a:endParaRPr lang="tr-TR" sz="1200" b="0" dirty="0">
                        <a:effectLst/>
                        <a:latin typeface="Times New Roman" panose="02020603050405020304" pitchFamily="18" charset="0"/>
                        <a:ea typeface="Times New Roman" panose="02020603050405020304" pitchFamily="18" charset="0"/>
                      </a:endParaRPr>
                    </a:p>
                  </a:txBody>
                  <a:tcPr marL="65006" marR="38754" marT="46880" marB="0" anchor="ctr"/>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pPr>
                      <a:r>
                        <a:rPr lang="en-GB" sz="1200" b="0">
                          <a:effectLst/>
                        </a:rPr>
                        <a:t>Etüt-Proje</a:t>
                      </a:r>
                      <a:endParaRPr lang="tr-TR" sz="1200" b="0">
                        <a:effectLst/>
                        <a:latin typeface="Times New Roman" panose="02020603050405020304" pitchFamily="18" charset="0"/>
                        <a:ea typeface="Times New Roman" panose="02020603050405020304" pitchFamily="18" charset="0"/>
                      </a:endParaRPr>
                    </a:p>
                  </a:txBody>
                  <a:tcPr marL="65006" marR="38754" marT="4688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409897990"/>
                  </a:ext>
                </a:extLst>
              </a:tr>
              <a:tr h="266826">
                <a:tc gridSpan="4">
                  <a:txBody>
                    <a:bodyPr/>
                    <a:lstStyle/>
                    <a:p>
                      <a:pPr>
                        <a:lnSpc>
                          <a:spcPct val="107000"/>
                        </a:lnSpc>
                      </a:pPr>
                      <a:r>
                        <a:rPr lang="en-GB" sz="1200" b="0" dirty="0">
                          <a:effectLst/>
                        </a:rPr>
                        <a:t>PROGRAM BÜTÇE ADI</a:t>
                      </a:r>
                      <a:endParaRPr lang="tr-TR" sz="1200" b="0" dirty="0">
                        <a:effectLst/>
                        <a:latin typeface="Times New Roman" panose="02020603050405020304" pitchFamily="18" charset="0"/>
                        <a:ea typeface="Times New Roman" panose="02020603050405020304" pitchFamily="18" charset="0"/>
                      </a:endParaRPr>
                    </a:p>
                  </a:txBody>
                  <a:tcPr marL="65006" marR="38754" marT="46880" marB="0" anchor="ctr"/>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pPr>
                      <a:r>
                        <a:rPr lang="en-GB" sz="1200" b="0" dirty="0" err="1">
                          <a:effectLst/>
                        </a:rPr>
                        <a:t>Yükseköğretim</a:t>
                      </a:r>
                      <a:r>
                        <a:rPr lang="en-GB" sz="1200" b="0" dirty="0">
                          <a:effectLst/>
                        </a:rPr>
                        <a:t> </a:t>
                      </a:r>
                      <a:r>
                        <a:rPr lang="en-GB" sz="1200" b="0" dirty="0" err="1">
                          <a:effectLst/>
                        </a:rPr>
                        <a:t>Kurumları</a:t>
                      </a:r>
                      <a:r>
                        <a:rPr lang="en-GB" sz="1200" b="0" dirty="0">
                          <a:effectLst/>
                        </a:rPr>
                        <a:t> </a:t>
                      </a:r>
                      <a:r>
                        <a:rPr lang="en-GB" sz="1200" b="0" dirty="0" err="1">
                          <a:effectLst/>
                        </a:rPr>
                        <a:t>Etüt</a:t>
                      </a:r>
                      <a:r>
                        <a:rPr lang="en-GB" sz="1200" b="0" dirty="0">
                          <a:effectLst/>
                        </a:rPr>
                        <a:t> </a:t>
                      </a:r>
                      <a:r>
                        <a:rPr lang="en-GB" sz="1200" b="0" dirty="0" err="1">
                          <a:effectLst/>
                        </a:rPr>
                        <a:t>Proje</a:t>
                      </a:r>
                      <a:endParaRPr lang="tr-TR" sz="1200" b="0" dirty="0">
                        <a:effectLst/>
                        <a:latin typeface="Times New Roman" panose="02020603050405020304" pitchFamily="18" charset="0"/>
                        <a:ea typeface="Times New Roman" panose="02020603050405020304" pitchFamily="18" charset="0"/>
                      </a:endParaRPr>
                    </a:p>
                  </a:txBody>
                  <a:tcPr marL="65006" marR="38754" marT="4688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73800798"/>
                  </a:ext>
                </a:extLst>
              </a:tr>
              <a:tr h="266826">
                <a:tc gridSpan="11">
                  <a:txBody>
                    <a:bodyPr/>
                    <a:lstStyle/>
                    <a:p>
                      <a:pPr>
                        <a:lnSpc>
                          <a:spcPct val="107000"/>
                        </a:lnSpc>
                      </a:pPr>
                      <a:r>
                        <a:rPr lang="en-GB" sz="1200" b="0" dirty="0">
                          <a:effectLst/>
                        </a:rPr>
                        <a:t>YATIRIMIN YILLAR İTİBARİYLE GELİŞİMİ (Cari </a:t>
                      </a:r>
                      <a:r>
                        <a:rPr lang="en-GB" sz="1200" b="0" dirty="0" err="1">
                          <a:effectLst/>
                        </a:rPr>
                        <a:t>Fiyatlarla</a:t>
                      </a:r>
                      <a:r>
                        <a:rPr lang="en-GB" sz="1200" b="0" dirty="0">
                          <a:effectLst/>
                        </a:rPr>
                        <a:t>, Bin TL) </a:t>
                      </a:r>
                      <a:endParaRPr lang="tr-TR" sz="1200" b="0" dirty="0">
                        <a:effectLst/>
                        <a:latin typeface="Times New Roman" panose="02020603050405020304" pitchFamily="18" charset="0"/>
                        <a:ea typeface="Times New Roman" panose="02020603050405020304" pitchFamily="18" charset="0"/>
                      </a:endParaRPr>
                    </a:p>
                  </a:txBody>
                  <a:tcPr marL="65006" marR="38754" marT="4688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179010982"/>
                  </a:ext>
                </a:extLst>
              </a:tr>
              <a:tr h="494483">
                <a:tc rowSpan="2">
                  <a:txBody>
                    <a:bodyPr/>
                    <a:lstStyle/>
                    <a:p>
                      <a:pPr>
                        <a:lnSpc>
                          <a:spcPct val="107000"/>
                        </a:lnSpc>
                      </a:pPr>
                      <a:r>
                        <a:rPr lang="en-GB" sz="1200">
                          <a:effectLst/>
                        </a:rPr>
                        <a:t>Yıl</a:t>
                      </a:r>
                      <a:endParaRPr lang="tr-TR" sz="1200">
                        <a:effectLst/>
                        <a:latin typeface="Times New Roman" panose="02020603050405020304" pitchFamily="18" charset="0"/>
                        <a:ea typeface="Times New Roman" panose="02020603050405020304" pitchFamily="18" charset="0"/>
                      </a:endParaRPr>
                    </a:p>
                  </a:txBody>
                  <a:tcPr marL="65006" marR="38754" marT="46880" marB="0" anchor="ctr"/>
                </a:tc>
                <a:tc rowSpan="2">
                  <a:txBody>
                    <a:bodyPr/>
                    <a:lstStyle/>
                    <a:p>
                      <a:pPr>
                        <a:lnSpc>
                          <a:spcPct val="107000"/>
                        </a:lnSpc>
                      </a:pPr>
                      <a:r>
                        <a:rPr lang="en-GB" sz="1200">
                          <a:effectLst/>
                        </a:rPr>
                        <a:t>Toplam Proje Tutarı</a:t>
                      </a:r>
                      <a:endParaRPr lang="tr-TR" sz="1200">
                        <a:effectLst/>
                        <a:latin typeface="Times New Roman" panose="02020603050405020304" pitchFamily="18" charset="0"/>
                        <a:ea typeface="Times New Roman" panose="02020603050405020304" pitchFamily="18" charset="0"/>
                      </a:endParaRPr>
                    </a:p>
                  </a:txBody>
                  <a:tcPr marL="65006" marR="38754" marT="46880" marB="0" anchor="ctr"/>
                </a:tc>
                <a:tc rowSpan="2">
                  <a:txBody>
                    <a:bodyPr/>
                    <a:lstStyle/>
                    <a:p>
                      <a:pPr>
                        <a:lnSpc>
                          <a:spcPct val="107000"/>
                        </a:lnSpc>
                      </a:pPr>
                      <a:r>
                        <a:rPr lang="en-GB" sz="1200" dirty="0">
                          <a:effectLst/>
                        </a:rPr>
                        <a:t>2021 </a:t>
                      </a:r>
                      <a:r>
                        <a:rPr lang="en-GB" sz="1200" dirty="0" err="1">
                          <a:effectLst/>
                        </a:rPr>
                        <a:t>Sonu</a:t>
                      </a:r>
                      <a:r>
                        <a:rPr lang="en-GB" sz="1200" dirty="0">
                          <a:effectLst/>
                        </a:rPr>
                        <a:t> </a:t>
                      </a:r>
                      <a:r>
                        <a:rPr lang="en-GB" sz="1200" dirty="0" err="1">
                          <a:effectLst/>
                        </a:rPr>
                        <a:t>Küm.Harc</a:t>
                      </a:r>
                      <a:r>
                        <a:rPr lang="en-GB" sz="1200" dirty="0">
                          <a:effectLst/>
                        </a:rPr>
                        <a:t>.</a:t>
                      </a:r>
                      <a:endParaRPr lang="tr-TR" sz="1200" dirty="0">
                        <a:effectLst/>
                        <a:latin typeface="Times New Roman" panose="02020603050405020304" pitchFamily="18" charset="0"/>
                        <a:ea typeface="Times New Roman" panose="02020603050405020304" pitchFamily="18" charset="0"/>
                      </a:endParaRPr>
                    </a:p>
                  </a:txBody>
                  <a:tcPr marL="65006" marR="38754" marT="46880" marB="0" anchor="ctr"/>
                </a:tc>
                <a:tc gridSpan="3">
                  <a:txBody>
                    <a:bodyPr/>
                    <a:lstStyle/>
                    <a:p>
                      <a:pPr algn="ctr">
                        <a:lnSpc>
                          <a:spcPct val="107000"/>
                        </a:lnSpc>
                      </a:pPr>
                      <a:r>
                        <a:rPr lang="en-GB" sz="1200">
                          <a:effectLst/>
                        </a:rPr>
                        <a:t>Program Ödeneği</a:t>
                      </a:r>
                      <a:endParaRPr lang="tr-TR" sz="1200">
                        <a:effectLst/>
                        <a:latin typeface="Times New Roman" panose="02020603050405020304" pitchFamily="18" charset="0"/>
                        <a:ea typeface="Times New Roman" panose="02020603050405020304" pitchFamily="18" charset="0"/>
                      </a:endParaRPr>
                    </a:p>
                  </a:txBody>
                  <a:tcPr marL="65006" marR="38754" marT="46880" marB="0" anchor="ctr"/>
                </a:tc>
                <a:tc hMerge="1">
                  <a:txBody>
                    <a:bodyPr/>
                    <a:lstStyle/>
                    <a:p>
                      <a:endParaRPr lang="tr-TR"/>
                    </a:p>
                  </a:txBody>
                  <a:tcPr/>
                </a:tc>
                <a:tc hMerge="1">
                  <a:txBody>
                    <a:bodyPr/>
                    <a:lstStyle/>
                    <a:p>
                      <a:endParaRPr lang="tr-TR"/>
                    </a:p>
                  </a:txBody>
                  <a:tcPr/>
                </a:tc>
                <a:tc gridSpan="2">
                  <a:txBody>
                    <a:bodyPr/>
                    <a:lstStyle/>
                    <a:p>
                      <a:pPr algn="ctr">
                        <a:lnSpc>
                          <a:spcPct val="107000"/>
                        </a:lnSpc>
                      </a:pPr>
                      <a:r>
                        <a:rPr lang="en-GB" sz="1200" dirty="0" err="1">
                          <a:effectLst/>
                        </a:rPr>
                        <a:t>Revize</a:t>
                      </a:r>
                      <a:r>
                        <a:rPr lang="en-GB" sz="1200" dirty="0">
                          <a:effectLst/>
                        </a:rPr>
                        <a:t> </a:t>
                      </a:r>
                      <a:r>
                        <a:rPr lang="en-GB" sz="1200" dirty="0" err="1">
                          <a:effectLst/>
                        </a:rPr>
                        <a:t>Ödenek</a:t>
                      </a:r>
                      <a:endParaRPr lang="tr-TR" sz="1200" dirty="0">
                        <a:effectLst/>
                        <a:latin typeface="Times New Roman" panose="02020603050405020304" pitchFamily="18" charset="0"/>
                        <a:ea typeface="Times New Roman" panose="02020603050405020304" pitchFamily="18" charset="0"/>
                      </a:endParaRPr>
                    </a:p>
                  </a:txBody>
                  <a:tcPr marL="65006" marR="38754" marT="46880" marB="0" anchor="ctr"/>
                </a:tc>
                <a:tc hMerge="1">
                  <a:txBody>
                    <a:bodyPr/>
                    <a:lstStyle/>
                    <a:p>
                      <a:endParaRPr lang="tr-TR"/>
                    </a:p>
                  </a:txBody>
                  <a:tcPr/>
                </a:tc>
                <a:tc gridSpan="2">
                  <a:txBody>
                    <a:bodyPr/>
                    <a:lstStyle/>
                    <a:p>
                      <a:pPr algn="ctr">
                        <a:lnSpc>
                          <a:spcPct val="107000"/>
                        </a:lnSpc>
                      </a:pPr>
                      <a:r>
                        <a:rPr lang="en-GB" sz="1200">
                          <a:effectLst/>
                        </a:rPr>
                        <a:t>Harcama</a:t>
                      </a:r>
                      <a:endParaRPr lang="tr-TR" sz="1200">
                        <a:effectLst/>
                        <a:latin typeface="Times New Roman" panose="02020603050405020304" pitchFamily="18" charset="0"/>
                        <a:ea typeface="Times New Roman" panose="02020603050405020304" pitchFamily="18" charset="0"/>
                      </a:endParaRPr>
                    </a:p>
                  </a:txBody>
                  <a:tcPr marL="65006" marR="38754" marT="46880" marB="0" anchor="ctr"/>
                </a:tc>
                <a:tc hMerge="1">
                  <a:txBody>
                    <a:bodyPr/>
                    <a:lstStyle/>
                    <a:p>
                      <a:endParaRPr lang="tr-TR"/>
                    </a:p>
                  </a:txBody>
                  <a:tcPr/>
                </a:tc>
                <a:tc rowSpan="2">
                  <a:txBody>
                    <a:bodyPr/>
                    <a:lstStyle/>
                    <a:p>
                      <a:pPr algn="ctr">
                        <a:lnSpc>
                          <a:spcPct val="107000"/>
                        </a:lnSpc>
                      </a:pPr>
                      <a:r>
                        <a:rPr lang="en-GB" sz="1200">
                          <a:effectLst/>
                        </a:rPr>
                        <a:t>Gerçekleşme Yüzdesi </a:t>
                      </a:r>
                      <a:endParaRPr lang="tr-TR" sz="1200">
                        <a:effectLst/>
                      </a:endParaRPr>
                    </a:p>
                    <a:p>
                      <a:pPr algn="ctr">
                        <a:lnSpc>
                          <a:spcPct val="107000"/>
                        </a:lnSpc>
                      </a:pPr>
                      <a:r>
                        <a:rPr lang="en-GB" sz="1200">
                          <a:effectLst/>
                        </a:rPr>
                        <a:t>(%)</a:t>
                      </a:r>
                      <a:endParaRPr lang="tr-TR" sz="1200">
                        <a:effectLst/>
                        <a:latin typeface="Times New Roman" panose="02020603050405020304" pitchFamily="18" charset="0"/>
                        <a:ea typeface="Times New Roman" panose="02020603050405020304" pitchFamily="18" charset="0"/>
                      </a:endParaRPr>
                    </a:p>
                  </a:txBody>
                  <a:tcPr marL="65006" marR="38754" marT="46880" marB="0" anchor="ctr"/>
                </a:tc>
                <a:extLst>
                  <a:ext uri="{0D108BD9-81ED-4DB2-BD59-A6C34878D82A}">
                    <a16:rowId xmlns:a16="http://schemas.microsoft.com/office/drawing/2014/main" val="2972643715"/>
                  </a:ext>
                </a:extLst>
              </a:tr>
              <a:tr h="494483">
                <a:tc vMerge="1">
                  <a:txBody>
                    <a:bodyPr/>
                    <a:lstStyle/>
                    <a:p>
                      <a:endParaRPr lang="tr-TR"/>
                    </a:p>
                  </a:txBody>
                  <a:tcPr/>
                </a:tc>
                <a:tc vMerge="1">
                  <a:txBody>
                    <a:bodyPr/>
                    <a:lstStyle/>
                    <a:p>
                      <a:endParaRPr lang="tr-TR"/>
                    </a:p>
                  </a:txBody>
                  <a:tcPr/>
                </a:tc>
                <a:tc vMerge="1">
                  <a:txBody>
                    <a:bodyPr/>
                    <a:lstStyle/>
                    <a:p>
                      <a:endParaRPr lang="tr-TR"/>
                    </a:p>
                  </a:txBody>
                  <a:tcPr/>
                </a:tc>
                <a:tc gridSpan="2">
                  <a:txBody>
                    <a:bodyPr/>
                    <a:lstStyle/>
                    <a:p>
                      <a:pPr>
                        <a:lnSpc>
                          <a:spcPct val="107000"/>
                        </a:lnSpc>
                      </a:pPr>
                      <a:r>
                        <a:rPr lang="en-GB" sz="1200">
                          <a:effectLst/>
                        </a:rPr>
                        <a:t>Dış</a:t>
                      </a:r>
                      <a:endParaRPr lang="tr-TR" sz="1200">
                        <a:effectLst/>
                        <a:latin typeface="Times New Roman" panose="02020603050405020304" pitchFamily="18" charset="0"/>
                        <a:ea typeface="Times New Roman" panose="02020603050405020304" pitchFamily="18" charset="0"/>
                      </a:endParaRPr>
                    </a:p>
                  </a:txBody>
                  <a:tcPr marL="65006" marR="38754" marT="46880" marB="0" anchor="ctr"/>
                </a:tc>
                <a:tc hMerge="1">
                  <a:txBody>
                    <a:bodyPr/>
                    <a:lstStyle/>
                    <a:p>
                      <a:endParaRPr lang="tr-TR"/>
                    </a:p>
                  </a:txBody>
                  <a:tcPr/>
                </a:tc>
                <a:tc>
                  <a:txBody>
                    <a:bodyPr/>
                    <a:lstStyle/>
                    <a:p>
                      <a:pPr>
                        <a:lnSpc>
                          <a:spcPct val="107000"/>
                        </a:lnSpc>
                      </a:pPr>
                      <a:r>
                        <a:rPr lang="en-GB" sz="1200">
                          <a:effectLst/>
                        </a:rPr>
                        <a:t>Toplam</a:t>
                      </a:r>
                      <a:endParaRPr lang="tr-TR" sz="1200">
                        <a:effectLst/>
                        <a:latin typeface="Times New Roman" panose="02020603050405020304" pitchFamily="18" charset="0"/>
                        <a:ea typeface="Times New Roman" panose="02020603050405020304" pitchFamily="18" charset="0"/>
                      </a:endParaRPr>
                    </a:p>
                  </a:txBody>
                  <a:tcPr marL="65006" marR="38754" marT="46880" marB="0" anchor="ctr"/>
                </a:tc>
                <a:tc>
                  <a:txBody>
                    <a:bodyPr/>
                    <a:lstStyle/>
                    <a:p>
                      <a:pPr>
                        <a:lnSpc>
                          <a:spcPct val="107000"/>
                        </a:lnSpc>
                      </a:pPr>
                      <a:r>
                        <a:rPr lang="en-GB" sz="1200">
                          <a:effectLst/>
                        </a:rPr>
                        <a:t>Dış</a:t>
                      </a:r>
                      <a:endParaRPr lang="tr-TR" sz="1200">
                        <a:effectLst/>
                        <a:latin typeface="Times New Roman" panose="02020603050405020304" pitchFamily="18" charset="0"/>
                        <a:ea typeface="Times New Roman" panose="02020603050405020304" pitchFamily="18" charset="0"/>
                      </a:endParaRPr>
                    </a:p>
                  </a:txBody>
                  <a:tcPr marL="65006" marR="38754" marT="46880" marB="0" anchor="ctr"/>
                </a:tc>
                <a:tc>
                  <a:txBody>
                    <a:bodyPr/>
                    <a:lstStyle/>
                    <a:p>
                      <a:pPr>
                        <a:lnSpc>
                          <a:spcPct val="107000"/>
                        </a:lnSpc>
                      </a:pPr>
                      <a:r>
                        <a:rPr lang="en-GB" sz="1200">
                          <a:effectLst/>
                        </a:rPr>
                        <a:t>Toplam</a:t>
                      </a:r>
                      <a:endParaRPr lang="tr-TR" sz="1200">
                        <a:effectLst/>
                        <a:latin typeface="Times New Roman" panose="02020603050405020304" pitchFamily="18" charset="0"/>
                        <a:ea typeface="Times New Roman" panose="02020603050405020304" pitchFamily="18" charset="0"/>
                      </a:endParaRPr>
                    </a:p>
                  </a:txBody>
                  <a:tcPr marL="65006" marR="38754" marT="46880" marB="0" anchor="ctr"/>
                </a:tc>
                <a:tc>
                  <a:txBody>
                    <a:bodyPr/>
                    <a:lstStyle/>
                    <a:p>
                      <a:pPr>
                        <a:lnSpc>
                          <a:spcPct val="107000"/>
                        </a:lnSpc>
                      </a:pPr>
                      <a:r>
                        <a:rPr lang="en-GB" sz="1200">
                          <a:effectLst/>
                        </a:rPr>
                        <a:t>Dış</a:t>
                      </a:r>
                      <a:endParaRPr lang="tr-TR" sz="1200">
                        <a:effectLst/>
                        <a:latin typeface="Times New Roman" panose="02020603050405020304" pitchFamily="18" charset="0"/>
                        <a:ea typeface="Times New Roman" panose="02020603050405020304" pitchFamily="18" charset="0"/>
                      </a:endParaRPr>
                    </a:p>
                  </a:txBody>
                  <a:tcPr marL="65006" marR="38754" marT="46880" marB="0" anchor="ctr"/>
                </a:tc>
                <a:tc>
                  <a:txBody>
                    <a:bodyPr/>
                    <a:lstStyle/>
                    <a:p>
                      <a:pPr>
                        <a:lnSpc>
                          <a:spcPct val="107000"/>
                        </a:lnSpc>
                      </a:pPr>
                      <a:r>
                        <a:rPr lang="en-GB" sz="1200">
                          <a:effectLst/>
                        </a:rPr>
                        <a:t>Toplam</a:t>
                      </a:r>
                      <a:endParaRPr lang="tr-TR" sz="1200">
                        <a:effectLst/>
                        <a:latin typeface="Times New Roman" panose="02020603050405020304" pitchFamily="18" charset="0"/>
                        <a:ea typeface="Times New Roman" panose="02020603050405020304" pitchFamily="18" charset="0"/>
                      </a:endParaRPr>
                    </a:p>
                  </a:txBody>
                  <a:tcPr marL="65006" marR="38754" marT="46880" marB="0" anchor="ctr"/>
                </a:tc>
                <a:tc vMerge="1">
                  <a:txBody>
                    <a:bodyPr/>
                    <a:lstStyle/>
                    <a:p>
                      <a:endParaRPr lang="tr-TR"/>
                    </a:p>
                  </a:txBody>
                  <a:tcPr/>
                </a:tc>
                <a:extLst>
                  <a:ext uri="{0D108BD9-81ED-4DB2-BD59-A6C34878D82A}">
                    <a16:rowId xmlns:a16="http://schemas.microsoft.com/office/drawing/2014/main" val="3087606009"/>
                  </a:ext>
                </a:extLst>
              </a:tr>
              <a:tr h="722139">
                <a:tc>
                  <a:txBody>
                    <a:bodyPr/>
                    <a:lstStyle/>
                    <a:p>
                      <a:pPr algn="ctr">
                        <a:lnSpc>
                          <a:spcPct val="107000"/>
                        </a:lnSpc>
                      </a:pPr>
                      <a:r>
                        <a:rPr lang="en-GB" sz="1200">
                          <a:effectLst/>
                        </a:rPr>
                        <a:t>2021</a:t>
                      </a:r>
                      <a:endParaRPr lang="tr-TR" sz="1200">
                        <a:effectLst/>
                        <a:latin typeface="Times New Roman" panose="02020603050405020304" pitchFamily="18" charset="0"/>
                        <a:ea typeface="Times New Roman" panose="02020603050405020304" pitchFamily="18" charset="0"/>
                      </a:endParaRPr>
                    </a:p>
                  </a:txBody>
                  <a:tcPr marL="65006" marR="38754" marT="46880" marB="0" anchor="ctr"/>
                </a:tc>
                <a:tc>
                  <a:txBody>
                    <a:bodyPr/>
                    <a:lstStyle/>
                    <a:p>
                      <a:pPr algn="ctr">
                        <a:lnSpc>
                          <a:spcPct val="107000"/>
                        </a:lnSpc>
                      </a:pPr>
                      <a:r>
                        <a:rPr lang="en-GB" sz="1200">
                          <a:effectLst/>
                        </a:rPr>
                        <a:t>100.000,00 ₺</a:t>
                      </a:r>
                      <a:endParaRPr lang="tr-TR" sz="1200">
                        <a:effectLst/>
                        <a:latin typeface="Times New Roman" panose="02020603050405020304" pitchFamily="18" charset="0"/>
                        <a:ea typeface="Times New Roman" panose="02020603050405020304" pitchFamily="18" charset="0"/>
                      </a:endParaRPr>
                    </a:p>
                  </a:txBody>
                  <a:tcPr marL="65006" marR="38754" marT="46880" marB="0" anchor="ctr"/>
                </a:tc>
                <a:tc>
                  <a:txBody>
                    <a:bodyPr/>
                    <a:lstStyle/>
                    <a:p>
                      <a:pPr algn="ctr">
                        <a:lnSpc>
                          <a:spcPct val="107000"/>
                        </a:lnSpc>
                      </a:pPr>
                      <a:r>
                        <a:rPr lang="en-GB" sz="1200" dirty="0">
                          <a:effectLst/>
                        </a:rPr>
                        <a:t>0 ₺</a:t>
                      </a:r>
                      <a:endParaRPr lang="tr-TR" sz="1200" dirty="0">
                        <a:effectLst/>
                        <a:latin typeface="Times New Roman" panose="02020603050405020304" pitchFamily="18" charset="0"/>
                        <a:ea typeface="Times New Roman" panose="02020603050405020304" pitchFamily="18" charset="0"/>
                      </a:endParaRPr>
                    </a:p>
                  </a:txBody>
                  <a:tcPr marL="65006" marR="38754" marT="46880" marB="0" anchor="ctr"/>
                </a:tc>
                <a:tc gridSpan="2">
                  <a:txBody>
                    <a:bodyPr/>
                    <a:lstStyle/>
                    <a:p>
                      <a:pPr algn="ctr">
                        <a:lnSpc>
                          <a:spcPct val="107000"/>
                        </a:lnSpc>
                      </a:pPr>
                      <a:r>
                        <a:rPr lang="en-GB" sz="1200">
                          <a:effectLst/>
                        </a:rPr>
                        <a:t>-</a:t>
                      </a:r>
                      <a:endParaRPr lang="tr-TR" sz="1200">
                        <a:effectLst/>
                        <a:latin typeface="Times New Roman" panose="02020603050405020304" pitchFamily="18" charset="0"/>
                        <a:ea typeface="Times New Roman" panose="02020603050405020304" pitchFamily="18" charset="0"/>
                      </a:endParaRPr>
                    </a:p>
                  </a:txBody>
                  <a:tcPr marL="65006" marR="38754" marT="46880" marB="0" anchor="ctr"/>
                </a:tc>
                <a:tc hMerge="1">
                  <a:txBody>
                    <a:bodyPr/>
                    <a:lstStyle/>
                    <a:p>
                      <a:endParaRPr lang="tr-TR"/>
                    </a:p>
                  </a:txBody>
                  <a:tcPr/>
                </a:tc>
                <a:tc>
                  <a:txBody>
                    <a:bodyPr/>
                    <a:lstStyle/>
                    <a:p>
                      <a:pPr algn="ctr">
                        <a:lnSpc>
                          <a:spcPct val="107000"/>
                        </a:lnSpc>
                      </a:pPr>
                      <a:r>
                        <a:rPr lang="en-GB" sz="1200">
                          <a:effectLst/>
                        </a:rPr>
                        <a:t>100.000,00 ₺</a:t>
                      </a:r>
                      <a:endParaRPr lang="tr-TR" sz="1200">
                        <a:effectLst/>
                        <a:latin typeface="Times New Roman" panose="02020603050405020304" pitchFamily="18" charset="0"/>
                        <a:ea typeface="Times New Roman" panose="02020603050405020304" pitchFamily="18" charset="0"/>
                      </a:endParaRPr>
                    </a:p>
                  </a:txBody>
                  <a:tcPr marL="65006" marR="38754" marT="46880" marB="0" anchor="ctr"/>
                </a:tc>
                <a:tc>
                  <a:txBody>
                    <a:bodyPr/>
                    <a:lstStyle/>
                    <a:p>
                      <a:pPr algn="ctr">
                        <a:lnSpc>
                          <a:spcPct val="107000"/>
                        </a:lnSpc>
                      </a:pPr>
                      <a:r>
                        <a:rPr lang="en-GB" sz="1200">
                          <a:effectLst/>
                        </a:rPr>
                        <a:t>-</a:t>
                      </a:r>
                      <a:endParaRPr lang="tr-TR" sz="1200">
                        <a:effectLst/>
                        <a:latin typeface="Times New Roman" panose="02020603050405020304" pitchFamily="18" charset="0"/>
                        <a:ea typeface="Times New Roman" panose="02020603050405020304" pitchFamily="18" charset="0"/>
                      </a:endParaRPr>
                    </a:p>
                  </a:txBody>
                  <a:tcPr marL="65006" marR="38754" marT="46880" marB="0" anchor="ctr"/>
                </a:tc>
                <a:tc>
                  <a:txBody>
                    <a:bodyPr/>
                    <a:lstStyle/>
                    <a:p>
                      <a:pPr algn="ctr">
                        <a:lnSpc>
                          <a:spcPct val="107000"/>
                        </a:lnSpc>
                      </a:pPr>
                      <a:r>
                        <a:rPr lang="en-GB" sz="1200">
                          <a:effectLst/>
                        </a:rPr>
                        <a:t>2.000,00 ₺ </a:t>
                      </a:r>
                      <a:endParaRPr lang="tr-TR" sz="1200">
                        <a:effectLst/>
                        <a:latin typeface="Times New Roman" panose="02020603050405020304" pitchFamily="18" charset="0"/>
                        <a:ea typeface="Times New Roman" panose="02020603050405020304" pitchFamily="18" charset="0"/>
                      </a:endParaRPr>
                    </a:p>
                  </a:txBody>
                  <a:tcPr marL="65006" marR="38754" marT="46880" marB="0" anchor="ctr"/>
                </a:tc>
                <a:tc>
                  <a:txBody>
                    <a:bodyPr/>
                    <a:lstStyle/>
                    <a:p>
                      <a:pPr algn="ctr">
                        <a:lnSpc>
                          <a:spcPct val="107000"/>
                        </a:lnSpc>
                      </a:pPr>
                      <a:r>
                        <a:rPr lang="en-GB" sz="1200">
                          <a:effectLst/>
                        </a:rPr>
                        <a:t>-</a:t>
                      </a:r>
                      <a:endParaRPr lang="tr-TR" sz="1200">
                        <a:effectLst/>
                        <a:latin typeface="Times New Roman" panose="02020603050405020304" pitchFamily="18" charset="0"/>
                        <a:ea typeface="Times New Roman" panose="02020603050405020304" pitchFamily="18" charset="0"/>
                      </a:endParaRPr>
                    </a:p>
                  </a:txBody>
                  <a:tcPr marL="65006" marR="38754" marT="46880" marB="0" anchor="ctr"/>
                </a:tc>
                <a:tc>
                  <a:txBody>
                    <a:bodyPr/>
                    <a:lstStyle/>
                    <a:p>
                      <a:pPr algn="ctr">
                        <a:lnSpc>
                          <a:spcPct val="107000"/>
                        </a:lnSpc>
                      </a:pPr>
                      <a:r>
                        <a:rPr lang="en-GB" sz="1200">
                          <a:effectLst/>
                        </a:rPr>
                        <a:t>0 ₺</a:t>
                      </a:r>
                      <a:endParaRPr lang="tr-TR" sz="1200">
                        <a:effectLst/>
                        <a:latin typeface="Times New Roman" panose="02020603050405020304" pitchFamily="18" charset="0"/>
                        <a:ea typeface="Times New Roman" panose="02020603050405020304" pitchFamily="18" charset="0"/>
                      </a:endParaRPr>
                    </a:p>
                  </a:txBody>
                  <a:tcPr marL="65006" marR="38754" marT="46880" marB="0" anchor="ctr"/>
                </a:tc>
                <a:tc>
                  <a:txBody>
                    <a:bodyPr/>
                    <a:lstStyle/>
                    <a:p>
                      <a:pPr algn="ctr">
                        <a:lnSpc>
                          <a:spcPct val="107000"/>
                        </a:lnSpc>
                      </a:pPr>
                      <a:r>
                        <a:rPr lang="en-GB" sz="1200">
                          <a:effectLst/>
                        </a:rPr>
                        <a:t>-</a:t>
                      </a:r>
                      <a:endParaRPr lang="tr-TR" sz="1200">
                        <a:effectLst/>
                        <a:latin typeface="Times New Roman" panose="02020603050405020304" pitchFamily="18" charset="0"/>
                        <a:ea typeface="Times New Roman" panose="02020603050405020304" pitchFamily="18" charset="0"/>
                      </a:endParaRPr>
                    </a:p>
                  </a:txBody>
                  <a:tcPr marL="65006" marR="38754" marT="46880" marB="0" anchor="ctr"/>
                </a:tc>
                <a:extLst>
                  <a:ext uri="{0D108BD9-81ED-4DB2-BD59-A6C34878D82A}">
                    <a16:rowId xmlns:a16="http://schemas.microsoft.com/office/drawing/2014/main" val="1514309067"/>
                  </a:ext>
                </a:extLst>
              </a:tr>
              <a:tr h="524177">
                <a:tc gridSpan="11">
                  <a:txBody>
                    <a:bodyPr/>
                    <a:lstStyle/>
                    <a:p>
                      <a:pPr algn="just">
                        <a:lnSpc>
                          <a:spcPct val="115000"/>
                        </a:lnSpc>
                        <a:tabLst>
                          <a:tab pos="775970" algn="ctr"/>
                          <a:tab pos="1456690" algn="ctr"/>
                          <a:tab pos="1957705" algn="ctr"/>
                          <a:tab pos="2429510" algn="ctr"/>
                          <a:tab pos="3046095" algn="ctr"/>
                          <a:tab pos="3517900" algn="ctr"/>
                          <a:tab pos="4076700" algn="ctr"/>
                          <a:tab pos="4549775" algn="ctr"/>
                          <a:tab pos="5316855" algn="ctr"/>
                        </a:tabLst>
                      </a:pPr>
                      <a:r>
                        <a:rPr lang="en-GB" sz="1200" b="0" dirty="0" err="1">
                          <a:effectLst/>
                        </a:rPr>
                        <a:t>Açıklama</a:t>
                      </a:r>
                      <a:r>
                        <a:rPr lang="en-GB" sz="1200" b="0" dirty="0">
                          <a:effectLst/>
                        </a:rPr>
                        <a:t>: </a:t>
                      </a:r>
                      <a:r>
                        <a:rPr lang="en-GB" sz="1200" b="0" dirty="0" err="1">
                          <a:effectLst/>
                        </a:rPr>
                        <a:t>Çeşitli</a:t>
                      </a:r>
                      <a:r>
                        <a:rPr lang="en-GB" sz="1200" b="0" dirty="0">
                          <a:effectLst/>
                        </a:rPr>
                        <a:t> </a:t>
                      </a:r>
                      <a:r>
                        <a:rPr lang="en-GB" sz="1200" b="0" dirty="0" err="1">
                          <a:effectLst/>
                        </a:rPr>
                        <a:t>Ünitelerin</a:t>
                      </a:r>
                      <a:r>
                        <a:rPr lang="en-GB" sz="1200" b="0" dirty="0">
                          <a:effectLst/>
                        </a:rPr>
                        <a:t> </a:t>
                      </a:r>
                      <a:r>
                        <a:rPr lang="en-GB" sz="1200" b="0" dirty="0" err="1">
                          <a:effectLst/>
                        </a:rPr>
                        <a:t>Etüt</a:t>
                      </a:r>
                      <a:r>
                        <a:rPr lang="en-GB" sz="1200" b="0" dirty="0">
                          <a:effectLst/>
                        </a:rPr>
                        <a:t> </a:t>
                      </a:r>
                      <a:r>
                        <a:rPr lang="en-GB" sz="1200" b="0" dirty="0" err="1">
                          <a:effectLst/>
                        </a:rPr>
                        <a:t>Projesinin</a:t>
                      </a:r>
                      <a:r>
                        <a:rPr lang="en-GB" sz="1200" b="0" dirty="0">
                          <a:effectLst/>
                        </a:rPr>
                        <a:t> 2021 </a:t>
                      </a:r>
                      <a:r>
                        <a:rPr lang="en-GB" sz="1200" b="0" dirty="0" err="1">
                          <a:effectLst/>
                        </a:rPr>
                        <a:t>yılı</a:t>
                      </a:r>
                      <a:r>
                        <a:rPr lang="en-GB" sz="1200" b="0" dirty="0">
                          <a:effectLst/>
                        </a:rPr>
                        <a:t> </a:t>
                      </a:r>
                      <a:r>
                        <a:rPr lang="en-GB" sz="1200" b="0" dirty="0" err="1">
                          <a:effectLst/>
                        </a:rPr>
                        <a:t>ödeneği</a:t>
                      </a:r>
                      <a:r>
                        <a:rPr lang="en-GB" sz="1200" b="0" dirty="0">
                          <a:effectLst/>
                        </a:rPr>
                        <a:t> </a:t>
                      </a:r>
                      <a:r>
                        <a:rPr lang="en-GB" sz="1200" b="0" dirty="0" err="1">
                          <a:effectLst/>
                        </a:rPr>
                        <a:t>olan</a:t>
                      </a:r>
                      <a:r>
                        <a:rPr lang="en-GB" sz="1200" b="0" dirty="0">
                          <a:effectLst/>
                        </a:rPr>
                        <a:t> 100.000,00 </a:t>
                      </a:r>
                      <a:r>
                        <a:rPr lang="en-GB" sz="1200" b="0" dirty="0" err="1">
                          <a:effectLst/>
                        </a:rPr>
                        <a:t>TL’nin</a:t>
                      </a:r>
                      <a:r>
                        <a:rPr lang="en-GB" sz="1200" b="0" dirty="0">
                          <a:effectLst/>
                        </a:rPr>
                        <a:t> 98.000,00 </a:t>
                      </a:r>
                      <a:r>
                        <a:rPr lang="en-GB" sz="1200" b="0" dirty="0" err="1">
                          <a:effectLst/>
                        </a:rPr>
                        <a:t>TL’si</a:t>
                      </a:r>
                      <a:r>
                        <a:rPr lang="en-GB" sz="1200" b="0" dirty="0">
                          <a:effectLst/>
                        </a:rPr>
                        <a:t> </a:t>
                      </a:r>
                      <a:r>
                        <a:rPr lang="en-GB" sz="1200" b="0" dirty="0" err="1">
                          <a:effectLst/>
                        </a:rPr>
                        <a:t>Eğitim</a:t>
                      </a:r>
                      <a:r>
                        <a:rPr lang="en-GB" sz="1200" b="0" dirty="0">
                          <a:effectLst/>
                        </a:rPr>
                        <a:t> </a:t>
                      </a:r>
                      <a:r>
                        <a:rPr lang="en-GB" sz="1200" b="0" dirty="0" err="1">
                          <a:effectLst/>
                        </a:rPr>
                        <a:t>Sektörü</a:t>
                      </a:r>
                      <a:r>
                        <a:rPr lang="en-GB" sz="1200" b="0" dirty="0">
                          <a:effectLst/>
                        </a:rPr>
                        <a:t> </a:t>
                      </a:r>
                      <a:r>
                        <a:rPr lang="en-GB" sz="1200" b="0" dirty="0" err="1">
                          <a:effectLst/>
                        </a:rPr>
                        <a:t>Muhtelif</a:t>
                      </a:r>
                      <a:r>
                        <a:rPr lang="en-GB" sz="1200" b="0" dirty="0">
                          <a:effectLst/>
                        </a:rPr>
                        <a:t> </a:t>
                      </a:r>
                      <a:r>
                        <a:rPr lang="en-GB" sz="1200" b="0" dirty="0" err="1">
                          <a:effectLst/>
                        </a:rPr>
                        <a:t>İşler</a:t>
                      </a:r>
                      <a:r>
                        <a:rPr lang="en-GB" sz="1200" b="0" dirty="0">
                          <a:effectLst/>
                        </a:rPr>
                        <a:t> </a:t>
                      </a:r>
                      <a:r>
                        <a:rPr lang="en-GB" sz="1200" b="0" dirty="0" err="1">
                          <a:effectLst/>
                        </a:rPr>
                        <a:t>Projesine</a:t>
                      </a:r>
                      <a:r>
                        <a:rPr lang="en-GB" sz="1200" b="0" dirty="0">
                          <a:effectLst/>
                        </a:rPr>
                        <a:t> </a:t>
                      </a:r>
                      <a:r>
                        <a:rPr lang="en-GB" sz="1200" b="0" dirty="0" err="1">
                          <a:effectLst/>
                        </a:rPr>
                        <a:t>aktarılmıştır</a:t>
                      </a:r>
                      <a:r>
                        <a:rPr lang="en-GB" sz="1200" b="0" dirty="0">
                          <a:effectLst/>
                        </a:rPr>
                        <a:t>.</a:t>
                      </a:r>
                      <a:endParaRPr lang="tr-TR" sz="1200" b="0" dirty="0">
                        <a:effectLst/>
                        <a:latin typeface="Times New Roman" panose="02020603050405020304" pitchFamily="18" charset="0"/>
                        <a:ea typeface="Times New Roman" panose="02020603050405020304" pitchFamily="18" charset="0"/>
                      </a:endParaRPr>
                    </a:p>
                  </a:txBody>
                  <a:tcPr marL="65006" marR="38754" marT="4688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825014469"/>
                  </a:ext>
                </a:extLst>
              </a:tr>
            </a:tbl>
          </a:graphicData>
        </a:graphic>
      </p:graphicFrame>
    </p:spTree>
    <p:extLst>
      <p:ext uri="{BB962C8B-B14F-4D97-AF65-F5344CB8AC3E}">
        <p14:creationId xmlns:p14="http://schemas.microsoft.com/office/powerpoint/2010/main" val="1844950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2663" y="136841"/>
            <a:ext cx="8577221" cy="359870"/>
          </a:xfrm>
          <a:solidFill>
            <a:schemeClr val="bg1"/>
          </a:solidFill>
          <a:ln w="19050">
            <a:solidFill>
              <a:schemeClr val="accent5"/>
            </a:solidFill>
          </a:ln>
        </p:spPr>
        <p:txBody>
          <a:bodyPr>
            <a:noAutofit/>
          </a:bodyPr>
          <a:lstStyle/>
          <a:p>
            <a:r>
              <a:rPr lang="en-GB" sz="1800" b="1" cap="small" spc="25" dirty="0">
                <a:solidFill>
                  <a:schemeClr val="accent2">
                    <a:lumMod val="50000"/>
                  </a:schemeClr>
                </a:solidFill>
                <a:effectLst/>
                <a:latin typeface="Tw Cen MT" panose="020B0602020104020603" pitchFamily="34" charset="0"/>
                <a:ea typeface="Times New Roman" panose="02020603050405020304" pitchFamily="18" charset="0"/>
              </a:rPr>
              <a:t>5-1-2-DERSLİK VE MERKEZİ BİRİMLER (</a:t>
            </a:r>
            <a:r>
              <a:rPr lang="en-GB" sz="1800" b="1" cap="small" spc="25" dirty="0" err="1">
                <a:solidFill>
                  <a:schemeClr val="accent2">
                    <a:lumMod val="50000"/>
                  </a:schemeClr>
                </a:solidFill>
                <a:effectLst/>
                <a:latin typeface="Tw Cen MT" panose="020B0602020104020603" pitchFamily="34" charset="0"/>
                <a:ea typeface="Times New Roman" panose="02020603050405020304" pitchFamily="18" charset="0"/>
              </a:rPr>
              <a:t>Merkezi</a:t>
            </a:r>
            <a:r>
              <a:rPr lang="en-GB" sz="1800" b="1" cap="small" spc="25" dirty="0">
                <a:solidFill>
                  <a:schemeClr val="accent2">
                    <a:lumMod val="50000"/>
                  </a:schemeClr>
                </a:solidFill>
                <a:effectLst/>
                <a:latin typeface="Tw Cen MT" panose="020B0602020104020603" pitchFamily="34" charset="0"/>
                <a:ea typeface="Times New Roman" panose="02020603050405020304" pitchFamily="18" charset="0"/>
              </a:rPr>
              <a:t> </a:t>
            </a:r>
            <a:r>
              <a:rPr lang="en-GB" sz="1800" b="1" cap="small" spc="25" dirty="0" err="1">
                <a:solidFill>
                  <a:schemeClr val="accent2">
                    <a:lumMod val="50000"/>
                  </a:schemeClr>
                </a:solidFill>
                <a:effectLst/>
                <a:latin typeface="Tw Cen MT" panose="020B0602020104020603" pitchFamily="34" charset="0"/>
                <a:ea typeface="Times New Roman" panose="02020603050405020304" pitchFamily="18" charset="0"/>
              </a:rPr>
              <a:t>Derslik</a:t>
            </a:r>
            <a:r>
              <a:rPr lang="en-GB" sz="1800" b="1" cap="small" spc="25" dirty="0">
                <a:solidFill>
                  <a:schemeClr val="accent2">
                    <a:lumMod val="50000"/>
                  </a:schemeClr>
                </a:solidFill>
                <a:effectLst/>
                <a:latin typeface="Tw Cen MT" panose="020B0602020104020603" pitchFamily="34" charset="0"/>
                <a:ea typeface="Times New Roman" panose="02020603050405020304" pitchFamily="18" charset="0"/>
              </a:rPr>
              <a:t> </a:t>
            </a:r>
            <a:r>
              <a:rPr lang="en-GB" sz="1800" b="1" cap="small" spc="25" dirty="0" err="1">
                <a:solidFill>
                  <a:schemeClr val="accent2">
                    <a:lumMod val="50000"/>
                  </a:schemeClr>
                </a:solidFill>
                <a:effectLst/>
                <a:latin typeface="Tw Cen MT" panose="020B0602020104020603" pitchFamily="34" charset="0"/>
                <a:ea typeface="Times New Roman" panose="02020603050405020304" pitchFamily="18" charset="0"/>
              </a:rPr>
              <a:t>Binası</a:t>
            </a:r>
            <a:r>
              <a:rPr lang="en-GB" sz="1800" b="1" cap="small" spc="25" dirty="0">
                <a:solidFill>
                  <a:schemeClr val="accent2">
                    <a:lumMod val="50000"/>
                  </a:schemeClr>
                </a:solidFill>
                <a:effectLst/>
                <a:latin typeface="Tw Cen MT" panose="020B0602020104020603" pitchFamily="34" charset="0"/>
                <a:ea typeface="Times New Roman" panose="02020603050405020304" pitchFamily="18" charset="0"/>
              </a:rPr>
              <a:t>) PROJESİ </a:t>
            </a:r>
            <a:endParaRPr lang="tr-TR" sz="1800" dirty="0">
              <a:solidFill>
                <a:schemeClr val="accent2">
                  <a:lumMod val="50000"/>
                </a:schemeClr>
              </a:solidFill>
              <a:effectLst/>
              <a:latin typeface="Tw Cen MT" panose="020B0602020104020603" pitchFamily="34" charset="0"/>
              <a:ea typeface="Times New Roman" panose="02020603050405020304" pitchFamily="18" charset="0"/>
            </a:endParaRPr>
          </a:p>
        </p:txBody>
      </p:sp>
      <p:graphicFrame>
        <p:nvGraphicFramePr>
          <p:cNvPr id="7" name="Tablo 6">
            <a:extLst>
              <a:ext uri="{FF2B5EF4-FFF2-40B4-BE49-F238E27FC236}">
                <a16:creationId xmlns:a16="http://schemas.microsoft.com/office/drawing/2014/main" id="{553F5C82-D017-4734-9989-847060587D31}"/>
              </a:ext>
            </a:extLst>
          </p:cNvPr>
          <p:cNvGraphicFramePr>
            <a:graphicFrameLocks noGrp="1"/>
          </p:cNvGraphicFramePr>
          <p:nvPr>
            <p:extLst>
              <p:ext uri="{D42A27DB-BD31-4B8C-83A1-F6EECF244321}">
                <p14:modId xmlns:p14="http://schemas.microsoft.com/office/powerpoint/2010/main" val="1933990798"/>
              </p:ext>
            </p:extLst>
          </p:nvPr>
        </p:nvGraphicFramePr>
        <p:xfrm>
          <a:off x="252663" y="613612"/>
          <a:ext cx="9986211" cy="6196697"/>
        </p:xfrm>
        <a:graphic>
          <a:graphicData uri="http://schemas.openxmlformats.org/drawingml/2006/table">
            <a:tbl>
              <a:tblPr firstRow="1" firstCol="1" bandRow="1">
                <a:tableStyleId>{5DA37D80-6434-44D0-A028-1B22A696006F}</a:tableStyleId>
              </a:tblPr>
              <a:tblGrid>
                <a:gridCol w="433137">
                  <a:extLst>
                    <a:ext uri="{9D8B030D-6E8A-4147-A177-3AD203B41FA5}">
                      <a16:colId xmlns:a16="http://schemas.microsoft.com/office/drawing/2014/main" val="929165489"/>
                    </a:ext>
                  </a:extLst>
                </a:gridCol>
                <a:gridCol w="914400">
                  <a:extLst>
                    <a:ext uri="{9D8B030D-6E8A-4147-A177-3AD203B41FA5}">
                      <a16:colId xmlns:a16="http://schemas.microsoft.com/office/drawing/2014/main" val="6687336"/>
                    </a:ext>
                  </a:extLst>
                </a:gridCol>
                <a:gridCol w="1012831">
                  <a:extLst>
                    <a:ext uri="{9D8B030D-6E8A-4147-A177-3AD203B41FA5}">
                      <a16:colId xmlns:a16="http://schemas.microsoft.com/office/drawing/2014/main" val="2885645849"/>
                    </a:ext>
                  </a:extLst>
                </a:gridCol>
                <a:gridCol w="527211">
                  <a:extLst>
                    <a:ext uri="{9D8B030D-6E8A-4147-A177-3AD203B41FA5}">
                      <a16:colId xmlns:a16="http://schemas.microsoft.com/office/drawing/2014/main" val="1939807349"/>
                    </a:ext>
                  </a:extLst>
                </a:gridCol>
                <a:gridCol w="1094874">
                  <a:extLst>
                    <a:ext uri="{9D8B030D-6E8A-4147-A177-3AD203B41FA5}">
                      <a16:colId xmlns:a16="http://schemas.microsoft.com/office/drawing/2014/main" val="3780991099"/>
                    </a:ext>
                  </a:extLst>
                </a:gridCol>
                <a:gridCol w="709863">
                  <a:extLst>
                    <a:ext uri="{9D8B030D-6E8A-4147-A177-3AD203B41FA5}">
                      <a16:colId xmlns:a16="http://schemas.microsoft.com/office/drawing/2014/main" val="383746539"/>
                    </a:ext>
                  </a:extLst>
                </a:gridCol>
                <a:gridCol w="1359568">
                  <a:extLst>
                    <a:ext uri="{9D8B030D-6E8A-4147-A177-3AD203B41FA5}">
                      <a16:colId xmlns:a16="http://schemas.microsoft.com/office/drawing/2014/main" val="2193155274"/>
                    </a:ext>
                  </a:extLst>
                </a:gridCol>
                <a:gridCol w="842211">
                  <a:extLst>
                    <a:ext uri="{9D8B030D-6E8A-4147-A177-3AD203B41FA5}">
                      <a16:colId xmlns:a16="http://schemas.microsoft.com/office/drawing/2014/main" val="3570501386"/>
                    </a:ext>
                  </a:extLst>
                </a:gridCol>
                <a:gridCol w="1730209">
                  <a:extLst>
                    <a:ext uri="{9D8B030D-6E8A-4147-A177-3AD203B41FA5}">
                      <a16:colId xmlns:a16="http://schemas.microsoft.com/office/drawing/2014/main" val="3882126876"/>
                    </a:ext>
                  </a:extLst>
                </a:gridCol>
                <a:gridCol w="1361907">
                  <a:extLst>
                    <a:ext uri="{9D8B030D-6E8A-4147-A177-3AD203B41FA5}">
                      <a16:colId xmlns:a16="http://schemas.microsoft.com/office/drawing/2014/main" val="3315202739"/>
                    </a:ext>
                  </a:extLst>
                </a:gridCol>
              </a:tblGrid>
              <a:tr h="178850">
                <a:tc gridSpan="10">
                  <a:txBody>
                    <a:bodyPr/>
                    <a:lstStyle/>
                    <a:p>
                      <a:pPr marR="29845">
                        <a:lnSpc>
                          <a:spcPct val="107000"/>
                        </a:lnSpc>
                      </a:pPr>
                      <a:r>
                        <a:rPr lang="en-GB" sz="1050" b="0" dirty="0">
                          <a:solidFill>
                            <a:schemeClr val="tx1"/>
                          </a:solidFill>
                          <a:effectLst/>
                        </a:rPr>
                        <a:t>PROJE GERÇEKLEŞME BİLGİLERİ</a:t>
                      </a:r>
                      <a:endParaRPr lang="tr-TR" sz="1050" b="0" dirty="0">
                        <a:solidFill>
                          <a:schemeClr val="tx1"/>
                        </a:solidFill>
                        <a:effectLst/>
                        <a:latin typeface="Times New Roman" panose="02020603050405020304" pitchFamily="18" charset="0"/>
                        <a:ea typeface="Times New Roman" panose="02020603050405020304" pitchFamily="18" charset="0"/>
                      </a:endParaRPr>
                    </a:p>
                  </a:txBody>
                  <a:tcPr marL="22909" marR="13657" marT="16521"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34524255"/>
                  </a:ext>
                </a:extLst>
              </a:tr>
              <a:tr h="178850">
                <a:tc gridSpan="3">
                  <a:txBody>
                    <a:bodyPr/>
                    <a:lstStyle/>
                    <a:p>
                      <a:pPr>
                        <a:lnSpc>
                          <a:spcPct val="107000"/>
                        </a:lnSpc>
                      </a:pPr>
                      <a:r>
                        <a:rPr lang="en-GB" sz="1050" b="0">
                          <a:effectLst/>
                        </a:rPr>
                        <a:t>SEKTÖR </a:t>
                      </a:r>
                      <a:endParaRPr lang="tr-TR" sz="1050" b="0">
                        <a:effectLst/>
                        <a:latin typeface="Times New Roman" panose="02020603050405020304" pitchFamily="18" charset="0"/>
                        <a:ea typeface="Times New Roman" panose="02020603050405020304" pitchFamily="18" charset="0"/>
                      </a:endParaRPr>
                    </a:p>
                  </a:txBody>
                  <a:tcPr marL="22909" marR="13657" marT="16521" marB="0"/>
                </a:tc>
                <a:tc hMerge="1">
                  <a:txBody>
                    <a:bodyPr/>
                    <a:lstStyle/>
                    <a:p>
                      <a:endParaRPr lang="tr-TR"/>
                    </a:p>
                  </a:txBody>
                  <a:tcPr/>
                </a:tc>
                <a:tc hMerge="1">
                  <a:txBody>
                    <a:bodyPr/>
                    <a:lstStyle/>
                    <a:p>
                      <a:endParaRPr lang="tr-TR"/>
                    </a:p>
                  </a:txBody>
                  <a:tcPr/>
                </a:tc>
                <a:tc gridSpan="7">
                  <a:txBody>
                    <a:bodyPr/>
                    <a:lstStyle/>
                    <a:p>
                      <a:pPr marL="2540">
                        <a:lnSpc>
                          <a:spcPct val="107000"/>
                        </a:lnSpc>
                      </a:pPr>
                      <a:r>
                        <a:rPr lang="en-GB" sz="1050" b="0" dirty="0">
                          <a:effectLst/>
                        </a:rPr>
                        <a:t>EĞİTİM</a:t>
                      </a:r>
                      <a:endParaRPr lang="tr-TR" sz="1050" b="0" dirty="0">
                        <a:effectLst/>
                        <a:latin typeface="Times New Roman" panose="02020603050405020304" pitchFamily="18" charset="0"/>
                        <a:ea typeface="Times New Roman" panose="02020603050405020304" pitchFamily="18" charset="0"/>
                      </a:endParaRPr>
                    </a:p>
                  </a:txBody>
                  <a:tcPr marL="22909" marR="13657" marT="16521"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586133022"/>
                  </a:ext>
                </a:extLst>
              </a:tr>
              <a:tr h="178850">
                <a:tc gridSpan="3">
                  <a:txBody>
                    <a:bodyPr/>
                    <a:lstStyle/>
                    <a:p>
                      <a:pPr>
                        <a:lnSpc>
                          <a:spcPct val="107000"/>
                        </a:lnSpc>
                      </a:pPr>
                      <a:r>
                        <a:rPr lang="en-GB" sz="1050" b="0">
                          <a:effectLst/>
                        </a:rPr>
                        <a:t>PROJE SAHİBİ KURULUŞ </a:t>
                      </a:r>
                      <a:endParaRPr lang="tr-TR" sz="1050" b="0">
                        <a:effectLst/>
                        <a:latin typeface="Times New Roman" panose="02020603050405020304" pitchFamily="18" charset="0"/>
                        <a:ea typeface="Times New Roman" panose="02020603050405020304" pitchFamily="18" charset="0"/>
                      </a:endParaRPr>
                    </a:p>
                  </a:txBody>
                  <a:tcPr marL="22909" marR="13657" marT="16521" marB="0"/>
                </a:tc>
                <a:tc hMerge="1">
                  <a:txBody>
                    <a:bodyPr/>
                    <a:lstStyle/>
                    <a:p>
                      <a:endParaRPr lang="tr-TR"/>
                    </a:p>
                  </a:txBody>
                  <a:tcPr/>
                </a:tc>
                <a:tc hMerge="1">
                  <a:txBody>
                    <a:bodyPr/>
                    <a:lstStyle/>
                    <a:p>
                      <a:endParaRPr lang="tr-TR"/>
                    </a:p>
                  </a:txBody>
                  <a:tcPr/>
                </a:tc>
                <a:tc gridSpan="7">
                  <a:txBody>
                    <a:bodyPr/>
                    <a:lstStyle/>
                    <a:p>
                      <a:pPr marL="2540">
                        <a:lnSpc>
                          <a:spcPct val="107000"/>
                        </a:lnSpc>
                      </a:pPr>
                      <a:r>
                        <a:rPr lang="en-GB" sz="1050" b="0">
                          <a:effectLst/>
                        </a:rPr>
                        <a:t>Bolu Abant İzzet Baysal Üniversitesi  </a:t>
                      </a:r>
                      <a:endParaRPr lang="tr-TR" sz="1050" b="0">
                        <a:effectLst/>
                        <a:latin typeface="Times New Roman" panose="02020603050405020304" pitchFamily="18" charset="0"/>
                        <a:ea typeface="Times New Roman" panose="02020603050405020304" pitchFamily="18" charset="0"/>
                      </a:endParaRPr>
                    </a:p>
                  </a:txBody>
                  <a:tcPr marL="22909" marR="13657" marT="16521"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207680262"/>
                  </a:ext>
                </a:extLst>
              </a:tr>
              <a:tr h="178850">
                <a:tc gridSpan="10">
                  <a:txBody>
                    <a:bodyPr/>
                    <a:lstStyle/>
                    <a:p>
                      <a:pPr>
                        <a:lnSpc>
                          <a:spcPct val="107000"/>
                        </a:lnSpc>
                      </a:pPr>
                      <a:r>
                        <a:rPr lang="en-GB" sz="1050" b="0">
                          <a:effectLst/>
                        </a:rPr>
                        <a:t>PROJENİN; </a:t>
                      </a:r>
                      <a:endParaRPr lang="tr-TR" sz="1050" b="0">
                        <a:effectLst/>
                        <a:latin typeface="Times New Roman" panose="02020603050405020304" pitchFamily="18" charset="0"/>
                        <a:ea typeface="Times New Roman" panose="02020603050405020304" pitchFamily="18" charset="0"/>
                      </a:endParaRPr>
                    </a:p>
                  </a:txBody>
                  <a:tcPr marL="22909" marR="13657" marT="16521"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61005605"/>
                  </a:ext>
                </a:extLst>
              </a:tr>
              <a:tr h="178850">
                <a:tc gridSpan="3">
                  <a:txBody>
                    <a:bodyPr/>
                    <a:lstStyle/>
                    <a:p>
                      <a:pPr>
                        <a:lnSpc>
                          <a:spcPct val="107000"/>
                        </a:lnSpc>
                      </a:pPr>
                      <a:r>
                        <a:rPr lang="en-GB" sz="1050" b="0">
                          <a:effectLst/>
                        </a:rPr>
                        <a:t>ADI </a:t>
                      </a:r>
                      <a:endParaRPr lang="tr-TR" sz="1050" b="0">
                        <a:effectLst/>
                        <a:latin typeface="Times New Roman" panose="02020603050405020304" pitchFamily="18" charset="0"/>
                        <a:ea typeface="Times New Roman" panose="02020603050405020304" pitchFamily="18" charset="0"/>
                      </a:endParaRPr>
                    </a:p>
                  </a:txBody>
                  <a:tcPr marL="22909" marR="13657" marT="16521" marB="0"/>
                </a:tc>
                <a:tc hMerge="1">
                  <a:txBody>
                    <a:bodyPr/>
                    <a:lstStyle/>
                    <a:p>
                      <a:endParaRPr lang="tr-TR"/>
                    </a:p>
                  </a:txBody>
                  <a:tcPr/>
                </a:tc>
                <a:tc hMerge="1">
                  <a:txBody>
                    <a:bodyPr/>
                    <a:lstStyle/>
                    <a:p>
                      <a:endParaRPr lang="tr-TR"/>
                    </a:p>
                  </a:txBody>
                  <a:tcPr/>
                </a:tc>
                <a:tc gridSpan="7">
                  <a:txBody>
                    <a:bodyPr/>
                    <a:lstStyle/>
                    <a:p>
                      <a:pPr marL="2540">
                        <a:lnSpc>
                          <a:spcPct val="107000"/>
                        </a:lnSpc>
                      </a:pPr>
                      <a:r>
                        <a:rPr lang="en-GB" sz="1050" b="0">
                          <a:effectLst/>
                        </a:rPr>
                        <a:t>Derslik Ve Merkezi Birimler </a:t>
                      </a:r>
                      <a:endParaRPr lang="tr-TR" sz="1050" b="0">
                        <a:effectLst/>
                        <a:latin typeface="Times New Roman" panose="02020603050405020304" pitchFamily="18" charset="0"/>
                        <a:ea typeface="Times New Roman" panose="02020603050405020304" pitchFamily="18" charset="0"/>
                      </a:endParaRPr>
                    </a:p>
                  </a:txBody>
                  <a:tcPr marL="22909" marR="13657" marT="16521"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941907208"/>
                  </a:ext>
                </a:extLst>
              </a:tr>
              <a:tr h="179366">
                <a:tc gridSpan="3">
                  <a:txBody>
                    <a:bodyPr/>
                    <a:lstStyle/>
                    <a:p>
                      <a:pPr>
                        <a:lnSpc>
                          <a:spcPct val="107000"/>
                        </a:lnSpc>
                      </a:pPr>
                      <a:r>
                        <a:rPr lang="en-GB" sz="1050" b="0">
                          <a:effectLst/>
                        </a:rPr>
                        <a:t>NUMARASI </a:t>
                      </a:r>
                      <a:endParaRPr lang="tr-TR" sz="1050" b="0">
                        <a:effectLst/>
                        <a:latin typeface="Times New Roman" panose="02020603050405020304" pitchFamily="18" charset="0"/>
                        <a:ea typeface="Times New Roman" panose="02020603050405020304" pitchFamily="18" charset="0"/>
                      </a:endParaRPr>
                    </a:p>
                  </a:txBody>
                  <a:tcPr marL="22909" marR="13657" marT="16521" marB="0"/>
                </a:tc>
                <a:tc hMerge="1">
                  <a:txBody>
                    <a:bodyPr/>
                    <a:lstStyle/>
                    <a:p>
                      <a:endParaRPr lang="tr-TR"/>
                    </a:p>
                  </a:txBody>
                  <a:tcPr/>
                </a:tc>
                <a:tc hMerge="1">
                  <a:txBody>
                    <a:bodyPr/>
                    <a:lstStyle/>
                    <a:p>
                      <a:endParaRPr lang="tr-TR"/>
                    </a:p>
                  </a:txBody>
                  <a:tcPr/>
                </a:tc>
                <a:tc gridSpan="7">
                  <a:txBody>
                    <a:bodyPr/>
                    <a:lstStyle/>
                    <a:p>
                      <a:r>
                        <a:rPr lang="en-GB" sz="1050" b="0" dirty="0">
                          <a:effectLst/>
                        </a:rPr>
                        <a:t>2005H03-732</a:t>
                      </a:r>
                      <a:endParaRPr lang="tr-TR" sz="1050" b="0" dirty="0">
                        <a:effectLst/>
                        <a:latin typeface="Times New Roman" panose="02020603050405020304" pitchFamily="18" charset="0"/>
                        <a:ea typeface="Times New Roman" panose="02020603050405020304" pitchFamily="18" charset="0"/>
                      </a:endParaRPr>
                    </a:p>
                  </a:txBody>
                  <a:tcPr marL="22909" marR="13657" marT="16521"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202544950"/>
                  </a:ext>
                </a:extLst>
              </a:tr>
              <a:tr h="178850">
                <a:tc gridSpan="3">
                  <a:txBody>
                    <a:bodyPr/>
                    <a:lstStyle/>
                    <a:p>
                      <a:pPr>
                        <a:lnSpc>
                          <a:spcPct val="107000"/>
                        </a:lnSpc>
                      </a:pPr>
                      <a:r>
                        <a:rPr lang="en-GB" sz="1050" b="0">
                          <a:effectLst/>
                        </a:rPr>
                        <a:t>YERİ </a:t>
                      </a:r>
                      <a:endParaRPr lang="tr-TR" sz="1050" b="0">
                        <a:effectLst/>
                        <a:latin typeface="Times New Roman" panose="02020603050405020304" pitchFamily="18" charset="0"/>
                        <a:ea typeface="Times New Roman" panose="02020603050405020304" pitchFamily="18" charset="0"/>
                      </a:endParaRPr>
                    </a:p>
                  </a:txBody>
                  <a:tcPr marL="22909" marR="13657" marT="16521" marB="0"/>
                </a:tc>
                <a:tc hMerge="1">
                  <a:txBody>
                    <a:bodyPr/>
                    <a:lstStyle/>
                    <a:p>
                      <a:endParaRPr lang="tr-TR"/>
                    </a:p>
                  </a:txBody>
                  <a:tcPr/>
                </a:tc>
                <a:tc hMerge="1">
                  <a:txBody>
                    <a:bodyPr/>
                    <a:lstStyle/>
                    <a:p>
                      <a:endParaRPr lang="tr-TR"/>
                    </a:p>
                  </a:txBody>
                  <a:tcPr/>
                </a:tc>
                <a:tc gridSpan="7">
                  <a:txBody>
                    <a:bodyPr/>
                    <a:lstStyle/>
                    <a:p>
                      <a:pPr marL="2540">
                        <a:lnSpc>
                          <a:spcPct val="107000"/>
                        </a:lnSpc>
                      </a:pPr>
                      <a:r>
                        <a:rPr lang="en-GB" sz="1050" b="0">
                          <a:effectLst/>
                        </a:rPr>
                        <a:t>Bolu</a:t>
                      </a:r>
                      <a:endParaRPr lang="tr-TR" sz="1050" b="0">
                        <a:effectLst/>
                        <a:latin typeface="Times New Roman" panose="02020603050405020304" pitchFamily="18" charset="0"/>
                        <a:ea typeface="Times New Roman" panose="02020603050405020304" pitchFamily="18" charset="0"/>
                      </a:endParaRPr>
                    </a:p>
                  </a:txBody>
                  <a:tcPr marL="22909" marR="13657" marT="16521"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295010243"/>
                  </a:ext>
                </a:extLst>
              </a:tr>
              <a:tr h="178850">
                <a:tc gridSpan="3">
                  <a:txBody>
                    <a:bodyPr/>
                    <a:lstStyle/>
                    <a:p>
                      <a:pPr>
                        <a:lnSpc>
                          <a:spcPct val="107000"/>
                        </a:lnSpc>
                      </a:pPr>
                      <a:r>
                        <a:rPr lang="en-GB" sz="1050" b="0">
                          <a:effectLst/>
                        </a:rPr>
                        <a:t>BAŞLAMA/BİTİŞ TARİHİ </a:t>
                      </a:r>
                      <a:endParaRPr lang="tr-TR" sz="1050" b="0">
                        <a:effectLst/>
                        <a:latin typeface="Times New Roman" panose="02020603050405020304" pitchFamily="18" charset="0"/>
                        <a:ea typeface="Times New Roman" panose="02020603050405020304" pitchFamily="18" charset="0"/>
                      </a:endParaRPr>
                    </a:p>
                  </a:txBody>
                  <a:tcPr marL="22909" marR="13657" marT="16521" marB="0"/>
                </a:tc>
                <a:tc hMerge="1">
                  <a:txBody>
                    <a:bodyPr/>
                    <a:lstStyle/>
                    <a:p>
                      <a:endParaRPr lang="tr-TR"/>
                    </a:p>
                  </a:txBody>
                  <a:tcPr/>
                </a:tc>
                <a:tc hMerge="1">
                  <a:txBody>
                    <a:bodyPr/>
                    <a:lstStyle/>
                    <a:p>
                      <a:endParaRPr lang="tr-TR"/>
                    </a:p>
                  </a:txBody>
                  <a:tcPr/>
                </a:tc>
                <a:tc gridSpan="7">
                  <a:txBody>
                    <a:bodyPr/>
                    <a:lstStyle/>
                    <a:p>
                      <a:pPr marL="2540">
                        <a:lnSpc>
                          <a:spcPct val="107000"/>
                        </a:lnSpc>
                      </a:pPr>
                      <a:r>
                        <a:rPr lang="en-GB" sz="1050" b="0">
                          <a:effectLst/>
                        </a:rPr>
                        <a:t>2005-2023</a:t>
                      </a:r>
                      <a:endParaRPr lang="tr-TR" sz="1050" b="0">
                        <a:effectLst/>
                        <a:latin typeface="Times New Roman" panose="02020603050405020304" pitchFamily="18" charset="0"/>
                        <a:ea typeface="Times New Roman" panose="02020603050405020304" pitchFamily="18" charset="0"/>
                      </a:endParaRPr>
                    </a:p>
                  </a:txBody>
                  <a:tcPr marL="22909" marR="13657" marT="16521"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496291062"/>
                  </a:ext>
                </a:extLst>
              </a:tr>
              <a:tr h="178850">
                <a:tc gridSpan="3">
                  <a:txBody>
                    <a:bodyPr/>
                    <a:lstStyle/>
                    <a:p>
                      <a:pPr>
                        <a:lnSpc>
                          <a:spcPct val="107000"/>
                        </a:lnSpc>
                      </a:pPr>
                      <a:r>
                        <a:rPr lang="en-GB" sz="1050" b="0">
                          <a:effectLst/>
                        </a:rPr>
                        <a:t>KARAKTERİSTİĞİ </a:t>
                      </a:r>
                      <a:endParaRPr lang="tr-TR" sz="1050" b="0">
                        <a:effectLst/>
                        <a:latin typeface="Times New Roman" panose="02020603050405020304" pitchFamily="18" charset="0"/>
                        <a:ea typeface="Times New Roman" panose="02020603050405020304" pitchFamily="18" charset="0"/>
                      </a:endParaRPr>
                    </a:p>
                  </a:txBody>
                  <a:tcPr marL="22909" marR="13657" marT="16521" marB="0" anchor="ctr"/>
                </a:tc>
                <a:tc hMerge="1">
                  <a:txBody>
                    <a:bodyPr/>
                    <a:lstStyle/>
                    <a:p>
                      <a:endParaRPr lang="tr-TR"/>
                    </a:p>
                  </a:txBody>
                  <a:tcPr/>
                </a:tc>
                <a:tc hMerge="1">
                  <a:txBody>
                    <a:bodyPr/>
                    <a:lstStyle/>
                    <a:p>
                      <a:endParaRPr lang="tr-TR"/>
                    </a:p>
                  </a:txBody>
                  <a:tcPr/>
                </a:tc>
                <a:tc gridSpan="7">
                  <a:txBody>
                    <a:bodyPr/>
                    <a:lstStyle/>
                    <a:p>
                      <a:pPr marL="2540">
                        <a:lnSpc>
                          <a:spcPct val="107000"/>
                        </a:lnSpc>
                      </a:pPr>
                      <a:r>
                        <a:rPr lang="en-GB" sz="1050" b="0" dirty="0" err="1">
                          <a:effectLst/>
                        </a:rPr>
                        <a:t>Eğitim</a:t>
                      </a:r>
                      <a:r>
                        <a:rPr lang="en-GB" sz="1050" b="0" dirty="0">
                          <a:effectLst/>
                        </a:rPr>
                        <a:t> (13.381 m²)</a:t>
                      </a:r>
                      <a:endParaRPr lang="tr-TR" sz="1050" b="0" dirty="0">
                        <a:effectLst/>
                        <a:latin typeface="Times New Roman" panose="02020603050405020304" pitchFamily="18" charset="0"/>
                        <a:ea typeface="Times New Roman" panose="02020603050405020304" pitchFamily="18" charset="0"/>
                      </a:endParaRPr>
                    </a:p>
                  </a:txBody>
                  <a:tcPr marL="22909" marR="13657" marT="16521"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805731370"/>
                  </a:ext>
                </a:extLst>
              </a:tr>
              <a:tr h="178850">
                <a:tc gridSpan="3">
                  <a:txBody>
                    <a:bodyPr/>
                    <a:lstStyle/>
                    <a:p>
                      <a:pPr>
                        <a:lnSpc>
                          <a:spcPct val="107000"/>
                        </a:lnSpc>
                      </a:pPr>
                      <a:r>
                        <a:rPr lang="en-GB" sz="1050" b="0">
                          <a:effectLst/>
                        </a:rPr>
                        <a:t>PROGRAM BÜTÇE ADI</a:t>
                      </a:r>
                      <a:endParaRPr lang="tr-TR" sz="1050" b="0">
                        <a:effectLst/>
                        <a:latin typeface="Times New Roman" panose="02020603050405020304" pitchFamily="18" charset="0"/>
                        <a:ea typeface="Times New Roman" panose="02020603050405020304" pitchFamily="18" charset="0"/>
                      </a:endParaRPr>
                    </a:p>
                  </a:txBody>
                  <a:tcPr marL="22909" marR="13657" marT="16521" marB="0" anchor="ctr"/>
                </a:tc>
                <a:tc hMerge="1">
                  <a:txBody>
                    <a:bodyPr/>
                    <a:lstStyle/>
                    <a:p>
                      <a:endParaRPr lang="tr-TR"/>
                    </a:p>
                  </a:txBody>
                  <a:tcPr/>
                </a:tc>
                <a:tc hMerge="1">
                  <a:txBody>
                    <a:bodyPr/>
                    <a:lstStyle/>
                    <a:p>
                      <a:endParaRPr lang="tr-TR"/>
                    </a:p>
                  </a:txBody>
                  <a:tcPr/>
                </a:tc>
                <a:tc gridSpan="7">
                  <a:txBody>
                    <a:bodyPr/>
                    <a:lstStyle/>
                    <a:p>
                      <a:pPr marL="2540">
                        <a:lnSpc>
                          <a:spcPct val="107000"/>
                        </a:lnSpc>
                      </a:pPr>
                      <a:r>
                        <a:rPr lang="en-GB" sz="1050" b="0" dirty="0" err="1">
                          <a:effectLst/>
                        </a:rPr>
                        <a:t>Yükseköğretim</a:t>
                      </a:r>
                      <a:r>
                        <a:rPr lang="en-GB" sz="1050" b="0" dirty="0">
                          <a:effectLst/>
                        </a:rPr>
                        <a:t> </a:t>
                      </a:r>
                      <a:r>
                        <a:rPr lang="en-GB" sz="1050" b="0" dirty="0" err="1">
                          <a:effectLst/>
                        </a:rPr>
                        <a:t>Kurumları</a:t>
                      </a:r>
                      <a:r>
                        <a:rPr lang="en-GB" sz="1050" b="0" dirty="0">
                          <a:effectLst/>
                        </a:rPr>
                        <a:t> </a:t>
                      </a:r>
                      <a:r>
                        <a:rPr lang="en-GB" sz="1050" b="0" dirty="0" err="1">
                          <a:effectLst/>
                        </a:rPr>
                        <a:t>Derslik</a:t>
                      </a:r>
                      <a:r>
                        <a:rPr lang="en-GB" sz="1050" b="0" dirty="0">
                          <a:effectLst/>
                        </a:rPr>
                        <a:t> </a:t>
                      </a:r>
                      <a:r>
                        <a:rPr lang="en-GB" sz="1050" b="0" dirty="0" err="1">
                          <a:effectLst/>
                        </a:rPr>
                        <a:t>ve</a:t>
                      </a:r>
                      <a:r>
                        <a:rPr lang="en-GB" sz="1050" b="0" dirty="0">
                          <a:effectLst/>
                        </a:rPr>
                        <a:t> </a:t>
                      </a:r>
                      <a:r>
                        <a:rPr lang="en-GB" sz="1050" b="0" dirty="0" err="1">
                          <a:effectLst/>
                        </a:rPr>
                        <a:t>Merkezi</a:t>
                      </a:r>
                      <a:r>
                        <a:rPr lang="en-GB" sz="1050" b="0" dirty="0">
                          <a:effectLst/>
                        </a:rPr>
                        <a:t> </a:t>
                      </a:r>
                      <a:r>
                        <a:rPr lang="en-GB" sz="1050" b="0" dirty="0" err="1">
                          <a:effectLst/>
                        </a:rPr>
                        <a:t>Birimler</a:t>
                      </a:r>
                      <a:endParaRPr lang="tr-TR" sz="1050" b="0" dirty="0">
                        <a:effectLst/>
                        <a:latin typeface="Times New Roman" panose="02020603050405020304" pitchFamily="18" charset="0"/>
                        <a:ea typeface="Times New Roman" panose="02020603050405020304" pitchFamily="18" charset="0"/>
                      </a:endParaRPr>
                    </a:p>
                  </a:txBody>
                  <a:tcPr marL="22909" marR="13657" marT="16521"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326214281"/>
                  </a:ext>
                </a:extLst>
              </a:tr>
              <a:tr h="178850">
                <a:tc gridSpan="10">
                  <a:txBody>
                    <a:bodyPr/>
                    <a:lstStyle/>
                    <a:p>
                      <a:pPr>
                        <a:lnSpc>
                          <a:spcPct val="107000"/>
                        </a:lnSpc>
                      </a:pPr>
                      <a:r>
                        <a:rPr lang="en-GB" sz="1050" b="0">
                          <a:effectLst/>
                        </a:rPr>
                        <a:t>YATIRIMIN YILLAR İTİBARİYLE GELİŞİMİ (Cari Fiyatlarla, Bin TL) </a:t>
                      </a:r>
                      <a:endParaRPr lang="tr-TR" sz="1050" b="0">
                        <a:effectLst/>
                        <a:latin typeface="Times New Roman" panose="02020603050405020304" pitchFamily="18" charset="0"/>
                        <a:ea typeface="Times New Roman" panose="02020603050405020304" pitchFamily="18" charset="0"/>
                      </a:endParaRPr>
                    </a:p>
                  </a:txBody>
                  <a:tcPr marL="22909" marR="13657" marT="16521"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464252501"/>
                  </a:ext>
                </a:extLst>
              </a:tr>
              <a:tr h="521794">
                <a:tc rowSpan="2">
                  <a:txBody>
                    <a:bodyPr/>
                    <a:lstStyle/>
                    <a:p>
                      <a:pPr>
                        <a:lnSpc>
                          <a:spcPct val="107000"/>
                        </a:lnSpc>
                      </a:pPr>
                      <a:r>
                        <a:rPr lang="en-GB" sz="1050" b="0" dirty="0" err="1">
                          <a:effectLst/>
                        </a:rPr>
                        <a:t>Yıl</a:t>
                      </a:r>
                    </a:p>
                    <a:p>
                      <a:pPr>
                        <a:lnSpc>
                          <a:spcPct val="107000"/>
                        </a:lnSpc>
                      </a:pPr>
                      <a:r>
                        <a:rPr lang="en-GB" sz="1050" b="0" dirty="0">
                          <a:solidFill>
                            <a:schemeClr val="tx1"/>
                          </a:solidFill>
                          <a:effectLst/>
                        </a:rPr>
                        <a:t> </a:t>
                      </a:r>
                      <a:endParaRPr lang="tr-TR" sz="1050" b="0" dirty="0">
                        <a:solidFill>
                          <a:schemeClr val="tx1"/>
                        </a:solidFill>
                        <a:effectLst/>
                        <a:latin typeface="Times New Roman" panose="02020603050405020304" pitchFamily="18" charset="0"/>
                      </a:endParaRPr>
                    </a:p>
                  </a:txBody>
                  <a:tcPr marL="22909" marR="13657" marT="16521" marB="0" anchor="ctr"/>
                </a:tc>
                <a:tc rowSpan="2">
                  <a:txBody>
                    <a:bodyPr/>
                    <a:lstStyle/>
                    <a:p>
                      <a:pPr>
                        <a:lnSpc>
                          <a:spcPct val="107000"/>
                        </a:lnSpc>
                      </a:pPr>
                      <a:r>
                        <a:rPr lang="en-GB" sz="1050" b="0" dirty="0" err="1">
                          <a:effectLst/>
                        </a:rPr>
                        <a:t>Toplam</a:t>
                      </a:r>
                      <a:r>
                        <a:rPr lang="en-GB" sz="1050" b="0" dirty="0">
                          <a:effectLst/>
                        </a:rPr>
                        <a:t> </a:t>
                      </a:r>
                      <a:r>
                        <a:rPr lang="en-GB" sz="1050" b="0" dirty="0" err="1">
                          <a:effectLst/>
                        </a:rPr>
                        <a:t>Proje</a:t>
                      </a:r>
                      <a:r>
                        <a:rPr lang="en-GB" sz="1050" b="0" dirty="0">
                          <a:effectLst/>
                        </a:rPr>
                        <a:t> </a:t>
                      </a:r>
                      <a:r>
                        <a:rPr lang="en-GB" sz="1050" b="0" dirty="0" err="1">
                          <a:effectLst/>
                        </a:rPr>
                        <a:t>Tutarı</a:t>
                      </a:r>
                      <a:endParaRPr lang="tr-TR" sz="1050" b="0" dirty="0">
                        <a:effectLst/>
                        <a:latin typeface="Times New Roman" panose="02020603050405020304" pitchFamily="18" charset="0"/>
                        <a:ea typeface="Times New Roman" panose="02020603050405020304" pitchFamily="18" charset="0"/>
                      </a:endParaRPr>
                    </a:p>
                  </a:txBody>
                  <a:tcPr marL="22909" marR="13657" marT="16521" marB="0" anchor="ctr"/>
                </a:tc>
                <a:tc rowSpan="2">
                  <a:txBody>
                    <a:bodyPr/>
                    <a:lstStyle/>
                    <a:p>
                      <a:pPr algn="ctr">
                        <a:lnSpc>
                          <a:spcPct val="107000"/>
                        </a:lnSpc>
                      </a:pPr>
                      <a:r>
                        <a:rPr lang="en-GB" sz="1050" b="0" dirty="0">
                          <a:effectLst/>
                        </a:rPr>
                        <a:t>2021 </a:t>
                      </a:r>
                      <a:r>
                        <a:rPr lang="en-GB" sz="1050" b="0" dirty="0" err="1">
                          <a:effectLst/>
                        </a:rPr>
                        <a:t>Sonu</a:t>
                      </a:r>
                      <a:r>
                        <a:rPr lang="en-GB" sz="1050" b="0" dirty="0">
                          <a:effectLst/>
                        </a:rPr>
                        <a:t> </a:t>
                      </a:r>
                      <a:r>
                        <a:rPr lang="en-GB" sz="1050" b="0" dirty="0" err="1">
                          <a:effectLst/>
                        </a:rPr>
                        <a:t>Küm.Harc</a:t>
                      </a:r>
                      <a:r>
                        <a:rPr lang="en-GB" sz="1050" b="0" dirty="0">
                          <a:effectLst/>
                        </a:rPr>
                        <a:t>.</a:t>
                      </a:r>
                      <a:endParaRPr lang="tr-TR" sz="1050" b="0" dirty="0">
                        <a:effectLst/>
                      </a:endParaRPr>
                    </a:p>
                    <a:p>
                      <a:pPr algn="ctr">
                        <a:lnSpc>
                          <a:spcPct val="107000"/>
                        </a:lnSpc>
                      </a:pPr>
                      <a:r>
                        <a:rPr lang="en-GB" sz="1050" b="0" dirty="0">
                          <a:effectLst/>
                        </a:rPr>
                        <a:t> </a:t>
                      </a:r>
                      <a:endParaRPr lang="tr-TR" sz="1050" b="0" dirty="0">
                        <a:effectLst/>
                        <a:latin typeface="Times New Roman" panose="02020603050405020304" pitchFamily="18" charset="0"/>
                        <a:ea typeface="Times New Roman" panose="02020603050405020304" pitchFamily="18" charset="0"/>
                      </a:endParaRPr>
                    </a:p>
                  </a:txBody>
                  <a:tcPr marL="22909" marR="13657" marT="16521" marB="0" anchor="ctr"/>
                </a:tc>
                <a:tc gridSpan="2">
                  <a:txBody>
                    <a:bodyPr/>
                    <a:lstStyle/>
                    <a:p>
                      <a:r>
                        <a:rPr lang="en-GB" sz="1050" b="0">
                          <a:effectLst/>
                        </a:rPr>
                        <a:t>Program Ödeneği</a:t>
                      </a:r>
                      <a:endParaRPr lang="tr-TR" b="0"/>
                    </a:p>
                  </a:txBody>
                  <a:tcPr marL="22909" marR="13657" marT="16521" marB="0" anchor="ctr"/>
                </a:tc>
                <a:tc hMerge="1">
                  <a:txBody>
                    <a:bodyPr/>
                    <a:lstStyle/>
                    <a:p>
                      <a:endParaRPr lang="tr-TR"/>
                    </a:p>
                  </a:txBody>
                  <a:tcPr/>
                </a:tc>
                <a:tc gridSpan="2">
                  <a:txBody>
                    <a:bodyPr/>
                    <a:lstStyle/>
                    <a:p>
                      <a:pPr algn="ctr">
                        <a:lnSpc>
                          <a:spcPct val="107000"/>
                        </a:lnSpc>
                      </a:pPr>
                      <a:r>
                        <a:rPr lang="en-GB" sz="1050" b="0">
                          <a:effectLst/>
                        </a:rPr>
                        <a:t>Revize Ödenek</a:t>
                      </a:r>
                      <a:endParaRPr lang="tr-TR" sz="1050" b="0">
                        <a:effectLst/>
                        <a:latin typeface="Times New Roman" panose="02020603050405020304" pitchFamily="18" charset="0"/>
                        <a:ea typeface="Times New Roman" panose="02020603050405020304" pitchFamily="18" charset="0"/>
                      </a:endParaRPr>
                    </a:p>
                  </a:txBody>
                  <a:tcPr marL="22909" marR="13657" marT="16521" marB="0" anchor="ctr"/>
                </a:tc>
                <a:tc hMerge="1">
                  <a:txBody>
                    <a:bodyPr/>
                    <a:lstStyle/>
                    <a:p>
                      <a:endParaRPr lang="tr-TR"/>
                    </a:p>
                  </a:txBody>
                  <a:tcPr/>
                </a:tc>
                <a:tc gridSpan="2">
                  <a:txBody>
                    <a:bodyPr/>
                    <a:lstStyle/>
                    <a:p>
                      <a:pPr algn="ctr">
                        <a:lnSpc>
                          <a:spcPct val="107000"/>
                        </a:lnSpc>
                      </a:pPr>
                      <a:r>
                        <a:rPr lang="en-GB" sz="1050" b="0">
                          <a:effectLst/>
                        </a:rPr>
                        <a:t>2021 Yılı Harcama</a:t>
                      </a:r>
                      <a:endParaRPr lang="tr-TR" sz="1050" b="0">
                        <a:effectLst/>
                        <a:latin typeface="Times New Roman" panose="02020603050405020304" pitchFamily="18" charset="0"/>
                        <a:ea typeface="Times New Roman" panose="02020603050405020304" pitchFamily="18" charset="0"/>
                      </a:endParaRPr>
                    </a:p>
                  </a:txBody>
                  <a:tcPr marL="22909" marR="13657" marT="16521" marB="0" anchor="ctr"/>
                </a:tc>
                <a:tc hMerge="1">
                  <a:txBody>
                    <a:bodyPr/>
                    <a:lstStyle/>
                    <a:p>
                      <a:endParaRPr lang="tr-TR"/>
                    </a:p>
                  </a:txBody>
                  <a:tcPr/>
                </a:tc>
                <a:tc>
                  <a:txBody>
                    <a:bodyPr/>
                    <a:lstStyle/>
                    <a:p>
                      <a:pPr algn="ctr">
                        <a:lnSpc>
                          <a:spcPct val="107000"/>
                        </a:lnSpc>
                      </a:pPr>
                      <a:r>
                        <a:rPr lang="en-GB" sz="1050" b="0">
                          <a:effectLst/>
                        </a:rPr>
                        <a:t>Gerçekleşme Yüzdesi </a:t>
                      </a:r>
                      <a:endParaRPr lang="tr-TR" sz="1050" b="0">
                        <a:effectLst/>
                      </a:endParaRPr>
                    </a:p>
                    <a:p>
                      <a:pPr algn="ctr">
                        <a:lnSpc>
                          <a:spcPct val="107000"/>
                        </a:lnSpc>
                      </a:pPr>
                      <a:r>
                        <a:rPr lang="en-GB" sz="1050" b="0">
                          <a:effectLst/>
                        </a:rPr>
                        <a:t>(%)</a:t>
                      </a:r>
                      <a:endParaRPr lang="tr-TR" sz="1050" b="0">
                        <a:effectLst/>
                        <a:latin typeface="Times New Roman" panose="02020603050405020304" pitchFamily="18" charset="0"/>
                        <a:ea typeface="Times New Roman" panose="02020603050405020304" pitchFamily="18" charset="0"/>
                      </a:endParaRPr>
                    </a:p>
                  </a:txBody>
                  <a:tcPr marL="22909" marR="13657" marT="16521" marB="0" anchor="ctr"/>
                </a:tc>
                <a:extLst>
                  <a:ext uri="{0D108BD9-81ED-4DB2-BD59-A6C34878D82A}">
                    <a16:rowId xmlns:a16="http://schemas.microsoft.com/office/drawing/2014/main" val="3944457127"/>
                  </a:ext>
                </a:extLst>
              </a:tr>
              <a:tr h="952824">
                <a:tc vMerge="1">
                  <a:txBody>
                    <a:bodyPr/>
                    <a:lstStyle/>
                    <a:p>
                      <a:pPr>
                        <a:lnSpc>
                          <a:spcPct val="107000"/>
                        </a:lnSpc>
                      </a:pPr>
                      <a:r>
                        <a:rPr lang="en-GB" sz="1050" dirty="0">
                          <a:solidFill>
                            <a:schemeClr val="tx1"/>
                          </a:solidFill>
                          <a:effectLst/>
                        </a:rPr>
                        <a:t> </a:t>
                      </a:r>
                      <a:endParaRPr lang="tr-TR" sz="1050" dirty="0">
                        <a:solidFill>
                          <a:schemeClr val="tx1"/>
                        </a:solidFill>
                        <a:effectLst/>
                        <a:latin typeface="Times New Roman" panose="02020603050405020304" pitchFamily="18" charset="0"/>
                        <a:ea typeface="Times New Roman" panose="02020603050405020304" pitchFamily="18" charset="0"/>
                      </a:endParaRPr>
                    </a:p>
                  </a:txBody>
                  <a:tcPr marL="22909" marR="13657" marT="16521" marB="0" anchor="ctr"/>
                </a:tc>
                <a:tc vMerge="1">
                  <a:txBody>
                    <a:bodyPr/>
                    <a:lstStyle/>
                    <a:p>
                      <a:endParaRPr lang="tr-TR"/>
                    </a:p>
                  </a:txBody>
                  <a:tcPr/>
                </a:tc>
                <a:tc vMerge="1">
                  <a:txBody>
                    <a:bodyPr/>
                    <a:lstStyle/>
                    <a:p>
                      <a:endParaRPr lang="tr-TR"/>
                    </a:p>
                  </a:txBody>
                  <a:tcPr/>
                </a:tc>
                <a:tc>
                  <a:txBody>
                    <a:bodyPr/>
                    <a:lstStyle/>
                    <a:p>
                      <a:r>
                        <a:rPr lang="en-GB" sz="1050" b="0">
                          <a:effectLst/>
                        </a:rPr>
                        <a:t>Dış</a:t>
                      </a:r>
                      <a:endParaRPr lang="tr-TR" b="0"/>
                    </a:p>
                  </a:txBody>
                  <a:tcPr marL="22909" marR="13657" marT="16521" marB="0" anchor="ctr"/>
                </a:tc>
                <a:tc>
                  <a:txBody>
                    <a:bodyPr/>
                    <a:lstStyle/>
                    <a:p>
                      <a:pPr>
                        <a:lnSpc>
                          <a:spcPct val="107000"/>
                        </a:lnSpc>
                      </a:pPr>
                      <a:r>
                        <a:rPr lang="en-GB" sz="1050" b="0">
                          <a:effectLst/>
                        </a:rPr>
                        <a:t>Toplam</a:t>
                      </a:r>
                      <a:endParaRPr lang="tr-TR" sz="1050" b="0">
                        <a:effectLst/>
                        <a:latin typeface="Times New Roman" panose="02020603050405020304" pitchFamily="18" charset="0"/>
                        <a:ea typeface="Times New Roman" panose="02020603050405020304" pitchFamily="18" charset="0"/>
                      </a:endParaRPr>
                    </a:p>
                  </a:txBody>
                  <a:tcPr marL="22909" marR="13657" marT="16521" marB="0" anchor="ctr"/>
                </a:tc>
                <a:tc>
                  <a:txBody>
                    <a:bodyPr/>
                    <a:lstStyle/>
                    <a:p>
                      <a:pPr>
                        <a:lnSpc>
                          <a:spcPct val="107000"/>
                        </a:lnSpc>
                      </a:pPr>
                      <a:r>
                        <a:rPr lang="en-GB" sz="1050" b="0">
                          <a:effectLst/>
                        </a:rPr>
                        <a:t>Dış</a:t>
                      </a:r>
                      <a:endParaRPr lang="tr-TR" sz="1050" b="0">
                        <a:effectLst/>
                        <a:latin typeface="Times New Roman" panose="02020603050405020304" pitchFamily="18" charset="0"/>
                        <a:ea typeface="Times New Roman" panose="02020603050405020304" pitchFamily="18" charset="0"/>
                      </a:endParaRPr>
                    </a:p>
                  </a:txBody>
                  <a:tcPr marL="22909" marR="13657" marT="16521" marB="0" anchor="ctr"/>
                </a:tc>
                <a:tc>
                  <a:txBody>
                    <a:bodyPr/>
                    <a:lstStyle/>
                    <a:p>
                      <a:pPr>
                        <a:lnSpc>
                          <a:spcPct val="107000"/>
                        </a:lnSpc>
                      </a:pPr>
                      <a:r>
                        <a:rPr lang="en-GB" sz="1050" b="0">
                          <a:effectLst/>
                        </a:rPr>
                        <a:t>Toplam</a:t>
                      </a:r>
                      <a:endParaRPr lang="tr-TR" sz="1050" b="0">
                        <a:effectLst/>
                        <a:latin typeface="Times New Roman" panose="02020603050405020304" pitchFamily="18" charset="0"/>
                        <a:ea typeface="Times New Roman" panose="02020603050405020304" pitchFamily="18" charset="0"/>
                      </a:endParaRPr>
                    </a:p>
                  </a:txBody>
                  <a:tcPr marL="22909" marR="13657" marT="16521" marB="0" anchor="ctr"/>
                </a:tc>
                <a:tc>
                  <a:txBody>
                    <a:bodyPr/>
                    <a:lstStyle/>
                    <a:p>
                      <a:pPr>
                        <a:lnSpc>
                          <a:spcPct val="107000"/>
                        </a:lnSpc>
                      </a:pPr>
                      <a:r>
                        <a:rPr lang="en-GB" sz="1050" b="0">
                          <a:effectLst/>
                        </a:rPr>
                        <a:t>Dış</a:t>
                      </a:r>
                      <a:endParaRPr lang="tr-TR" sz="1050" b="0">
                        <a:effectLst/>
                        <a:latin typeface="Times New Roman" panose="02020603050405020304" pitchFamily="18" charset="0"/>
                        <a:ea typeface="Times New Roman" panose="02020603050405020304" pitchFamily="18" charset="0"/>
                      </a:endParaRPr>
                    </a:p>
                  </a:txBody>
                  <a:tcPr marL="22909" marR="13657" marT="16521" marB="0" anchor="ctr"/>
                </a:tc>
                <a:tc>
                  <a:txBody>
                    <a:bodyPr/>
                    <a:lstStyle/>
                    <a:p>
                      <a:pPr>
                        <a:lnSpc>
                          <a:spcPct val="107000"/>
                        </a:lnSpc>
                      </a:pPr>
                      <a:r>
                        <a:rPr lang="en-GB" sz="1050" b="0">
                          <a:effectLst/>
                        </a:rPr>
                        <a:t>Toplam</a:t>
                      </a:r>
                      <a:endParaRPr lang="tr-TR" sz="1050" b="0">
                        <a:effectLst/>
                        <a:latin typeface="Times New Roman" panose="02020603050405020304" pitchFamily="18" charset="0"/>
                        <a:ea typeface="Times New Roman" panose="02020603050405020304" pitchFamily="18" charset="0"/>
                      </a:endParaRPr>
                    </a:p>
                  </a:txBody>
                  <a:tcPr marL="22909" marR="13657" marT="16521" marB="0" anchor="ctr"/>
                </a:tc>
                <a:tc>
                  <a:txBody>
                    <a:bodyPr/>
                    <a:lstStyle/>
                    <a:p>
                      <a:pPr>
                        <a:lnSpc>
                          <a:spcPct val="107000"/>
                        </a:lnSpc>
                      </a:pPr>
                      <a:r>
                        <a:rPr lang="en-GB" sz="1050" b="0">
                          <a:effectLst/>
                        </a:rPr>
                        <a:t> </a:t>
                      </a:r>
                      <a:endParaRPr lang="tr-TR" sz="1050" b="0">
                        <a:effectLst/>
                        <a:latin typeface="Times New Roman" panose="02020603050405020304" pitchFamily="18" charset="0"/>
                        <a:ea typeface="Times New Roman" panose="02020603050405020304" pitchFamily="18" charset="0"/>
                      </a:endParaRPr>
                    </a:p>
                  </a:txBody>
                  <a:tcPr marL="22909" marR="13657" marT="16521" marB="0" anchor="ctr"/>
                </a:tc>
                <a:extLst>
                  <a:ext uri="{0D108BD9-81ED-4DB2-BD59-A6C34878D82A}">
                    <a16:rowId xmlns:a16="http://schemas.microsoft.com/office/drawing/2014/main" val="2018397919"/>
                  </a:ext>
                </a:extLst>
              </a:tr>
              <a:tr h="695882">
                <a:tc>
                  <a:txBody>
                    <a:bodyPr/>
                    <a:lstStyle/>
                    <a:p>
                      <a:pPr algn="ctr">
                        <a:lnSpc>
                          <a:spcPct val="107000"/>
                        </a:lnSpc>
                      </a:pPr>
                      <a:r>
                        <a:rPr lang="en-GB" sz="1050" b="0">
                          <a:effectLst/>
                        </a:rPr>
                        <a:t>2021</a:t>
                      </a:r>
                      <a:endParaRPr lang="tr-TR" sz="1050" b="0">
                        <a:effectLst/>
                        <a:latin typeface="Times New Roman" panose="02020603050405020304" pitchFamily="18" charset="0"/>
                        <a:ea typeface="Times New Roman" panose="02020603050405020304" pitchFamily="18" charset="0"/>
                      </a:endParaRPr>
                    </a:p>
                  </a:txBody>
                  <a:tcPr marL="22909" marR="13657" marT="16521" marB="0" anchor="ctr"/>
                </a:tc>
                <a:tc>
                  <a:txBody>
                    <a:bodyPr/>
                    <a:lstStyle/>
                    <a:p>
                      <a:pPr algn="ctr">
                        <a:lnSpc>
                          <a:spcPct val="107000"/>
                        </a:lnSpc>
                      </a:pPr>
                      <a:r>
                        <a:rPr lang="en-GB" sz="1050" b="0" dirty="0">
                          <a:effectLst/>
                        </a:rPr>
                        <a:t>50.500.000,00 ₺</a:t>
                      </a:r>
                      <a:endParaRPr lang="tr-TR" sz="1050" b="0" dirty="0">
                        <a:effectLst/>
                        <a:latin typeface="Times New Roman" panose="02020603050405020304" pitchFamily="18" charset="0"/>
                        <a:ea typeface="Times New Roman" panose="02020603050405020304" pitchFamily="18" charset="0"/>
                      </a:endParaRPr>
                    </a:p>
                  </a:txBody>
                  <a:tcPr marL="22909" marR="13657" marT="16521" marB="0" anchor="ctr"/>
                </a:tc>
                <a:tc>
                  <a:txBody>
                    <a:bodyPr/>
                    <a:lstStyle/>
                    <a:p>
                      <a:pPr algn="ctr">
                        <a:lnSpc>
                          <a:spcPct val="107000"/>
                        </a:lnSpc>
                      </a:pPr>
                      <a:r>
                        <a:rPr lang="en-GB" sz="1050" b="0" dirty="0">
                          <a:effectLst/>
                        </a:rPr>
                        <a:t>5.498.830,92 ₺</a:t>
                      </a:r>
                      <a:endParaRPr lang="tr-TR" sz="1050" b="0" dirty="0">
                        <a:effectLst/>
                        <a:latin typeface="Times New Roman" panose="02020603050405020304" pitchFamily="18" charset="0"/>
                        <a:ea typeface="Times New Roman" panose="02020603050405020304" pitchFamily="18" charset="0"/>
                      </a:endParaRPr>
                    </a:p>
                  </a:txBody>
                  <a:tcPr marL="22909" marR="13657" marT="16521" marB="0" anchor="ctr"/>
                </a:tc>
                <a:tc>
                  <a:txBody>
                    <a:bodyPr/>
                    <a:lstStyle/>
                    <a:p>
                      <a:pPr algn="ctr"/>
                      <a:r>
                        <a:rPr lang="en-GB" sz="1050" b="0" dirty="0">
                          <a:effectLst/>
                        </a:rPr>
                        <a:t>-</a:t>
                      </a:r>
                      <a:endParaRPr lang="tr-TR" b="0" dirty="0"/>
                    </a:p>
                  </a:txBody>
                  <a:tcPr marL="22909" marR="13657" marT="16521" marB="0" anchor="ctr"/>
                </a:tc>
                <a:tc>
                  <a:txBody>
                    <a:bodyPr/>
                    <a:lstStyle/>
                    <a:p>
                      <a:pPr algn="ctr">
                        <a:lnSpc>
                          <a:spcPct val="107000"/>
                        </a:lnSpc>
                      </a:pPr>
                      <a:r>
                        <a:rPr lang="en-GB" sz="1050" b="0">
                          <a:effectLst/>
                        </a:rPr>
                        <a:t>3.500.000,00 ₺</a:t>
                      </a:r>
                      <a:endParaRPr lang="tr-TR" sz="1050" b="0">
                        <a:effectLst/>
                        <a:latin typeface="Times New Roman" panose="02020603050405020304" pitchFamily="18" charset="0"/>
                        <a:ea typeface="Times New Roman" panose="02020603050405020304" pitchFamily="18" charset="0"/>
                      </a:endParaRPr>
                    </a:p>
                  </a:txBody>
                  <a:tcPr marL="22909" marR="13657" marT="16521" marB="0" anchor="ctr"/>
                </a:tc>
                <a:tc>
                  <a:txBody>
                    <a:bodyPr/>
                    <a:lstStyle/>
                    <a:p>
                      <a:pPr algn="ctr">
                        <a:lnSpc>
                          <a:spcPct val="107000"/>
                        </a:lnSpc>
                      </a:pPr>
                      <a:r>
                        <a:rPr lang="en-GB" sz="1050" b="0">
                          <a:effectLst/>
                        </a:rPr>
                        <a:t>-</a:t>
                      </a:r>
                      <a:endParaRPr lang="tr-TR" sz="1050" b="0">
                        <a:effectLst/>
                        <a:latin typeface="Times New Roman" panose="02020603050405020304" pitchFamily="18" charset="0"/>
                        <a:ea typeface="Times New Roman" panose="02020603050405020304" pitchFamily="18" charset="0"/>
                      </a:endParaRPr>
                    </a:p>
                  </a:txBody>
                  <a:tcPr marL="22909" marR="13657" marT="16521" marB="0" anchor="ctr"/>
                </a:tc>
                <a:tc>
                  <a:txBody>
                    <a:bodyPr/>
                    <a:lstStyle/>
                    <a:p>
                      <a:pPr algn="ctr">
                        <a:lnSpc>
                          <a:spcPct val="107000"/>
                        </a:lnSpc>
                      </a:pPr>
                      <a:r>
                        <a:rPr lang="en-GB" sz="1050" b="0">
                          <a:effectLst/>
                        </a:rPr>
                        <a:t>5.500.000,00 ₺</a:t>
                      </a:r>
                      <a:endParaRPr lang="tr-TR" sz="1050" b="0">
                        <a:effectLst/>
                        <a:latin typeface="Times New Roman" panose="02020603050405020304" pitchFamily="18" charset="0"/>
                        <a:ea typeface="Times New Roman" panose="02020603050405020304" pitchFamily="18" charset="0"/>
                      </a:endParaRPr>
                    </a:p>
                  </a:txBody>
                  <a:tcPr marL="22909" marR="13657" marT="16521" marB="0" anchor="ctr"/>
                </a:tc>
                <a:tc>
                  <a:txBody>
                    <a:bodyPr/>
                    <a:lstStyle/>
                    <a:p>
                      <a:pPr algn="ctr">
                        <a:lnSpc>
                          <a:spcPct val="107000"/>
                        </a:lnSpc>
                      </a:pPr>
                      <a:r>
                        <a:rPr lang="en-GB" sz="1050" b="0">
                          <a:effectLst/>
                        </a:rPr>
                        <a:t>-</a:t>
                      </a:r>
                      <a:endParaRPr lang="tr-TR" sz="1050" b="0">
                        <a:effectLst/>
                        <a:latin typeface="Times New Roman" panose="02020603050405020304" pitchFamily="18" charset="0"/>
                        <a:ea typeface="Times New Roman" panose="02020603050405020304" pitchFamily="18" charset="0"/>
                      </a:endParaRPr>
                    </a:p>
                  </a:txBody>
                  <a:tcPr marL="22909" marR="13657" marT="16521" marB="0" anchor="ctr"/>
                </a:tc>
                <a:tc>
                  <a:txBody>
                    <a:bodyPr/>
                    <a:lstStyle/>
                    <a:p>
                      <a:pPr algn="ctr">
                        <a:lnSpc>
                          <a:spcPct val="107000"/>
                        </a:lnSpc>
                      </a:pPr>
                      <a:r>
                        <a:rPr lang="en-GB" sz="1050" b="0" dirty="0">
                          <a:effectLst/>
                        </a:rPr>
                        <a:t>5.498.830,92 ₺</a:t>
                      </a:r>
                      <a:endParaRPr lang="tr-TR" sz="1050" b="0" dirty="0">
                        <a:effectLst/>
                        <a:latin typeface="Times New Roman" panose="02020603050405020304" pitchFamily="18" charset="0"/>
                        <a:ea typeface="Times New Roman" panose="02020603050405020304" pitchFamily="18" charset="0"/>
                      </a:endParaRPr>
                    </a:p>
                  </a:txBody>
                  <a:tcPr marL="22909" marR="13657" marT="16521" marB="0" anchor="ctr"/>
                </a:tc>
                <a:tc>
                  <a:txBody>
                    <a:bodyPr/>
                    <a:lstStyle/>
                    <a:p>
                      <a:pPr algn="ctr">
                        <a:lnSpc>
                          <a:spcPct val="107000"/>
                        </a:lnSpc>
                      </a:pPr>
                      <a:r>
                        <a:rPr lang="en-GB" sz="1050" b="0" dirty="0">
                          <a:effectLst/>
                        </a:rPr>
                        <a:t>99,98</a:t>
                      </a:r>
                      <a:endParaRPr lang="tr-TR" sz="1050" b="0" dirty="0">
                        <a:effectLst/>
                        <a:latin typeface="Times New Roman" panose="02020603050405020304" pitchFamily="18" charset="0"/>
                        <a:ea typeface="Times New Roman" panose="02020603050405020304" pitchFamily="18" charset="0"/>
                      </a:endParaRPr>
                    </a:p>
                  </a:txBody>
                  <a:tcPr marL="22909" marR="13657" marT="16521" marB="0" anchor="ctr"/>
                </a:tc>
                <a:extLst>
                  <a:ext uri="{0D108BD9-81ED-4DB2-BD59-A6C34878D82A}">
                    <a16:rowId xmlns:a16="http://schemas.microsoft.com/office/drawing/2014/main" val="1688244161"/>
                  </a:ext>
                </a:extLst>
              </a:tr>
              <a:tr h="2058331">
                <a:tc gridSpan="10">
                  <a:txBody>
                    <a:bodyPr/>
                    <a:lstStyle/>
                    <a:p>
                      <a:pPr algn="just">
                        <a:lnSpc>
                          <a:spcPct val="115000"/>
                        </a:lnSpc>
                        <a:tabLst>
                          <a:tab pos="775970" algn="ctr"/>
                          <a:tab pos="1456690" algn="ctr"/>
                          <a:tab pos="1957705" algn="ctr"/>
                          <a:tab pos="2429510" algn="ctr"/>
                          <a:tab pos="3046095" algn="ctr"/>
                          <a:tab pos="3517900" algn="ctr"/>
                          <a:tab pos="4076700" algn="ctr"/>
                          <a:tab pos="4549775" algn="ctr"/>
                          <a:tab pos="5316855" algn="ctr"/>
                        </a:tabLst>
                      </a:pPr>
                      <a:r>
                        <a:rPr lang="en-GB" sz="1050" b="0" dirty="0" err="1">
                          <a:effectLst/>
                        </a:rPr>
                        <a:t>Açıklama</a:t>
                      </a:r>
                      <a:r>
                        <a:rPr lang="en-GB" sz="1050" b="0" dirty="0">
                          <a:effectLst/>
                        </a:rPr>
                        <a:t>: </a:t>
                      </a:r>
                      <a:r>
                        <a:rPr lang="en-GB" sz="1050" b="0" dirty="0" err="1">
                          <a:solidFill>
                            <a:srgbClr val="111111"/>
                          </a:solidFill>
                          <a:effectLst/>
                        </a:rPr>
                        <a:t>Cumhurbaşkanlığı</a:t>
                      </a:r>
                      <a:r>
                        <a:rPr lang="en-GB" sz="1050" b="0" dirty="0">
                          <a:solidFill>
                            <a:srgbClr val="111111"/>
                          </a:solidFill>
                          <a:effectLst/>
                        </a:rPr>
                        <a:t> </a:t>
                      </a:r>
                      <a:r>
                        <a:rPr lang="en-GB" sz="1050" b="0" dirty="0" err="1">
                          <a:solidFill>
                            <a:srgbClr val="111111"/>
                          </a:solidFill>
                          <a:effectLst/>
                        </a:rPr>
                        <a:t>Strateji</a:t>
                      </a:r>
                      <a:r>
                        <a:rPr lang="en-GB" sz="1050" b="0" dirty="0">
                          <a:solidFill>
                            <a:srgbClr val="111111"/>
                          </a:solidFill>
                          <a:effectLst/>
                        </a:rPr>
                        <a:t> </a:t>
                      </a:r>
                      <a:r>
                        <a:rPr lang="en-GB" sz="1050" b="0" dirty="0" err="1">
                          <a:solidFill>
                            <a:srgbClr val="111111"/>
                          </a:solidFill>
                          <a:effectLst/>
                        </a:rPr>
                        <a:t>ve</a:t>
                      </a:r>
                      <a:r>
                        <a:rPr lang="en-GB" sz="1050" b="0" dirty="0">
                          <a:solidFill>
                            <a:srgbClr val="111111"/>
                          </a:solidFill>
                          <a:effectLst/>
                        </a:rPr>
                        <a:t> </a:t>
                      </a:r>
                      <a:r>
                        <a:rPr lang="en-GB" sz="1050" b="0" dirty="0" err="1">
                          <a:solidFill>
                            <a:srgbClr val="111111"/>
                          </a:solidFill>
                          <a:effectLst/>
                        </a:rPr>
                        <a:t>Bütçe</a:t>
                      </a:r>
                      <a:r>
                        <a:rPr lang="en-GB" sz="1050" b="0" dirty="0">
                          <a:solidFill>
                            <a:srgbClr val="111111"/>
                          </a:solidFill>
                          <a:effectLst/>
                        </a:rPr>
                        <a:t> </a:t>
                      </a:r>
                      <a:r>
                        <a:rPr lang="en-GB" sz="1050" b="0" dirty="0" err="1">
                          <a:solidFill>
                            <a:srgbClr val="111111"/>
                          </a:solidFill>
                          <a:effectLst/>
                        </a:rPr>
                        <a:t>Başkanlığının</a:t>
                      </a:r>
                      <a:r>
                        <a:rPr lang="en-GB" sz="1050" b="0" dirty="0">
                          <a:solidFill>
                            <a:srgbClr val="111111"/>
                          </a:solidFill>
                          <a:effectLst/>
                        </a:rPr>
                        <a:t> 2021 </a:t>
                      </a:r>
                      <a:r>
                        <a:rPr lang="en-GB" sz="1050" b="0" dirty="0" err="1">
                          <a:solidFill>
                            <a:srgbClr val="111111"/>
                          </a:solidFill>
                          <a:effectLst/>
                        </a:rPr>
                        <a:t>Yılı</a:t>
                      </a:r>
                      <a:r>
                        <a:rPr lang="en-GB" sz="1050" b="0" dirty="0">
                          <a:solidFill>
                            <a:srgbClr val="111111"/>
                          </a:solidFill>
                          <a:effectLst/>
                        </a:rPr>
                        <a:t> </a:t>
                      </a:r>
                      <a:r>
                        <a:rPr lang="en-GB" sz="1050" b="0" dirty="0" err="1">
                          <a:solidFill>
                            <a:srgbClr val="111111"/>
                          </a:solidFill>
                          <a:effectLst/>
                        </a:rPr>
                        <a:t>Yatırım</a:t>
                      </a:r>
                      <a:r>
                        <a:rPr lang="en-GB" sz="1050" b="0" dirty="0">
                          <a:solidFill>
                            <a:srgbClr val="111111"/>
                          </a:solidFill>
                          <a:effectLst/>
                        </a:rPr>
                        <a:t> </a:t>
                      </a:r>
                      <a:r>
                        <a:rPr lang="en-GB" sz="1050" b="0" dirty="0" err="1">
                          <a:solidFill>
                            <a:srgbClr val="111111"/>
                          </a:solidFill>
                          <a:effectLst/>
                        </a:rPr>
                        <a:t>Programının</a:t>
                      </a:r>
                      <a:r>
                        <a:rPr lang="en-GB" sz="1050" b="0" dirty="0">
                          <a:solidFill>
                            <a:srgbClr val="111111"/>
                          </a:solidFill>
                          <a:effectLst/>
                        </a:rPr>
                        <a:t> </a:t>
                      </a:r>
                      <a:r>
                        <a:rPr lang="en-GB" sz="1050" b="0" dirty="0" err="1">
                          <a:solidFill>
                            <a:srgbClr val="111111"/>
                          </a:solidFill>
                          <a:effectLst/>
                        </a:rPr>
                        <a:t>Uygulanması</a:t>
                      </a:r>
                      <a:r>
                        <a:rPr lang="en-GB" sz="1050" b="0" dirty="0">
                          <a:solidFill>
                            <a:srgbClr val="111111"/>
                          </a:solidFill>
                          <a:effectLst/>
                        </a:rPr>
                        <a:t> </a:t>
                      </a:r>
                      <a:r>
                        <a:rPr lang="en-GB" sz="1050" b="0" dirty="0" err="1">
                          <a:solidFill>
                            <a:srgbClr val="111111"/>
                          </a:solidFill>
                          <a:effectLst/>
                        </a:rPr>
                        <a:t>ve</a:t>
                      </a:r>
                      <a:r>
                        <a:rPr lang="en-GB" sz="1050" b="0" dirty="0">
                          <a:solidFill>
                            <a:srgbClr val="111111"/>
                          </a:solidFill>
                          <a:effectLst/>
                        </a:rPr>
                        <a:t> </a:t>
                      </a:r>
                      <a:r>
                        <a:rPr lang="en-GB" sz="1050" b="0" dirty="0" err="1">
                          <a:solidFill>
                            <a:srgbClr val="111111"/>
                          </a:solidFill>
                          <a:effectLst/>
                        </a:rPr>
                        <a:t>İzlenmesine</a:t>
                      </a:r>
                      <a:r>
                        <a:rPr lang="en-GB" sz="1050" b="0" dirty="0">
                          <a:solidFill>
                            <a:srgbClr val="111111"/>
                          </a:solidFill>
                          <a:effectLst/>
                        </a:rPr>
                        <a:t> </a:t>
                      </a:r>
                      <a:r>
                        <a:rPr lang="en-GB" sz="1050" b="0" dirty="0" err="1">
                          <a:solidFill>
                            <a:srgbClr val="111111"/>
                          </a:solidFill>
                          <a:effectLst/>
                        </a:rPr>
                        <a:t>Dair</a:t>
                      </a:r>
                      <a:r>
                        <a:rPr lang="en-GB" sz="1050" b="0" dirty="0">
                          <a:solidFill>
                            <a:srgbClr val="111111"/>
                          </a:solidFill>
                          <a:effectLst/>
                        </a:rPr>
                        <a:t> 3428 </a:t>
                      </a:r>
                      <a:r>
                        <a:rPr lang="en-GB" sz="1050" b="0" dirty="0" err="1">
                          <a:solidFill>
                            <a:srgbClr val="111111"/>
                          </a:solidFill>
                          <a:effectLst/>
                        </a:rPr>
                        <a:t>Kararı</a:t>
                      </a:r>
                      <a:r>
                        <a:rPr lang="en-GB" sz="1050" b="0" dirty="0">
                          <a:solidFill>
                            <a:srgbClr val="111111"/>
                          </a:solidFill>
                          <a:effectLst/>
                        </a:rPr>
                        <a:t> </a:t>
                      </a:r>
                      <a:r>
                        <a:rPr lang="en-GB" sz="1050" b="0" dirty="0" err="1">
                          <a:solidFill>
                            <a:srgbClr val="111111"/>
                          </a:solidFill>
                          <a:effectLst/>
                        </a:rPr>
                        <a:t>gereğince</a:t>
                      </a:r>
                      <a:r>
                        <a:rPr lang="en-GB" sz="1050" b="0" dirty="0">
                          <a:solidFill>
                            <a:srgbClr val="111111"/>
                          </a:solidFill>
                          <a:effectLst/>
                        </a:rPr>
                        <a:t>; 15 </a:t>
                      </a:r>
                      <a:r>
                        <a:rPr lang="en-GB" sz="1050" b="0" dirty="0" err="1">
                          <a:solidFill>
                            <a:srgbClr val="111111"/>
                          </a:solidFill>
                          <a:effectLst/>
                        </a:rPr>
                        <a:t>Ocak</a:t>
                      </a:r>
                      <a:r>
                        <a:rPr lang="en-GB" sz="1050" b="0" dirty="0">
                          <a:solidFill>
                            <a:srgbClr val="111111"/>
                          </a:solidFill>
                          <a:effectLst/>
                        </a:rPr>
                        <a:t> 2021 </a:t>
                      </a:r>
                      <a:r>
                        <a:rPr lang="en-GB" sz="1050" b="0" dirty="0" err="1">
                          <a:solidFill>
                            <a:srgbClr val="111111"/>
                          </a:solidFill>
                          <a:effectLst/>
                        </a:rPr>
                        <a:t>tarih</a:t>
                      </a:r>
                      <a:r>
                        <a:rPr lang="en-GB" sz="1050" b="0" dirty="0">
                          <a:solidFill>
                            <a:srgbClr val="111111"/>
                          </a:solidFill>
                          <a:effectLst/>
                        </a:rPr>
                        <a:t> </a:t>
                      </a:r>
                      <a:r>
                        <a:rPr lang="en-GB" sz="1050" b="0" dirty="0" err="1">
                          <a:solidFill>
                            <a:srgbClr val="111111"/>
                          </a:solidFill>
                          <a:effectLst/>
                        </a:rPr>
                        <a:t>ve</a:t>
                      </a:r>
                      <a:r>
                        <a:rPr lang="en-GB" sz="1050" b="0" dirty="0">
                          <a:solidFill>
                            <a:srgbClr val="111111"/>
                          </a:solidFill>
                          <a:effectLst/>
                        </a:rPr>
                        <a:t> 31365 (</a:t>
                      </a:r>
                      <a:r>
                        <a:rPr lang="en-GB" sz="1050" b="0" dirty="0" err="1">
                          <a:solidFill>
                            <a:srgbClr val="111111"/>
                          </a:solidFill>
                          <a:effectLst/>
                        </a:rPr>
                        <a:t>Mükerrer</a:t>
                      </a:r>
                      <a:r>
                        <a:rPr lang="en-GB" sz="1050" b="0" dirty="0">
                          <a:solidFill>
                            <a:srgbClr val="111111"/>
                          </a:solidFill>
                          <a:effectLst/>
                        </a:rPr>
                        <a:t>) </a:t>
                      </a:r>
                      <a:r>
                        <a:rPr lang="en-GB" sz="1050" b="0" dirty="0" err="1">
                          <a:solidFill>
                            <a:srgbClr val="111111"/>
                          </a:solidFill>
                          <a:effectLst/>
                        </a:rPr>
                        <a:t>sayılı</a:t>
                      </a:r>
                      <a:r>
                        <a:rPr lang="en-GB" sz="1050" b="0" dirty="0">
                          <a:solidFill>
                            <a:srgbClr val="111111"/>
                          </a:solidFill>
                          <a:effectLst/>
                        </a:rPr>
                        <a:t> </a:t>
                      </a:r>
                      <a:r>
                        <a:rPr lang="en-GB" sz="1050" b="0" dirty="0" err="1">
                          <a:solidFill>
                            <a:srgbClr val="111111"/>
                          </a:solidFill>
                          <a:effectLst/>
                        </a:rPr>
                        <a:t>resmi</a:t>
                      </a:r>
                      <a:r>
                        <a:rPr lang="en-GB" sz="1050" b="0" dirty="0">
                          <a:solidFill>
                            <a:srgbClr val="111111"/>
                          </a:solidFill>
                          <a:effectLst/>
                        </a:rPr>
                        <a:t> </a:t>
                      </a:r>
                      <a:r>
                        <a:rPr lang="en-GB" sz="1050" b="0" dirty="0" err="1">
                          <a:solidFill>
                            <a:srgbClr val="111111"/>
                          </a:solidFill>
                          <a:effectLst/>
                        </a:rPr>
                        <a:t>gazetede</a:t>
                      </a:r>
                      <a:r>
                        <a:rPr lang="en-GB" sz="1050" b="0" dirty="0">
                          <a:solidFill>
                            <a:srgbClr val="111111"/>
                          </a:solidFill>
                          <a:effectLst/>
                        </a:rPr>
                        <a:t> </a:t>
                      </a:r>
                      <a:r>
                        <a:rPr lang="en-GB" sz="1050" b="0" dirty="0" err="1">
                          <a:solidFill>
                            <a:srgbClr val="111111"/>
                          </a:solidFill>
                          <a:effectLst/>
                        </a:rPr>
                        <a:t>yayımlanan</a:t>
                      </a:r>
                      <a:r>
                        <a:rPr lang="en-GB" sz="1050" b="0" dirty="0">
                          <a:solidFill>
                            <a:srgbClr val="111111"/>
                          </a:solidFill>
                          <a:effectLst/>
                        </a:rPr>
                        <a:t> “2021 </a:t>
                      </a:r>
                      <a:r>
                        <a:rPr lang="en-GB" sz="1050" b="0" dirty="0" err="1">
                          <a:solidFill>
                            <a:srgbClr val="111111"/>
                          </a:solidFill>
                          <a:effectLst/>
                        </a:rPr>
                        <a:t>Yılı</a:t>
                      </a:r>
                      <a:r>
                        <a:rPr lang="en-GB" sz="1050" b="0" dirty="0">
                          <a:solidFill>
                            <a:srgbClr val="111111"/>
                          </a:solidFill>
                          <a:effectLst/>
                        </a:rPr>
                        <a:t> </a:t>
                      </a:r>
                      <a:r>
                        <a:rPr lang="en-GB" sz="1050" b="0" dirty="0" err="1">
                          <a:solidFill>
                            <a:srgbClr val="111111"/>
                          </a:solidFill>
                          <a:effectLst/>
                        </a:rPr>
                        <a:t>Yatırım</a:t>
                      </a:r>
                      <a:r>
                        <a:rPr lang="en-GB" sz="1050" b="0" dirty="0">
                          <a:solidFill>
                            <a:srgbClr val="111111"/>
                          </a:solidFill>
                          <a:effectLst/>
                        </a:rPr>
                        <a:t> </a:t>
                      </a:r>
                      <a:r>
                        <a:rPr lang="en-GB" sz="1050" b="0" dirty="0" err="1">
                          <a:solidFill>
                            <a:srgbClr val="111111"/>
                          </a:solidFill>
                          <a:effectLst/>
                        </a:rPr>
                        <a:t>Programının</a:t>
                      </a:r>
                      <a:r>
                        <a:rPr lang="en-GB" sz="1050" b="0" dirty="0">
                          <a:solidFill>
                            <a:srgbClr val="111111"/>
                          </a:solidFill>
                          <a:effectLst/>
                        </a:rPr>
                        <a:t> </a:t>
                      </a:r>
                      <a:r>
                        <a:rPr lang="en-GB" sz="1050" b="0" dirty="0" err="1">
                          <a:solidFill>
                            <a:srgbClr val="111111"/>
                          </a:solidFill>
                          <a:effectLst/>
                        </a:rPr>
                        <a:t>Kabulü</a:t>
                      </a:r>
                      <a:r>
                        <a:rPr lang="en-GB" sz="1050" b="0" dirty="0">
                          <a:solidFill>
                            <a:srgbClr val="111111"/>
                          </a:solidFill>
                          <a:effectLst/>
                        </a:rPr>
                        <a:t> </a:t>
                      </a:r>
                      <a:r>
                        <a:rPr lang="en-GB" sz="1050" b="0" dirty="0" err="1">
                          <a:solidFill>
                            <a:srgbClr val="111111"/>
                          </a:solidFill>
                          <a:effectLst/>
                        </a:rPr>
                        <a:t>ve</a:t>
                      </a:r>
                      <a:r>
                        <a:rPr lang="en-GB" sz="1050" b="0" dirty="0">
                          <a:solidFill>
                            <a:srgbClr val="111111"/>
                          </a:solidFill>
                          <a:effectLst/>
                        </a:rPr>
                        <a:t> </a:t>
                      </a:r>
                      <a:r>
                        <a:rPr lang="en-GB" sz="1050" b="0" dirty="0" err="1">
                          <a:solidFill>
                            <a:srgbClr val="111111"/>
                          </a:solidFill>
                          <a:effectLst/>
                        </a:rPr>
                        <a:t>Uygulanmasına</a:t>
                      </a:r>
                      <a:r>
                        <a:rPr lang="en-GB" sz="1050" b="0" dirty="0">
                          <a:solidFill>
                            <a:srgbClr val="111111"/>
                          </a:solidFill>
                          <a:effectLst/>
                        </a:rPr>
                        <a:t> </a:t>
                      </a:r>
                      <a:r>
                        <a:rPr lang="en-GB" sz="1050" b="0" dirty="0" err="1">
                          <a:solidFill>
                            <a:srgbClr val="111111"/>
                          </a:solidFill>
                          <a:effectLst/>
                        </a:rPr>
                        <a:t>Dair</a:t>
                      </a:r>
                      <a:r>
                        <a:rPr lang="en-GB" sz="1050" b="0" dirty="0">
                          <a:solidFill>
                            <a:srgbClr val="111111"/>
                          </a:solidFill>
                          <a:effectLst/>
                        </a:rPr>
                        <a:t> </a:t>
                      </a:r>
                      <a:r>
                        <a:rPr lang="en-GB" sz="1050" b="0" dirty="0" err="1">
                          <a:solidFill>
                            <a:srgbClr val="111111"/>
                          </a:solidFill>
                          <a:effectLst/>
                        </a:rPr>
                        <a:t>Karar</a:t>
                      </a:r>
                      <a:r>
                        <a:rPr lang="en-GB" sz="1050" b="0" dirty="0">
                          <a:solidFill>
                            <a:srgbClr val="111111"/>
                          </a:solidFill>
                          <a:effectLst/>
                        </a:rPr>
                        <a:t>” </a:t>
                      </a:r>
                      <a:r>
                        <a:rPr lang="en-GB" sz="1050" b="0" dirty="0" err="1">
                          <a:solidFill>
                            <a:srgbClr val="111111"/>
                          </a:solidFill>
                          <a:effectLst/>
                        </a:rPr>
                        <a:t>gereğince</a:t>
                      </a:r>
                      <a:r>
                        <a:rPr lang="en-GB" sz="1050" b="0" dirty="0">
                          <a:solidFill>
                            <a:srgbClr val="111111"/>
                          </a:solidFill>
                          <a:effectLst/>
                        </a:rPr>
                        <a:t> </a:t>
                      </a:r>
                      <a:r>
                        <a:rPr lang="en-GB" sz="1050" b="0" dirty="0" err="1">
                          <a:solidFill>
                            <a:srgbClr val="111111"/>
                          </a:solidFill>
                          <a:effectLst/>
                        </a:rPr>
                        <a:t>Bolu</a:t>
                      </a:r>
                      <a:r>
                        <a:rPr lang="en-GB" sz="1050" b="0" dirty="0">
                          <a:solidFill>
                            <a:srgbClr val="111111"/>
                          </a:solidFill>
                          <a:effectLst/>
                        </a:rPr>
                        <a:t> </a:t>
                      </a:r>
                      <a:r>
                        <a:rPr lang="en-GB" sz="1050" b="0" dirty="0" err="1">
                          <a:solidFill>
                            <a:srgbClr val="111111"/>
                          </a:solidFill>
                          <a:effectLst/>
                        </a:rPr>
                        <a:t>Abant</a:t>
                      </a:r>
                      <a:r>
                        <a:rPr lang="en-GB" sz="1050" b="0" dirty="0">
                          <a:solidFill>
                            <a:srgbClr val="111111"/>
                          </a:solidFill>
                          <a:effectLst/>
                        </a:rPr>
                        <a:t> </a:t>
                      </a:r>
                      <a:r>
                        <a:rPr lang="en-GB" sz="1050" b="0" dirty="0" err="1">
                          <a:solidFill>
                            <a:srgbClr val="111111"/>
                          </a:solidFill>
                          <a:effectLst/>
                        </a:rPr>
                        <a:t>İzzet</a:t>
                      </a:r>
                      <a:r>
                        <a:rPr lang="en-GB" sz="1050" b="0" dirty="0">
                          <a:solidFill>
                            <a:srgbClr val="111111"/>
                          </a:solidFill>
                          <a:effectLst/>
                        </a:rPr>
                        <a:t> </a:t>
                      </a:r>
                      <a:r>
                        <a:rPr lang="en-GB" sz="1050" b="0" dirty="0" err="1">
                          <a:solidFill>
                            <a:srgbClr val="111111"/>
                          </a:solidFill>
                          <a:effectLst/>
                        </a:rPr>
                        <a:t>Baysal</a:t>
                      </a:r>
                      <a:r>
                        <a:rPr lang="en-GB" sz="1050" b="0" dirty="0">
                          <a:solidFill>
                            <a:srgbClr val="111111"/>
                          </a:solidFill>
                          <a:effectLst/>
                        </a:rPr>
                        <a:t> </a:t>
                      </a:r>
                      <a:r>
                        <a:rPr lang="en-GB" sz="1050" b="0" dirty="0" err="1">
                          <a:solidFill>
                            <a:srgbClr val="111111"/>
                          </a:solidFill>
                          <a:effectLst/>
                        </a:rPr>
                        <a:t>Üniversitesi</a:t>
                      </a:r>
                      <a:r>
                        <a:rPr lang="en-GB" sz="1050" b="0" dirty="0">
                          <a:solidFill>
                            <a:srgbClr val="111111"/>
                          </a:solidFill>
                          <a:effectLst/>
                        </a:rPr>
                        <a:t> 2021 </a:t>
                      </a:r>
                      <a:r>
                        <a:rPr lang="en-GB" sz="1050" b="0" dirty="0" err="1">
                          <a:solidFill>
                            <a:srgbClr val="111111"/>
                          </a:solidFill>
                          <a:effectLst/>
                        </a:rPr>
                        <a:t>yılı</a:t>
                      </a:r>
                      <a:r>
                        <a:rPr lang="en-GB" sz="1050" b="0" dirty="0">
                          <a:solidFill>
                            <a:srgbClr val="111111"/>
                          </a:solidFill>
                          <a:effectLst/>
                        </a:rPr>
                        <a:t> </a:t>
                      </a:r>
                      <a:r>
                        <a:rPr lang="en-GB" sz="1050" b="0" dirty="0" err="1">
                          <a:solidFill>
                            <a:srgbClr val="111111"/>
                          </a:solidFill>
                          <a:effectLst/>
                        </a:rPr>
                        <a:t>yatırım</a:t>
                      </a:r>
                      <a:r>
                        <a:rPr lang="en-GB" sz="1050" b="0" dirty="0">
                          <a:solidFill>
                            <a:srgbClr val="111111"/>
                          </a:solidFill>
                          <a:effectLst/>
                        </a:rPr>
                        <a:t> </a:t>
                      </a:r>
                      <a:r>
                        <a:rPr lang="en-GB" sz="1050" b="0" dirty="0" err="1">
                          <a:solidFill>
                            <a:srgbClr val="111111"/>
                          </a:solidFill>
                          <a:effectLst/>
                        </a:rPr>
                        <a:t>programında</a:t>
                      </a:r>
                      <a:r>
                        <a:rPr lang="en-GB" sz="1050" b="0" dirty="0">
                          <a:solidFill>
                            <a:srgbClr val="111111"/>
                          </a:solidFill>
                          <a:effectLst/>
                        </a:rPr>
                        <a:t> </a:t>
                      </a:r>
                      <a:r>
                        <a:rPr lang="en-GB" sz="1050" b="0" dirty="0" err="1">
                          <a:solidFill>
                            <a:srgbClr val="111111"/>
                          </a:solidFill>
                          <a:effectLst/>
                        </a:rPr>
                        <a:t>yer</a:t>
                      </a:r>
                      <a:r>
                        <a:rPr lang="en-GB" sz="1050" b="0" dirty="0">
                          <a:solidFill>
                            <a:srgbClr val="111111"/>
                          </a:solidFill>
                          <a:effectLst/>
                        </a:rPr>
                        <a:t> </a:t>
                      </a:r>
                      <a:r>
                        <a:rPr lang="en-GB" sz="1050" b="0" dirty="0" err="1">
                          <a:solidFill>
                            <a:srgbClr val="111111"/>
                          </a:solidFill>
                          <a:effectLst/>
                        </a:rPr>
                        <a:t>alan</a:t>
                      </a:r>
                      <a:r>
                        <a:rPr lang="en-GB" sz="1050" b="0" dirty="0">
                          <a:solidFill>
                            <a:srgbClr val="111111"/>
                          </a:solidFill>
                          <a:effectLst/>
                        </a:rPr>
                        <a:t> 2005H03-732 </a:t>
                      </a:r>
                      <a:r>
                        <a:rPr lang="en-GB" sz="1050" b="0" dirty="0" err="1">
                          <a:solidFill>
                            <a:srgbClr val="111111"/>
                          </a:solidFill>
                          <a:effectLst/>
                        </a:rPr>
                        <a:t>proje</a:t>
                      </a:r>
                      <a:r>
                        <a:rPr lang="en-GB" sz="1050" b="0" dirty="0">
                          <a:solidFill>
                            <a:srgbClr val="111111"/>
                          </a:solidFill>
                          <a:effectLst/>
                        </a:rPr>
                        <a:t> </a:t>
                      </a:r>
                      <a:r>
                        <a:rPr lang="en-GB" sz="1050" b="0" dirty="0" err="1">
                          <a:solidFill>
                            <a:srgbClr val="111111"/>
                          </a:solidFill>
                          <a:effectLst/>
                        </a:rPr>
                        <a:t>numaralı</a:t>
                      </a:r>
                      <a:r>
                        <a:rPr lang="en-GB" sz="1050" b="0" dirty="0">
                          <a:solidFill>
                            <a:srgbClr val="111111"/>
                          </a:solidFill>
                          <a:effectLst/>
                        </a:rPr>
                        <a:t> </a:t>
                      </a:r>
                      <a:r>
                        <a:rPr lang="en-GB" sz="1050" b="0" dirty="0" err="1">
                          <a:solidFill>
                            <a:srgbClr val="111111"/>
                          </a:solidFill>
                          <a:effectLst/>
                        </a:rPr>
                        <a:t>Derslik</a:t>
                      </a:r>
                      <a:r>
                        <a:rPr lang="en-GB" sz="1050" b="0" dirty="0">
                          <a:solidFill>
                            <a:srgbClr val="111111"/>
                          </a:solidFill>
                          <a:effectLst/>
                        </a:rPr>
                        <a:t> </a:t>
                      </a:r>
                      <a:r>
                        <a:rPr lang="en-GB" sz="1050" b="0" dirty="0" err="1">
                          <a:solidFill>
                            <a:srgbClr val="111111"/>
                          </a:solidFill>
                          <a:effectLst/>
                        </a:rPr>
                        <a:t>ve</a:t>
                      </a:r>
                      <a:r>
                        <a:rPr lang="en-GB" sz="1050" b="0" dirty="0">
                          <a:solidFill>
                            <a:srgbClr val="111111"/>
                          </a:solidFill>
                          <a:effectLst/>
                        </a:rPr>
                        <a:t> </a:t>
                      </a:r>
                      <a:r>
                        <a:rPr lang="en-GB" sz="1050" b="0" dirty="0" err="1">
                          <a:solidFill>
                            <a:srgbClr val="111111"/>
                          </a:solidFill>
                          <a:effectLst/>
                        </a:rPr>
                        <a:t>Merkezi</a:t>
                      </a:r>
                      <a:r>
                        <a:rPr lang="en-GB" sz="1050" b="0" dirty="0">
                          <a:solidFill>
                            <a:srgbClr val="111111"/>
                          </a:solidFill>
                          <a:effectLst/>
                        </a:rPr>
                        <a:t> </a:t>
                      </a:r>
                      <a:r>
                        <a:rPr lang="en-GB" sz="1050" b="0" dirty="0" err="1">
                          <a:solidFill>
                            <a:srgbClr val="111111"/>
                          </a:solidFill>
                          <a:effectLst/>
                        </a:rPr>
                        <a:t>Birimler</a:t>
                      </a:r>
                      <a:r>
                        <a:rPr lang="en-GB" sz="1050" b="0" dirty="0">
                          <a:solidFill>
                            <a:srgbClr val="111111"/>
                          </a:solidFill>
                          <a:effectLst/>
                        </a:rPr>
                        <a:t> ana </a:t>
                      </a:r>
                      <a:r>
                        <a:rPr lang="en-GB" sz="1050" b="0" dirty="0" err="1">
                          <a:solidFill>
                            <a:srgbClr val="111111"/>
                          </a:solidFill>
                          <a:effectLst/>
                        </a:rPr>
                        <a:t>projesinin</a:t>
                      </a:r>
                      <a:r>
                        <a:rPr lang="en-GB" sz="1050" b="0" dirty="0">
                          <a:solidFill>
                            <a:srgbClr val="111111"/>
                          </a:solidFill>
                          <a:effectLst/>
                        </a:rPr>
                        <a:t> </a:t>
                      </a:r>
                      <a:r>
                        <a:rPr lang="en-GB" sz="1050" b="0" dirty="0" err="1">
                          <a:solidFill>
                            <a:srgbClr val="111111"/>
                          </a:solidFill>
                          <a:effectLst/>
                        </a:rPr>
                        <a:t>altında</a:t>
                      </a:r>
                      <a:r>
                        <a:rPr lang="en-GB" sz="1050" b="0" dirty="0">
                          <a:solidFill>
                            <a:srgbClr val="111111"/>
                          </a:solidFill>
                          <a:effectLst/>
                        </a:rPr>
                        <a:t> </a:t>
                      </a:r>
                      <a:r>
                        <a:rPr lang="en-GB" sz="1050" b="0" dirty="0" err="1">
                          <a:solidFill>
                            <a:srgbClr val="111111"/>
                          </a:solidFill>
                          <a:effectLst/>
                        </a:rPr>
                        <a:t>yayımlanan</a:t>
                      </a:r>
                      <a:r>
                        <a:rPr lang="en-GB" sz="1050" b="0" dirty="0">
                          <a:solidFill>
                            <a:srgbClr val="111111"/>
                          </a:solidFill>
                          <a:effectLst/>
                        </a:rPr>
                        <a:t> </a:t>
                      </a:r>
                      <a:r>
                        <a:rPr lang="en-GB" sz="1050" b="0" dirty="0" err="1">
                          <a:solidFill>
                            <a:srgbClr val="111111"/>
                          </a:solidFill>
                          <a:effectLst/>
                        </a:rPr>
                        <a:t>Tıp</a:t>
                      </a:r>
                      <a:r>
                        <a:rPr lang="en-GB" sz="1050" b="0" dirty="0">
                          <a:solidFill>
                            <a:srgbClr val="111111"/>
                          </a:solidFill>
                          <a:effectLst/>
                        </a:rPr>
                        <a:t> </a:t>
                      </a:r>
                      <a:r>
                        <a:rPr lang="en-GB" sz="1050" b="0" dirty="0" err="1">
                          <a:solidFill>
                            <a:srgbClr val="111111"/>
                          </a:solidFill>
                          <a:effectLst/>
                        </a:rPr>
                        <a:t>Fakültesi</a:t>
                      </a:r>
                      <a:r>
                        <a:rPr lang="en-GB" sz="1050" b="0" dirty="0">
                          <a:solidFill>
                            <a:srgbClr val="111111"/>
                          </a:solidFill>
                          <a:effectLst/>
                        </a:rPr>
                        <a:t> </a:t>
                      </a:r>
                      <a:r>
                        <a:rPr lang="en-GB" sz="1050" b="0" dirty="0" err="1">
                          <a:solidFill>
                            <a:srgbClr val="111111"/>
                          </a:solidFill>
                          <a:effectLst/>
                        </a:rPr>
                        <a:t>Morfoloji</a:t>
                      </a:r>
                      <a:r>
                        <a:rPr lang="en-GB" sz="1050" b="0" dirty="0">
                          <a:solidFill>
                            <a:srgbClr val="111111"/>
                          </a:solidFill>
                          <a:effectLst/>
                        </a:rPr>
                        <a:t> </a:t>
                      </a:r>
                      <a:r>
                        <a:rPr lang="en-GB" sz="1050" b="0" dirty="0" err="1">
                          <a:solidFill>
                            <a:srgbClr val="111111"/>
                          </a:solidFill>
                          <a:effectLst/>
                        </a:rPr>
                        <a:t>Binası</a:t>
                      </a:r>
                      <a:r>
                        <a:rPr lang="en-GB" sz="1050" b="0" dirty="0">
                          <a:solidFill>
                            <a:srgbClr val="111111"/>
                          </a:solidFill>
                          <a:effectLst/>
                        </a:rPr>
                        <a:t> </a:t>
                      </a:r>
                      <a:r>
                        <a:rPr lang="en-GB" sz="1050" b="0" dirty="0" err="1">
                          <a:solidFill>
                            <a:srgbClr val="111111"/>
                          </a:solidFill>
                          <a:effectLst/>
                        </a:rPr>
                        <a:t>Projesinin</a:t>
                      </a:r>
                      <a:r>
                        <a:rPr lang="en-GB" sz="1050" b="0" dirty="0">
                          <a:solidFill>
                            <a:srgbClr val="111111"/>
                          </a:solidFill>
                          <a:effectLst/>
                        </a:rPr>
                        <a:t> 2020 </a:t>
                      </a:r>
                      <a:r>
                        <a:rPr lang="en-GB" sz="1050" b="0" dirty="0" err="1">
                          <a:solidFill>
                            <a:srgbClr val="111111"/>
                          </a:solidFill>
                          <a:effectLst/>
                        </a:rPr>
                        <a:t>mali</a:t>
                      </a:r>
                      <a:r>
                        <a:rPr lang="en-GB" sz="1050" b="0" dirty="0">
                          <a:solidFill>
                            <a:srgbClr val="111111"/>
                          </a:solidFill>
                          <a:effectLst/>
                        </a:rPr>
                        <a:t> </a:t>
                      </a:r>
                      <a:r>
                        <a:rPr lang="en-GB" sz="1050" b="0" dirty="0" err="1">
                          <a:solidFill>
                            <a:srgbClr val="111111"/>
                          </a:solidFill>
                          <a:effectLst/>
                        </a:rPr>
                        <a:t>yılı</a:t>
                      </a:r>
                      <a:r>
                        <a:rPr lang="en-GB" sz="1050" b="0" dirty="0">
                          <a:solidFill>
                            <a:srgbClr val="111111"/>
                          </a:solidFill>
                          <a:effectLst/>
                        </a:rPr>
                        <a:t> </a:t>
                      </a:r>
                      <a:r>
                        <a:rPr lang="en-GB" sz="1050" b="0" dirty="0" err="1">
                          <a:solidFill>
                            <a:srgbClr val="111111"/>
                          </a:solidFill>
                          <a:effectLst/>
                        </a:rPr>
                        <a:t>itibariyle</a:t>
                      </a:r>
                      <a:r>
                        <a:rPr lang="en-GB" sz="1050" b="0" dirty="0">
                          <a:solidFill>
                            <a:srgbClr val="111111"/>
                          </a:solidFill>
                          <a:effectLst/>
                        </a:rPr>
                        <a:t> </a:t>
                      </a:r>
                      <a:r>
                        <a:rPr lang="en-GB" sz="1050" b="0" dirty="0" err="1">
                          <a:solidFill>
                            <a:srgbClr val="111111"/>
                          </a:solidFill>
                          <a:effectLst/>
                        </a:rPr>
                        <a:t>tamamlandığından</a:t>
                      </a:r>
                      <a:r>
                        <a:rPr lang="en-GB" sz="1050" b="0" dirty="0">
                          <a:solidFill>
                            <a:srgbClr val="111111"/>
                          </a:solidFill>
                          <a:effectLst/>
                        </a:rPr>
                        <a:t> 2021 </a:t>
                      </a:r>
                      <a:r>
                        <a:rPr lang="en-GB" sz="1050" b="0" dirty="0" err="1">
                          <a:solidFill>
                            <a:srgbClr val="111111"/>
                          </a:solidFill>
                          <a:effectLst/>
                        </a:rPr>
                        <a:t>yılı</a:t>
                      </a:r>
                      <a:r>
                        <a:rPr lang="en-GB" sz="1050" b="0" dirty="0">
                          <a:solidFill>
                            <a:srgbClr val="111111"/>
                          </a:solidFill>
                          <a:effectLst/>
                        </a:rPr>
                        <a:t> </a:t>
                      </a:r>
                      <a:r>
                        <a:rPr lang="en-GB" sz="1050" b="0" dirty="0" err="1">
                          <a:solidFill>
                            <a:srgbClr val="111111"/>
                          </a:solidFill>
                          <a:effectLst/>
                        </a:rPr>
                        <a:t>yatırım</a:t>
                      </a:r>
                      <a:r>
                        <a:rPr lang="en-GB" sz="1050" b="0" dirty="0">
                          <a:solidFill>
                            <a:srgbClr val="111111"/>
                          </a:solidFill>
                          <a:effectLst/>
                        </a:rPr>
                        <a:t> </a:t>
                      </a:r>
                      <a:r>
                        <a:rPr lang="en-GB" sz="1050" b="0" dirty="0" err="1">
                          <a:solidFill>
                            <a:srgbClr val="111111"/>
                          </a:solidFill>
                          <a:effectLst/>
                        </a:rPr>
                        <a:t>programından</a:t>
                      </a:r>
                      <a:r>
                        <a:rPr lang="en-GB" sz="1050" b="0" dirty="0">
                          <a:solidFill>
                            <a:srgbClr val="111111"/>
                          </a:solidFill>
                          <a:effectLst/>
                        </a:rPr>
                        <a:t> </a:t>
                      </a:r>
                      <a:r>
                        <a:rPr lang="en-GB" sz="1050" b="0" dirty="0" err="1">
                          <a:solidFill>
                            <a:srgbClr val="111111"/>
                          </a:solidFill>
                          <a:effectLst/>
                        </a:rPr>
                        <a:t>kaldırılıp</a:t>
                      </a:r>
                      <a:r>
                        <a:rPr lang="en-GB" sz="1050" b="0" dirty="0">
                          <a:solidFill>
                            <a:srgbClr val="111111"/>
                          </a:solidFill>
                          <a:effectLst/>
                        </a:rPr>
                        <a:t> </a:t>
                      </a:r>
                      <a:r>
                        <a:rPr lang="en-GB" sz="1050" b="0" dirty="0" err="1">
                          <a:solidFill>
                            <a:srgbClr val="111111"/>
                          </a:solidFill>
                          <a:effectLst/>
                        </a:rPr>
                        <a:t>yerine</a:t>
                      </a:r>
                      <a:r>
                        <a:rPr lang="en-GB" sz="1050" b="0" dirty="0">
                          <a:solidFill>
                            <a:srgbClr val="111111"/>
                          </a:solidFill>
                          <a:effectLst/>
                        </a:rPr>
                        <a:t> “</a:t>
                      </a:r>
                      <a:r>
                        <a:rPr lang="en-GB" sz="1050" b="0" dirty="0" err="1">
                          <a:solidFill>
                            <a:srgbClr val="111111"/>
                          </a:solidFill>
                          <a:effectLst/>
                        </a:rPr>
                        <a:t>Merkezi</a:t>
                      </a:r>
                      <a:r>
                        <a:rPr lang="en-GB" sz="1050" b="0" dirty="0">
                          <a:solidFill>
                            <a:srgbClr val="111111"/>
                          </a:solidFill>
                          <a:effectLst/>
                        </a:rPr>
                        <a:t> </a:t>
                      </a:r>
                      <a:r>
                        <a:rPr lang="en-GB" sz="1050" b="0" dirty="0" err="1">
                          <a:solidFill>
                            <a:srgbClr val="111111"/>
                          </a:solidFill>
                          <a:effectLst/>
                        </a:rPr>
                        <a:t>Derslikler</a:t>
                      </a:r>
                      <a:r>
                        <a:rPr lang="en-GB" sz="1050" b="0" dirty="0">
                          <a:solidFill>
                            <a:srgbClr val="111111"/>
                          </a:solidFill>
                          <a:effectLst/>
                        </a:rPr>
                        <a:t> (13.381 m²)” </a:t>
                      </a:r>
                      <a:r>
                        <a:rPr lang="en-GB" sz="1050" b="0" dirty="0" err="1">
                          <a:solidFill>
                            <a:srgbClr val="111111"/>
                          </a:solidFill>
                          <a:effectLst/>
                        </a:rPr>
                        <a:t>projesinin</a:t>
                      </a:r>
                      <a:r>
                        <a:rPr lang="en-GB" sz="1050" b="0" dirty="0">
                          <a:solidFill>
                            <a:srgbClr val="111111"/>
                          </a:solidFill>
                          <a:effectLst/>
                        </a:rPr>
                        <a:t> </a:t>
                      </a:r>
                      <a:r>
                        <a:rPr lang="en-GB" sz="1050" b="0" dirty="0" err="1">
                          <a:solidFill>
                            <a:srgbClr val="111111"/>
                          </a:solidFill>
                          <a:effectLst/>
                        </a:rPr>
                        <a:t>eklenmesi</a:t>
                      </a:r>
                      <a:r>
                        <a:rPr lang="en-GB" sz="1050" b="0" dirty="0">
                          <a:solidFill>
                            <a:srgbClr val="111111"/>
                          </a:solidFill>
                          <a:effectLst/>
                        </a:rPr>
                        <a:t> </a:t>
                      </a:r>
                      <a:r>
                        <a:rPr lang="en-GB" sz="1050" b="0" dirty="0" err="1">
                          <a:solidFill>
                            <a:srgbClr val="111111"/>
                          </a:solidFill>
                          <a:effectLst/>
                        </a:rPr>
                        <a:t>ve</a:t>
                      </a:r>
                      <a:r>
                        <a:rPr lang="en-GB" sz="1050" b="0" dirty="0">
                          <a:solidFill>
                            <a:srgbClr val="111111"/>
                          </a:solidFill>
                          <a:effectLst/>
                        </a:rPr>
                        <a:t> </a:t>
                      </a:r>
                      <a:r>
                        <a:rPr lang="en-GB" sz="1050" b="0" dirty="0">
                          <a:effectLst/>
                        </a:rPr>
                        <a:t>2021 </a:t>
                      </a:r>
                      <a:r>
                        <a:rPr lang="en-GB" sz="1050" b="0" dirty="0" err="1">
                          <a:effectLst/>
                        </a:rPr>
                        <a:t>yılı</a:t>
                      </a:r>
                      <a:r>
                        <a:rPr lang="en-GB" sz="1050" b="0" dirty="0">
                          <a:effectLst/>
                        </a:rPr>
                        <a:t> </a:t>
                      </a:r>
                      <a:r>
                        <a:rPr lang="en-GB" sz="1050" b="0" dirty="0" err="1">
                          <a:effectLst/>
                        </a:rPr>
                        <a:t>yatırım</a:t>
                      </a:r>
                      <a:r>
                        <a:rPr lang="en-GB" sz="1050" b="0" dirty="0">
                          <a:effectLst/>
                        </a:rPr>
                        <a:t> </a:t>
                      </a:r>
                      <a:r>
                        <a:rPr lang="en-GB" sz="1050" b="0" dirty="0" err="1">
                          <a:effectLst/>
                        </a:rPr>
                        <a:t>projesinde</a:t>
                      </a:r>
                      <a:r>
                        <a:rPr lang="en-GB" sz="1050" b="0" dirty="0">
                          <a:effectLst/>
                        </a:rPr>
                        <a:t> </a:t>
                      </a:r>
                      <a:r>
                        <a:rPr lang="en-GB" sz="1050" b="0" dirty="0" err="1">
                          <a:effectLst/>
                        </a:rPr>
                        <a:t>yer</a:t>
                      </a:r>
                      <a:r>
                        <a:rPr lang="en-GB" sz="1050" b="0" dirty="0">
                          <a:effectLst/>
                        </a:rPr>
                        <a:t> </a:t>
                      </a:r>
                      <a:r>
                        <a:rPr lang="en-GB" sz="1050" b="0" dirty="0" err="1">
                          <a:effectLst/>
                        </a:rPr>
                        <a:t>alan</a:t>
                      </a:r>
                      <a:r>
                        <a:rPr lang="en-GB" sz="1050" b="0" dirty="0">
                          <a:effectLst/>
                        </a:rPr>
                        <a:t> 2020H03-150659 </a:t>
                      </a:r>
                      <a:r>
                        <a:rPr lang="en-GB" sz="1050" b="0" dirty="0" err="1">
                          <a:effectLst/>
                        </a:rPr>
                        <a:t>Proje</a:t>
                      </a:r>
                      <a:r>
                        <a:rPr lang="en-GB" sz="1050" b="0" dirty="0">
                          <a:effectLst/>
                        </a:rPr>
                        <a:t> </a:t>
                      </a:r>
                      <a:r>
                        <a:rPr lang="en-GB" sz="1050" b="0" dirty="0" err="1">
                          <a:effectLst/>
                        </a:rPr>
                        <a:t>numaralı</a:t>
                      </a:r>
                      <a:r>
                        <a:rPr lang="en-GB" sz="1050" b="0" dirty="0">
                          <a:effectLst/>
                        </a:rPr>
                        <a:t> </a:t>
                      </a:r>
                      <a:r>
                        <a:rPr lang="en-GB" sz="1050" b="0" dirty="0" err="1">
                          <a:effectLst/>
                        </a:rPr>
                        <a:t>Kampüs</a:t>
                      </a:r>
                      <a:r>
                        <a:rPr lang="en-GB" sz="1050" b="0" dirty="0">
                          <a:effectLst/>
                        </a:rPr>
                        <a:t> </a:t>
                      </a:r>
                      <a:r>
                        <a:rPr lang="en-GB" sz="1050" b="0" dirty="0" err="1">
                          <a:effectLst/>
                        </a:rPr>
                        <a:t>Altyapısı</a:t>
                      </a:r>
                      <a:r>
                        <a:rPr lang="en-GB" sz="1050" b="0" dirty="0">
                          <a:effectLst/>
                        </a:rPr>
                        <a:t> </a:t>
                      </a:r>
                      <a:r>
                        <a:rPr lang="en-GB" sz="1050" b="0" dirty="0" err="1">
                          <a:effectLst/>
                        </a:rPr>
                        <a:t>projesinin</a:t>
                      </a:r>
                      <a:r>
                        <a:rPr lang="en-GB" sz="1050" b="0" dirty="0">
                          <a:effectLst/>
                        </a:rPr>
                        <a:t> 2021 </a:t>
                      </a:r>
                      <a:r>
                        <a:rPr lang="en-GB" sz="1050" b="0" dirty="0" err="1">
                          <a:effectLst/>
                        </a:rPr>
                        <a:t>yılı</a:t>
                      </a:r>
                      <a:r>
                        <a:rPr lang="en-GB" sz="1050" b="0" dirty="0">
                          <a:effectLst/>
                        </a:rPr>
                        <a:t> </a:t>
                      </a:r>
                      <a:r>
                        <a:rPr lang="en-GB" sz="1050" b="0" dirty="0" err="1">
                          <a:effectLst/>
                        </a:rPr>
                        <a:t>ödeneği</a:t>
                      </a:r>
                      <a:r>
                        <a:rPr lang="en-GB" sz="1050" b="0" dirty="0">
                          <a:effectLst/>
                        </a:rPr>
                        <a:t> </a:t>
                      </a:r>
                      <a:r>
                        <a:rPr lang="en-GB" sz="1050" b="0" dirty="0" err="1">
                          <a:effectLst/>
                        </a:rPr>
                        <a:t>olan</a:t>
                      </a:r>
                      <a:r>
                        <a:rPr lang="en-GB" sz="1050" b="0" dirty="0">
                          <a:effectLst/>
                        </a:rPr>
                        <a:t> 7.248.000,00 </a:t>
                      </a:r>
                      <a:r>
                        <a:rPr lang="en-GB" sz="1050" b="0" dirty="0" err="1">
                          <a:effectLst/>
                        </a:rPr>
                        <a:t>TL’den</a:t>
                      </a:r>
                      <a:r>
                        <a:rPr lang="en-GB" sz="1050" b="0" dirty="0">
                          <a:effectLst/>
                        </a:rPr>
                        <a:t> 2.000.000,00 </a:t>
                      </a:r>
                      <a:r>
                        <a:rPr lang="en-GB" sz="1050" b="0" dirty="0" err="1">
                          <a:effectLst/>
                        </a:rPr>
                        <a:t>TL’sinin</a:t>
                      </a:r>
                      <a:r>
                        <a:rPr lang="en-GB" sz="1050" b="0" dirty="0">
                          <a:effectLst/>
                        </a:rPr>
                        <a:t>, 2021 </a:t>
                      </a:r>
                      <a:r>
                        <a:rPr lang="en-GB" sz="1050" b="0" dirty="0" err="1">
                          <a:effectLst/>
                        </a:rPr>
                        <a:t>yılı</a:t>
                      </a:r>
                      <a:r>
                        <a:rPr lang="en-GB" sz="1050" b="0" dirty="0">
                          <a:effectLst/>
                        </a:rPr>
                        <a:t> </a:t>
                      </a:r>
                      <a:r>
                        <a:rPr lang="en-GB" sz="1050" b="0" dirty="0" err="1">
                          <a:effectLst/>
                        </a:rPr>
                        <a:t>yatırım</a:t>
                      </a:r>
                      <a:r>
                        <a:rPr lang="en-GB" sz="1050" b="0" dirty="0">
                          <a:effectLst/>
                        </a:rPr>
                        <a:t> </a:t>
                      </a:r>
                      <a:r>
                        <a:rPr lang="en-GB" sz="1050" b="0" dirty="0" err="1">
                          <a:effectLst/>
                        </a:rPr>
                        <a:t>projesine</a:t>
                      </a:r>
                      <a:r>
                        <a:rPr lang="en-GB" sz="1050" b="0" dirty="0">
                          <a:effectLst/>
                        </a:rPr>
                        <a:t> </a:t>
                      </a:r>
                      <a:r>
                        <a:rPr lang="en-GB" sz="1050" b="0" dirty="0" err="1">
                          <a:effectLst/>
                        </a:rPr>
                        <a:t>eklenecek</a:t>
                      </a:r>
                      <a:r>
                        <a:rPr lang="en-GB" sz="1050" b="0" dirty="0">
                          <a:effectLst/>
                        </a:rPr>
                        <a:t> </a:t>
                      </a:r>
                      <a:r>
                        <a:rPr lang="en-GB" sz="1050" b="0" dirty="0" err="1">
                          <a:effectLst/>
                        </a:rPr>
                        <a:t>olan</a:t>
                      </a:r>
                      <a:r>
                        <a:rPr lang="en-GB" sz="1050" b="0" dirty="0">
                          <a:effectLst/>
                        </a:rPr>
                        <a:t> </a:t>
                      </a:r>
                      <a:r>
                        <a:rPr lang="en-GB" sz="1050" b="0" dirty="0" err="1">
                          <a:effectLst/>
                        </a:rPr>
                        <a:t>Merkezi</a:t>
                      </a:r>
                      <a:r>
                        <a:rPr lang="en-GB" sz="1050" b="0" dirty="0">
                          <a:effectLst/>
                        </a:rPr>
                        <a:t> </a:t>
                      </a:r>
                      <a:r>
                        <a:rPr lang="en-GB" sz="1050" b="0" dirty="0" err="1">
                          <a:effectLst/>
                        </a:rPr>
                        <a:t>Derslikler</a:t>
                      </a:r>
                      <a:r>
                        <a:rPr lang="en-GB" sz="1050" b="0" dirty="0">
                          <a:effectLst/>
                        </a:rPr>
                        <a:t> </a:t>
                      </a:r>
                      <a:r>
                        <a:rPr lang="en-GB" sz="1050" b="0" dirty="0" err="1">
                          <a:effectLst/>
                        </a:rPr>
                        <a:t>Projesine</a:t>
                      </a:r>
                      <a:r>
                        <a:rPr lang="en-GB" sz="1050" b="0" dirty="0">
                          <a:effectLst/>
                        </a:rPr>
                        <a:t> </a:t>
                      </a:r>
                      <a:r>
                        <a:rPr lang="en-GB" sz="1050" b="0" dirty="0" err="1">
                          <a:effectLst/>
                        </a:rPr>
                        <a:t>aktarımının</a:t>
                      </a:r>
                      <a:r>
                        <a:rPr lang="en-GB" sz="1050" b="0" dirty="0">
                          <a:effectLst/>
                        </a:rPr>
                        <a:t> </a:t>
                      </a:r>
                      <a:r>
                        <a:rPr lang="en-GB" sz="1050" b="0" dirty="0" err="1">
                          <a:effectLst/>
                        </a:rPr>
                        <a:t>yapılarak</a:t>
                      </a:r>
                      <a:r>
                        <a:rPr lang="en-GB" sz="1050" b="0" dirty="0">
                          <a:effectLst/>
                        </a:rPr>
                        <a:t> 2021 </a:t>
                      </a:r>
                      <a:r>
                        <a:rPr lang="en-GB" sz="1050" b="0" dirty="0" err="1">
                          <a:effectLst/>
                        </a:rPr>
                        <a:t>yılı</a:t>
                      </a:r>
                      <a:r>
                        <a:rPr lang="en-GB" sz="1050" b="0" dirty="0">
                          <a:effectLst/>
                        </a:rPr>
                        <a:t> </a:t>
                      </a:r>
                      <a:r>
                        <a:rPr lang="en-GB" sz="1050" b="0" dirty="0" err="1">
                          <a:effectLst/>
                        </a:rPr>
                        <a:t>ödeneğinin</a:t>
                      </a:r>
                      <a:r>
                        <a:rPr lang="en-GB" sz="1050" b="0" dirty="0">
                          <a:effectLst/>
                        </a:rPr>
                        <a:t> </a:t>
                      </a:r>
                      <a:r>
                        <a:rPr lang="en-GB" sz="1050" b="0" dirty="0" err="1">
                          <a:effectLst/>
                        </a:rPr>
                        <a:t>toplam</a:t>
                      </a:r>
                      <a:r>
                        <a:rPr lang="en-GB" sz="1050" b="0" dirty="0">
                          <a:effectLst/>
                        </a:rPr>
                        <a:t> 5.500.00,00 TL </a:t>
                      </a:r>
                      <a:r>
                        <a:rPr lang="en-GB" sz="1050" b="0" dirty="0" err="1">
                          <a:effectLst/>
                        </a:rPr>
                        <a:t>olarak</a:t>
                      </a:r>
                      <a:r>
                        <a:rPr lang="en-GB" sz="1050" b="0" dirty="0">
                          <a:effectLst/>
                        </a:rPr>
                        <a:t> </a:t>
                      </a:r>
                      <a:r>
                        <a:rPr lang="en-GB" sz="1050" b="0" dirty="0" err="1">
                          <a:effectLst/>
                        </a:rPr>
                        <a:t>güncellenmesi</a:t>
                      </a:r>
                      <a:r>
                        <a:rPr lang="en-GB" sz="1050" b="0" dirty="0">
                          <a:effectLst/>
                        </a:rPr>
                        <a:t>, </a:t>
                      </a:r>
                      <a:r>
                        <a:rPr lang="tr-TR" sz="1050" b="0" dirty="0">
                          <a:effectLst/>
                        </a:rPr>
                        <a:t>12.05.2021 tarihli ve 24776198-903.02-285 sayılı Cumhurbaşkanı Oluru ile uygun görülmüştür. 18.08.2021 tarihinde </a:t>
                      </a:r>
                      <a:r>
                        <a:rPr lang="en-GB" sz="1050" b="0" dirty="0">
                          <a:effectLst/>
                        </a:rPr>
                        <a:t>4734 </a:t>
                      </a:r>
                      <a:r>
                        <a:rPr lang="en-GB" sz="1050" b="0" dirty="0" err="1">
                          <a:effectLst/>
                        </a:rPr>
                        <a:t>sayılı</a:t>
                      </a:r>
                      <a:r>
                        <a:rPr lang="en-GB" sz="1050" b="0" dirty="0">
                          <a:effectLst/>
                        </a:rPr>
                        <a:t> </a:t>
                      </a:r>
                      <a:r>
                        <a:rPr lang="en-GB" sz="1050" b="0" dirty="0" err="1">
                          <a:effectLst/>
                        </a:rPr>
                        <a:t>Kamu</a:t>
                      </a:r>
                      <a:r>
                        <a:rPr lang="en-GB" sz="1050" b="0" dirty="0">
                          <a:effectLst/>
                        </a:rPr>
                        <a:t> </a:t>
                      </a:r>
                      <a:r>
                        <a:rPr lang="en-GB" sz="1050" b="0" dirty="0" err="1">
                          <a:effectLst/>
                        </a:rPr>
                        <a:t>İhale</a:t>
                      </a:r>
                      <a:r>
                        <a:rPr lang="en-GB" sz="1050" b="0" dirty="0">
                          <a:effectLst/>
                        </a:rPr>
                        <a:t> </a:t>
                      </a:r>
                      <a:r>
                        <a:rPr lang="en-GB" sz="1050" b="0" dirty="0" err="1">
                          <a:effectLst/>
                        </a:rPr>
                        <a:t>Kanununun</a:t>
                      </a:r>
                      <a:r>
                        <a:rPr lang="en-GB" sz="1050" b="0" dirty="0">
                          <a:effectLst/>
                        </a:rPr>
                        <a:t> </a:t>
                      </a:r>
                      <a:r>
                        <a:rPr lang="tr-TR" sz="1050" b="0" dirty="0">
                          <a:effectLst/>
                        </a:rPr>
                        <a:t>20. Madde belli istekliler arasında yapılan ihale ile 40.700.000,00 TL(KDV Hariç) sözleşme bedelinde 29.09.2021 tarihli sözleşme imzalanarak 01.10.2021 tarihinde yer teslimi yapılmıştır.  A, B, C ve F Blokları temel betonarme imalatları tamamlanmıştır. D, E ve G blokları temel yalıtımları koruma betonları tamamlanmıştır. Bina dış temel dolguları imalatları devam edecektir. 2021 yılında proje kapsamında 5.498.830,92 TL harcama yapılmıştır.</a:t>
                      </a:r>
                      <a:endParaRPr lang="tr-TR" sz="10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09" marR="13657" marT="16521" marB="0" anchor="ctr">
                    <a:solidFill>
                      <a:schemeClr val="bg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005967263"/>
                  </a:ext>
                </a:extLst>
              </a:tr>
            </a:tbl>
          </a:graphicData>
        </a:graphic>
      </p:graphicFrame>
      <p:pic>
        <p:nvPicPr>
          <p:cNvPr id="9" name="Resim 8">
            <a:extLst>
              <a:ext uri="{FF2B5EF4-FFF2-40B4-BE49-F238E27FC236}">
                <a16:creationId xmlns:a16="http://schemas.microsoft.com/office/drawing/2014/main" id="{9CAF7B6D-83BA-46C2-B38B-B13613E08414}"/>
              </a:ext>
            </a:extLst>
          </p:cNvPr>
          <p:cNvPicPr>
            <a:picLocks noChangeAspect="1"/>
          </p:cNvPicPr>
          <p:nvPr/>
        </p:nvPicPr>
        <p:blipFill>
          <a:blip r:embed="rId2"/>
          <a:stretch>
            <a:fillRect/>
          </a:stretch>
        </p:blipFill>
        <p:spPr>
          <a:xfrm>
            <a:off x="6264484" y="613612"/>
            <a:ext cx="3282806" cy="1954296"/>
          </a:xfrm>
          <a:prstGeom prst="rect">
            <a:avLst/>
          </a:prstGeom>
        </p:spPr>
      </p:pic>
    </p:spTree>
    <p:extLst>
      <p:ext uri="{BB962C8B-B14F-4D97-AF65-F5344CB8AC3E}">
        <p14:creationId xmlns:p14="http://schemas.microsoft.com/office/powerpoint/2010/main" val="3476238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05009" y="150603"/>
            <a:ext cx="8761570" cy="334819"/>
          </a:xfrm>
          <a:ln w="19050">
            <a:noFill/>
          </a:ln>
        </p:spPr>
        <p:txBody>
          <a:bodyPr>
            <a:normAutofit fontScale="90000"/>
          </a:bodyPr>
          <a:lstStyle/>
          <a:p>
            <a:r>
              <a:rPr lang="en-GB" sz="1800" b="1" dirty="0">
                <a:solidFill>
                  <a:schemeClr val="accent2">
                    <a:lumMod val="50000"/>
                  </a:schemeClr>
                </a:solidFill>
                <a:latin typeface="Tw Cen MT" panose="020B0602020104020603" pitchFamily="34" charset="0"/>
                <a:cs typeface="Times New Roman" pitchFamily="18" charset="0"/>
              </a:rPr>
              <a:t>MERKEZI DERSLIK</a:t>
            </a:r>
            <a:r>
              <a:rPr lang="tr-TR" sz="1800" b="1" dirty="0">
                <a:solidFill>
                  <a:schemeClr val="accent2">
                    <a:lumMod val="50000"/>
                  </a:schemeClr>
                </a:solidFill>
                <a:latin typeface="Tw Cen MT" panose="020B0602020104020603" pitchFamily="34" charset="0"/>
                <a:cs typeface="Times New Roman" pitchFamily="18" charset="0"/>
              </a:rPr>
              <a:t> </a:t>
            </a:r>
            <a:r>
              <a:rPr lang="en-GB" sz="1800" b="1" dirty="0">
                <a:solidFill>
                  <a:schemeClr val="accent2">
                    <a:lumMod val="50000"/>
                  </a:schemeClr>
                </a:solidFill>
                <a:latin typeface="Tw Cen MT" panose="020B0602020104020603" pitchFamily="34" charset="0"/>
                <a:cs typeface="Times New Roman" pitchFamily="18" charset="0"/>
              </a:rPr>
              <a:t>BINASINA AIT GÖRSEL</a:t>
            </a:r>
            <a:endParaRPr lang="tr-TR" sz="1800" b="1" dirty="0">
              <a:solidFill>
                <a:schemeClr val="accent2">
                  <a:lumMod val="50000"/>
                </a:schemeClr>
              </a:solidFill>
              <a:latin typeface="Tw Cen MT" panose="020B0602020104020603" pitchFamily="34" charset="0"/>
              <a:cs typeface="Times New Roman" pitchFamily="18" charset="0"/>
            </a:endParaRPr>
          </a:p>
        </p:txBody>
      </p:sp>
      <p:pic>
        <p:nvPicPr>
          <p:cNvPr id="4" name="Resim 3">
            <a:extLst>
              <a:ext uri="{FF2B5EF4-FFF2-40B4-BE49-F238E27FC236}">
                <a16:creationId xmlns:a16="http://schemas.microsoft.com/office/drawing/2014/main" id="{F3645D40-DF2B-4716-A051-2063D1EA7B65}"/>
              </a:ext>
            </a:extLst>
          </p:cNvPr>
          <p:cNvPicPr>
            <a:picLocks noChangeAspect="1"/>
          </p:cNvPicPr>
          <p:nvPr/>
        </p:nvPicPr>
        <p:blipFill>
          <a:blip r:embed="rId2"/>
          <a:stretch>
            <a:fillRect/>
          </a:stretch>
        </p:blipFill>
        <p:spPr>
          <a:xfrm>
            <a:off x="7315201" y="-25400"/>
            <a:ext cx="4902200" cy="6858000"/>
          </a:xfrm>
          <a:prstGeom prst="rect">
            <a:avLst/>
          </a:prstGeom>
          <a:ln w="22225" cap="sq" cmpd="thickThin">
            <a:solidFill>
              <a:schemeClr val="tx1"/>
            </a:solidFill>
            <a:prstDash val="solid"/>
            <a:miter lim="800000"/>
          </a:ln>
          <a:effectLst>
            <a:innerShdw blurRad="76200">
              <a:srgbClr val="000000"/>
            </a:innerShdw>
          </a:effectLst>
        </p:spPr>
      </p:pic>
      <p:pic>
        <p:nvPicPr>
          <p:cNvPr id="5123" name="Picture 3">
            <a:extLst>
              <a:ext uri="{FF2B5EF4-FFF2-40B4-BE49-F238E27FC236}">
                <a16:creationId xmlns:a16="http://schemas.microsoft.com/office/drawing/2014/main" id="{F918A21C-0EF2-4459-96A0-B2AF6FE912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7518"/>
          <a:stretch>
            <a:fillRect/>
          </a:stretch>
        </p:blipFill>
        <p:spPr bwMode="auto">
          <a:xfrm>
            <a:off x="203368" y="636025"/>
            <a:ext cx="7820192" cy="4290359"/>
          </a:xfrm>
          <a:prstGeom prst="rect">
            <a:avLst/>
          </a:prstGeom>
          <a:ln w="22225"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6" name="Resim 5">
            <a:extLst>
              <a:ext uri="{FF2B5EF4-FFF2-40B4-BE49-F238E27FC236}">
                <a16:creationId xmlns:a16="http://schemas.microsoft.com/office/drawing/2014/main" id="{CAFD9206-6BD4-41BE-94B4-D165CA480AE1}"/>
              </a:ext>
            </a:extLst>
          </p:cNvPr>
          <p:cNvPicPr>
            <a:picLocks noChangeAspect="1"/>
          </p:cNvPicPr>
          <p:nvPr/>
        </p:nvPicPr>
        <p:blipFill>
          <a:blip r:embed="rId4"/>
          <a:stretch>
            <a:fillRect/>
          </a:stretch>
        </p:blipFill>
        <p:spPr>
          <a:xfrm>
            <a:off x="1057443" y="3194415"/>
            <a:ext cx="6112042" cy="3586169"/>
          </a:xfrm>
          <a:prstGeom prst="ellipse">
            <a:avLst/>
          </a:prstGeom>
          <a:ln w="2222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068306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5168" y="16753"/>
            <a:ext cx="8885004" cy="446284"/>
          </a:xfrm>
          <a:ln w="19050">
            <a:solidFill>
              <a:schemeClr val="accent5"/>
            </a:solidFill>
          </a:ln>
        </p:spPr>
        <p:txBody>
          <a:bodyPr>
            <a:normAutofit/>
          </a:bodyPr>
          <a:lstStyle/>
          <a:p>
            <a:r>
              <a:rPr lang="en-GB" sz="1800" b="1" cap="small" dirty="0">
                <a:solidFill>
                  <a:schemeClr val="accent2">
                    <a:lumMod val="50000"/>
                  </a:schemeClr>
                </a:solidFill>
                <a:latin typeface="Tw Cen MT" panose="020B0602020104020603" pitchFamily="34" charset="0"/>
                <a:cs typeface="Times New Roman" pitchFamily="18" charset="0"/>
              </a:rPr>
              <a:t>5-1-3- KAMPÜS ALTYAPISI PROJESİ</a:t>
            </a:r>
            <a:endParaRPr lang="tr-TR" sz="1800" dirty="0">
              <a:solidFill>
                <a:schemeClr val="accent2">
                  <a:lumMod val="50000"/>
                </a:schemeClr>
              </a:solidFill>
              <a:latin typeface="Tw Cen MT" panose="020B0602020104020603" pitchFamily="34" charset="0"/>
              <a:cs typeface="Times New Roman" pitchFamily="18" charset="0"/>
            </a:endParaRPr>
          </a:p>
        </p:txBody>
      </p:sp>
      <p:graphicFrame>
        <p:nvGraphicFramePr>
          <p:cNvPr id="3" name="Tablo 2">
            <a:extLst>
              <a:ext uri="{FF2B5EF4-FFF2-40B4-BE49-F238E27FC236}">
                <a16:creationId xmlns:a16="http://schemas.microsoft.com/office/drawing/2014/main" id="{117B6B4E-BC78-4FC9-BC20-06904E456CA7}"/>
              </a:ext>
            </a:extLst>
          </p:cNvPr>
          <p:cNvGraphicFramePr>
            <a:graphicFrameLocks noGrp="1"/>
          </p:cNvGraphicFramePr>
          <p:nvPr>
            <p:extLst>
              <p:ext uri="{D42A27DB-BD31-4B8C-83A1-F6EECF244321}">
                <p14:modId xmlns:p14="http://schemas.microsoft.com/office/powerpoint/2010/main" val="2234644317"/>
              </p:ext>
            </p:extLst>
          </p:nvPr>
        </p:nvGraphicFramePr>
        <p:xfrm>
          <a:off x="445168" y="597923"/>
          <a:ext cx="11189371" cy="6085280"/>
        </p:xfrm>
        <a:graphic>
          <a:graphicData uri="http://schemas.openxmlformats.org/drawingml/2006/table">
            <a:tbl>
              <a:tblPr firstRow="1" firstCol="1" bandRow="1">
                <a:tableStyleId>{5DA37D80-6434-44D0-A028-1B22A696006F}</a:tableStyleId>
              </a:tblPr>
              <a:tblGrid>
                <a:gridCol w="528728">
                  <a:extLst>
                    <a:ext uri="{9D8B030D-6E8A-4147-A177-3AD203B41FA5}">
                      <a16:colId xmlns:a16="http://schemas.microsoft.com/office/drawing/2014/main" val="72758502"/>
                    </a:ext>
                  </a:extLst>
                </a:gridCol>
                <a:gridCol w="1242584">
                  <a:extLst>
                    <a:ext uri="{9D8B030D-6E8A-4147-A177-3AD203B41FA5}">
                      <a16:colId xmlns:a16="http://schemas.microsoft.com/office/drawing/2014/main" val="3694890693"/>
                    </a:ext>
                  </a:extLst>
                </a:gridCol>
                <a:gridCol w="1148167">
                  <a:extLst>
                    <a:ext uri="{9D8B030D-6E8A-4147-A177-3AD203B41FA5}">
                      <a16:colId xmlns:a16="http://schemas.microsoft.com/office/drawing/2014/main" val="3803961708"/>
                    </a:ext>
                  </a:extLst>
                </a:gridCol>
                <a:gridCol w="605774">
                  <a:extLst>
                    <a:ext uri="{9D8B030D-6E8A-4147-A177-3AD203B41FA5}">
                      <a16:colId xmlns:a16="http://schemas.microsoft.com/office/drawing/2014/main" val="2326053075"/>
                    </a:ext>
                  </a:extLst>
                </a:gridCol>
                <a:gridCol w="1179095">
                  <a:extLst>
                    <a:ext uri="{9D8B030D-6E8A-4147-A177-3AD203B41FA5}">
                      <a16:colId xmlns:a16="http://schemas.microsoft.com/office/drawing/2014/main" val="3019334385"/>
                    </a:ext>
                  </a:extLst>
                </a:gridCol>
                <a:gridCol w="613610">
                  <a:extLst>
                    <a:ext uri="{9D8B030D-6E8A-4147-A177-3AD203B41FA5}">
                      <a16:colId xmlns:a16="http://schemas.microsoft.com/office/drawing/2014/main" val="3333588"/>
                    </a:ext>
                  </a:extLst>
                </a:gridCol>
                <a:gridCol w="1455821">
                  <a:extLst>
                    <a:ext uri="{9D8B030D-6E8A-4147-A177-3AD203B41FA5}">
                      <a16:colId xmlns:a16="http://schemas.microsoft.com/office/drawing/2014/main" val="1260822049"/>
                    </a:ext>
                  </a:extLst>
                </a:gridCol>
                <a:gridCol w="745958">
                  <a:extLst>
                    <a:ext uri="{9D8B030D-6E8A-4147-A177-3AD203B41FA5}">
                      <a16:colId xmlns:a16="http://schemas.microsoft.com/office/drawing/2014/main" val="932388726"/>
                    </a:ext>
                  </a:extLst>
                </a:gridCol>
                <a:gridCol w="1443790">
                  <a:extLst>
                    <a:ext uri="{9D8B030D-6E8A-4147-A177-3AD203B41FA5}">
                      <a16:colId xmlns:a16="http://schemas.microsoft.com/office/drawing/2014/main" val="3569088449"/>
                    </a:ext>
                  </a:extLst>
                </a:gridCol>
                <a:gridCol w="2225844">
                  <a:extLst>
                    <a:ext uri="{9D8B030D-6E8A-4147-A177-3AD203B41FA5}">
                      <a16:colId xmlns:a16="http://schemas.microsoft.com/office/drawing/2014/main" val="265386769"/>
                    </a:ext>
                  </a:extLst>
                </a:gridCol>
              </a:tblGrid>
              <a:tr h="179238">
                <a:tc gridSpan="10">
                  <a:txBody>
                    <a:bodyPr/>
                    <a:lstStyle/>
                    <a:p>
                      <a:pPr marR="29845">
                        <a:lnSpc>
                          <a:spcPct val="107000"/>
                        </a:lnSpc>
                      </a:pPr>
                      <a:r>
                        <a:rPr lang="en-GB" sz="1100" b="0" dirty="0">
                          <a:solidFill>
                            <a:schemeClr val="tx1"/>
                          </a:solidFill>
                          <a:effectLst/>
                          <a:latin typeface="Times New Roman" panose="02020603050405020304" pitchFamily="18" charset="0"/>
                          <a:cs typeface="Times New Roman" panose="02020603050405020304" pitchFamily="18" charset="0"/>
                        </a:rPr>
                        <a:t>PROJE GERÇEKLEŞME BİLGİLERİ</a:t>
                      </a:r>
                      <a:endParaRPr lang="tr-TR" sz="11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629" marR="16471" marT="199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732983428"/>
                  </a:ext>
                </a:extLst>
              </a:tr>
              <a:tr h="179238">
                <a:tc gridSpan="4">
                  <a:txBody>
                    <a:bodyPr/>
                    <a:lstStyle/>
                    <a:p>
                      <a:pPr>
                        <a:lnSpc>
                          <a:spcPct val="107000"/>
                        </a:lnSpc>
                      </a:pPr>
                      <a:r>
                        <a:rPr lang="en-GB" sz="1100" b="0">
                          <a:effectLst/>
                          <a:latin typeface="Times New Roman" panose="02020603050405020304" pitchFamily="18" charset="0"/>
                          <a:cs typeface="Times New Roman" panose="02020603050405020304" pitchFamily="18" charset="0"/>
                        </a:rPr>
                        <a:t>SEKTÖR </a:t>
                      </a:r>
                      <a:endParaRPr lang="tr-TR" sz="11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629" marR="16471" marT="19925" marB="0"/>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r>
                        <a:rPr lang="en-GB" sz="1100" b="0" dirty="0" err="1">
                          <a:effectLst/>
                          <a:latin typeface="Times New Roman" panose="02020603050405020304" pitchFamily="18" charset="0"/>
                          <a:cs typeface="Times New Roman" panose="02020603050405020304" pitchFamily="18" charset="0"/>
                        </a:rPr>
                        <a:t>Eğitim</a:t>
                      </a:r>
                      <a:r>
                        <a:rPr lang="en-GB" sz="1100" b="0" dirty="0">
                          <a:effectLst/>
                          <a:latin typeface="Times New Roman" panose="02020603050405020304" pitchFamily="18" charset="0"/>
                          <a:cs typeface="Times New Roman" panose="02020603050405020304" pitchFamily="18" charset="0"/>
                        </a:rPr>
                        <a:t> </a:t>
                      </a:r>
                      <a:endParaRPr lang="tr-TR" dirty="0"/>
                    </a:p>
                  </a:txBody>
                  <a:tcPr marL="27629" marR="16471" marT="19925"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8964466"/>
                  </a:ext>
                </a:extLst>
              </a:tr>
              <a:tr h="179238">
                <a:tc gridSpan="4">
                  <a:txBody>
                    <a:bodyPr/>
                    <a:lstStyle/>
                    <a:p>
                      <a:pPr>
                        <a:lnSpc>
                          <a:spcPct val="107000"/>
                        </a:lnSpc>
                      </a:pPr>
                      <a:r>
                        <a:rPr lang="en-GB" sz="1100" b="0">
                          <a:effectLst/>
                          <a:latin typeface="Times New Roman" panose="02020603050405020304" pitchFamily="18" charset="0"/>
                          <a:cs typeface="Times New Roman" panose="02020603050405020304" pitchFamily="18" charset="0"/>
                        </a:rPr>
                        <a:t>PROJE SAHİBİ KURULUŞ </a:t>
                      </a:r>
                      <a:endParaRPr lang="tr-TR" sz="11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629" marR="16471" marT="19925" marB="0"/>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r>
                        <a:rPr lang="en-GB" sz="1100" b="0" dirty="0" err="1">
                          <a:effectLst/>
                          <a:latin typeface="Times New Roman" panose="02020603050405020304" pitchFamily="18" charset="0"/>
                          <a:cs typeface="Times New Roman" panose="02020603050405020304" pitchFamily="18" charset="0"/>
                        </a:rPr>
                        <a:t>Bolu</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Abant</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İzzet</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Baysal</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Üniversitesi</a:t>
                      </a:r>
                      <a:r>
                        <a:rPr lang="en-GB" sz="1100" b="0" dirty="0">
                          <a:effectLst/>
                          <a:latin typeface="Times New Roman" panose="02020603050405020304" pitchFamily="18" charset="0"/>
                          <a:cs typeface="Times New Roman" panose="02020603050405020304" pitchFamily="18" charset="0"/>
                        </a:rPr>
                        <a:t>  </a:t>
                      </a:r>
                      <a:endParaRPr lang="tr-TR" dirty="0"/>
                    </a:p>
                  </a:txBody>
                  <a:tcPr marL="27629" marR="16471" marT="19925"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026551098"/>
                  </a:ext>
                </a:extLst>
              </a:tr>
              <a:tr h="179238">
                <a:tc gridSpan="10">
                  <a:txBody>
                    <a:bodyPr/>
                    <a:lstStyle/>
                    <a:p>
                      <a:pPr>
                        <a:lnSpc>
                          <a:spcPct val="107000"/>
                        </a:lnSpc>
                      </a:pPr>
                      <a:r>
                        <a:rPr lang="en-GB" sz="1100" b="0">
                          <a:effectLst/>
                          <a:latin typeface="Times New Roman" panose="02020603050405020304" pitchFamily="18" charset="0"/>
                          <a:cs typeface="Times New Roman" panose="02020603050405020304" pitchFamily="18" charset="0"/>
                        </a:rPr>
                        <a:t>PROJENİN; </a:t>
                      </a:r>
                      <a:endParaRPr lang="tr-TR" sz="11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629" marR="16471" marT="19925"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32627015"/>
                  </a:ext>
                </a:extLst>
              </a:tr>
              <a:tr h="179238">
                <a:tc gridSpan="4">
                  <a:txBody>
                    <a:bodyPr/>
                    <a:lstStyle/>
                    <a:p>
                      <a:pPr>
                        <a:lnSpc>
                          <a:spcPct val="107000"/>
                        </a:lnSpc>
                      </a:pPr>
                      <a:r>
                        <a:rPr lang="en-GB" sz="1100" b="0">
                          <a:effectLst/>
                          <a:latin typeface="Times New Roman" panose="02020603050405020304" pitchFamily="18" charset="0"/>
                          <a:cs typeface="Times New Roman" panose="02020603050405020304" pitchFamily="18" charset="0"/>
                        </a:rPr>
                        <a:t>ADI </a:t>
                      </a:r>
                      <a:endParaRPr lang="tr-TR" sz="11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629" marR="16471" marT="19925" marB="0"/>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r>
                        <a:rPr lang="en-GB" sz="1100" b="0">
                          <a:effectLst/>
                          <a:latin typeface="Times New Roman" panose="02020603050405020304" pitchFamily="18" charset="0"/>
                          <a:cs typeface="Times New Roman" panose="02020603050405020304" pitchFamily="18" charset="0"/>
                        </a:rPr>
                        <a:t>Kampüs Altyapısı </a:t>
                      </a:r>
                      <a:endParaRPr lang="tr-TR"/>
                    </a:p>
                  </a:txBody>
                  <a:tcPr marL="27629" marR="16471" marT="19925"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125818154"/>
                  </a:ext>
                </a:extLst>
              </a:tr>
              <a:tr h="179664">
                <a:tc gridSpan="4">
                  <a:txBody>
                    <a:bodyPr/>
                    <a:lstStyle/>
                    <a:p>
                      <a:pPr>
                        <a:lnSpc>
                          <a:spcPct val="107000"/>
                        </a:lnSpc>
                      </a:pPr>
                      <a:r>
                        <a:rPr lang="en-GB" sz="1100" b="0">
                          <a:effectLst/>
                          <a:latin typeface="Times New Roman" panose="02020603050405020304" pitchFamily="18" charset="0"/>
                          <a:cs typeface="Times New Roman" panose="02020603050405020304" pitchFamily="18" charset="0"/>
                        </a:rPr>
                        <a:t>NUMARASI </a:t>
                      </a:r>
                      <a:endParaRPr lang="tr-TR" sz="11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629" marR="16471" marT="19925" marB="0"/>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r>
                        <a:rPr lang="en-GB" sz="1100" b="0">
                          <a:effectLst/>
                          <a:latin typeface="Times New Roman" panose="02020603050405020304" pitchFamily="18" charset="0"/>
                          <a:cs typeface="Times New Roman" panose="02020603050405020304" pitchFamily="18" charset="0"/>
                        </a:rPr>
                        <a:t>2020H03-150659</a:t>
                      </a:r>
                      <a:endParaRPr lang="tr-TR"/>
                    </a:p>
                  </a:txBody>
                  <a:tcPr marL="27629" marR="16471" marT="19925"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833175147"/>
                  </a:ext>
                </a:extLst>
              </a:tr>
              <a:tr h="179238">
                <a:tc gridSpan="4">
                  <a:txBody>
                    <a:bodyPr/>
                    <a:lstStyle/>
                    <a:p>
                      <a:pPr>
                        <a:lnSpc>
                          <a:spcPct val="107000"/>
                        </a:lnSpc>
                      </a:pPr>
                      <a:r>
                        <a:rPr lang="en-GB" sz="1100" b="0" dirty="0">
                          <a:effectLst/>
                          <a:latin typeface="Times New Roman" panose="02020603050405020304" pitchFamily="18" charset="0"/>
                          <a:cs typeface="Times New Roman" panose="02020603050405020304" pitchFamily="18" charset="0"/>
                        </a:rPr>
                        <a:t>YERİ </a:t>
                      </a:r>
                      <a:endParaRPr lang="tr-TR"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629" marR="16471" marT="19925" marB="0"/>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r>
                        <a:rPr lang="en-GB" sz="1100" b="0">
                          <a:effectLst/>
                          <a:latin typeface="Times New Roman" panose="02020603050405020304" pitchFamily="18" charset="0"/>
                          <a:cs typeface="Times New Roman" panose="02020603050405020304" pitchFamily="18" charset="0"/>
                        </a:rPr>
                        <a:t>Bolu</a:t>
                      </a:r>
                      <a:endParaRPr lang="tr-TR"/>
                    </a:p>
                  </a:txBody>
                  <a:tcPr marL="27629" marR="16471" marT="19925"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167813227"/>
                  </a:ext>
                </a:extLst>
              </a:tr>
              <a:tr h="179238">
                <a:tc gridSpan="4">
                  <a:txBody>
                    <a:bodyPr/>
                    <a:lstStyle/>
                    <a:p>
                      <a:pPr>
                        <a:lnSpc>
                          <a:spcPct val="107000"/>
                        </a:lnSpc>
                      </a:pPr>
                      <a:r>
                        <a:rPr lang="en-GB" sz="1100" b="0">
                          <a:effectLst/>
                          <a:latin typeface="Times New Roman" panose="02020603050405020304" pitchFamily="18" charset="0"/>
                          <a:cs typeface="Times New Roman" panose="02020603050405020304" pitchFamily="18" charset="0"/>
                        </a:rPr>
                        <a:t>BAŞLAMA/BİTİŞ TARİHİ </a:t>
                      </a:r>
                      <a:endParaRPr lang="tr-TR" sz="11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629" marR="16471" marT="19925" marB="0"/>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r>
                        <a:rPr lang="en-GB" sz="1100" b="0">
                          <a:effectLst/>
                          <a:latin typeface="Times New Roman" panose="02020603050405020304" pitchFamily="18" charset="0"/>
                          <a:cs typeface="Times New Roman" panose="02020603050405020304" pitchFamily="18" charset="0"/>
                        </a:rPr>
                        <a:t>2020-2022</a:t>
                      </a:r>
                      <a:endParaRPr lang="tr-TR"/>
                    </a:p>
                  </a:txBody>
                  <a:tcPr marL="27629" marR="16471" marT="19925"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740691885"/>
                  </a:ext>
                </a:extLst>
              </a:tr>
              <a:tr h="308239">
                <a:tc gridSpan="4">
                  <a:txBody>
                    <a:bodyPr/>
                    <a:lstStyle/>
                    <a:p>
                      <a:pPr>
                        <a:lnSpc>
                          <a:spcPct val="107000"/>
                        </a:lnSpc>
                      </a:pPr>
                      <a:r>
                        <a:rPr lang="en-GB" sz="1100" b="0">
                          <a:effectLst/>
                          <a:latin typeface="Times New Roman" panose="02020603050405020304" pitchFamily="18" charset="0"/>
                          <a:cs typeface="Times New Roman" panose="02020603050405020304" pitchFamily="18" charset="0"/>
                        </a:rPr>
                        <a:t>KARAKTERİSTİĞİ </a:t>
                      </a:r>
                      <a:endParaRPr lang="tr-TR" sz="11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629" marR="16471" marT="19925" marB="0" anchor="ct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r>
                        <a:rPr lang="en-GB" sz="1100" b="0">
                          <a:effectLst/>
                          <a:latin typeface="Times New Roman" panose="02020603050405020304" pitchFamily="18" charset="0"/>
                          <a:cs typeface="Times New Roman" panose="02020603050405020304" pitchFamily="18" charset="0"/>
                        </a:rPr>
                        <a:t>Doğalgaz Dönüşümü, Elektrik Hattı, Kampüs İçi Yol, Kanalizasyon Hattı, Peyzaj, Su İsale Hattı, Telefon Hattı</a:t>
                      </a:r>
                      <a:endParaRPr lang="tr-TR"/>
                    </a:p>
                  </a:txBody>
                  <a:tcPr marL="27629" marR="16471" marT="199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914920390"/>
                  </a:ext>
                </a:extLst>
              </a:tr>
              <a:tr h="179238">
                <a:tc gridSpan="4">
                  <a:txBody>
                    <a:bodyPr/>
                    <a:lstStyle/>
                    <a:p>
                      <a:pPr>
                        <a:lnSpc>
                          <a:spcPct val="107000"/>
                        </a:lnSpc>
                      </a:pPr>
                      <a:r>
                        <a:rPr lang="en-GB" sz="1100" b="0" dirty="0">
                          <a:effectLst/>
                          <a:latin typeface="Times New Roman" panose="02020603050405020304" pitchFamily="18" charset="0"/>
                          <a:cs typeface="Times New Roman" panose="02020603050405020304" pitchFamily="18" charset="0"/>
                        </a:rPr>
                        <a:t>PROGRAM BÜTÇE ADI</a:t>
                      </a:r>
                      <a:endParaRPr lang="tr-TR"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629" marR="16471" marT="19925" marB="0" anchor="ct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r>
                        <a:rPr lang="en-GB" sz="1100" b="0" dirty="0" err="1">
                          <a:effectLst/>
                          <a:latin typeface="Times New Roman" panose="02020603050405020304" pitchFamily="18" charset="0"/>
                          <a:cs typeface="Times New Roman" panose="02020603050405020304" pitchFamily="18" charset="0"/>
                        </a:rPr>
                        <a:t>Yükseköğretim</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Kurumları</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Kampüs</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Atlyapısı</a:t>
                      </a:r>
                      <a:endParaRPr lang="tr-TR" dirty="0"/>
                    </a:p>
                  </a:txBody>
                  <a:tcPr marL="27629" marR="16471" marT="199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477966005"/>
                  </a:ext>
                </a:extLst>
              </a:tr>
              <a:tr h="179238">
                <a:tc gridSpan="10">
                  <a:txBody>
                    <a:bodyPr/>
                    <a:lstStyle/>
                    <a:p>
                      <a:pPr>
                        <a:lnSpc>
                          <a:spcPct val="107000"/>
                        </a:lnSpc>
                      </a:pPr>
                      <a:r>
                        <a:rPr lang="en-GB" sz="1100" b="0">
                          <a:effectLst/>
                          <a:latin typeface="Times New Roman" panose="02020603050405020304" pitchFamily="18" charset="0"/>
                          <a:cs typeface="Times New Roman" panose="02020603050405020304" pitchFamily="18" charset="0"/>
                        </a:rPr>
                        <a:t>YATIRIMIN YILLAR İTİBARİYLE GELİŞİMİ (Cari Fiyatlarla, Bin TL) </a:t>
                      </a:r>
                      <a:endParaRPr lang="tr-TR" sz="11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629" marR="16471" marT="199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217181050"/>
                  </a:ext>
                </a:extLst>
              </a:tr>
              <a:tr h="179238">
                <a:tc rowSpan="2">
                  <a:txBody>
                    <a:bodyPr/>
                    <a:lstStyle/>
                    <a:p>
                      <a:pPr>
                        <a:lnSpc>
                          <a:spcPct val="107000"/>
                        </a:lnSpc>
                      </a:pPr>
                      <a:r>
                        <a:rPr lang="en-GB" sz="1100" b="0">
                          <a:effectLst/>
                          <a:latin typeface="Times New Roman" panose="02020603050405020304" pitchFamily="18" charset="0"/>
                          <a:cs typeface="Times New Roman" panose="02020603050405020304" pitchFamily="18" charset="0"/>
                        </a:rPr>
                        <a:t>Yıl</a:t>
                      </a:r>
                      <a:endParaRPr lang="tr-TR" sz="11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629" marR="16471" marT="19925" marB="0" anchor="ctr"/>
                </a:tc>
                <a:tc rowSpan="2">
                  <a:txBody>
                    <a:bodyPr/>
                    <a:lstStyle/>
                    <a:p>
                      <a:pPr>
                        <a:lnSpc>
                          <a:spcPct val="107000"/>
                        </a:lnSpc>
                      </a:pPr>
                      <a:r>
                        <a:rPr lang="en-GB" sz="1100" b="0">
                          <a:effectLst/>
                          <a:latin typeface="Times New Roman" panose="02020603050405020304" pitchFamily="18" charset="0"/>
                          <a:cs typeface="Times New Roman" panose="02020603050405020304" pitchFamily="18" charset="0"/>
                        </a:rPr>
                        <a:t>Toplam Proje Tutarı</a:t>
                      </a:r>
                      <a:endParaRPr lang="tr-TR" sz="11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629" marR="16471" marT="19925" marB="0" anchor="ctr"/>
                </a:tc>
                <a:tc rowSpan="2">
                  <a:txBody>
                    <a:bodyPr/>
                    <a:lstStyle/>
                    <a:p>
                      <a:pPr>
                        <a:lnSpc>
                          <a:spcPct val="107000"/>
                        </a:lnSpc>
                      </a:pPr>
                      <a:r>
                        <a:rPr lang="en-GB" sz="1100" b="0">
                          <a:effectLst/>
                          <a:latin typeface="Times New Roman" panose="02020603050405020304" pitchFamily="18" charset="0"/>
                          <a:cs typeface="Times New Roman" panose="02020603050405020304" pitchFamily="18" charset="0"/>
                        </a:rPr>
                        <a:t>2021 Sonu Küm.Harc.</a:t>
                      </a:r>
                      <a:endParaRPr lang="tr-TR" sz="11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629" marR="16471" marT="19925" marB="0" anchor="ctr"/>
                </a:tc>
                <a:tc gridSpan="2">
                  <a:txBody>
                    <a:bodyPr/>
                    <a:lstStyle/>
                    <a:p>
                      <a:pPr algn="ctr">
                        <a:lnSpc>
                          <a:spcPct val="107000"/>
                        </a:lnSpc>
                      </a:pPr>
                      <a:r>
                        <a:rPr lang="en-GB" sz="1100" b="0">
                          <a:effectLst/>
                          <a:latin typeface="Times New Roman" panose="02020603050405020304" pitchFamily="18" charset="0"/>
                          <a:cs typeface="Times New Roman" panose="02020603050405020304" pitchFamily="18" charset="0"/>
                        </a:rPr>
                        <a:t>Program Ödeneği</a:t>
                      </a:r>
                      <a:endParaRPr lang="tr-TR" sz="11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629" marR="16471" marT="19925" marB="0" anchor="ctr"/>
                </a:tc>
                <a:tc hMerge="1">
                  <a:txBody>
                    <a:bodyPr/>
                    <a:lstStyle/>
                    <a:p>
                      <a:endParaRPr lang="tr-TR"/>
                    </a:p>
                  </a:txBody>
                  <a:tcPr/>
                </a:tc>
                <a:tc gridSpan="2">
                  <a:txBody>
                    <a:bodyPr/>
                    <a:lstStyle/>
                    <a:p>
                      <a:pPr algn="ctr">
                        <a:lnSpc>
                          <a:spcPct val="107000"/>
                        </a:lnSpc>
                      </a:pPr>
                      <a:r>
                        <a:rPr lang="en-GB" sz="1100" b="0">
                          <a:effectLst/>
                          <a:latin typeface="Times New Roman" panose="02020603050405020304" pitchFamily="18" charset="0"/>
                          <a:cs typeface="Times New Roman" panose="02020603050405020304" pitchFamily="18" charset="0"/>
                        </a:rPr>
                        <a:t>Revize Ödenek</a:t>
                      </a:r>
                      <a:endParaRPr lang="tr-TR" sz="11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629" marR="16471" marT="19925" marB="0" anchor="ctr"/>
                </a:tc>
                <a:tc hMerge="1">
                  <a:txBody>
                    <a:bodyPr/>
                    <a:lstStyle/>
                    <a:p>
                      <a:endParaRPr lang="tr-TR"/>
                    </a:p>
                  </a:txBody>
                  <a:tcPr/>
                </a:tc>
                <a:tc gridSpan="2">
                  <a:txBody>
                    <a:bodyPr/>
                    <a:lstStyle/>
                    <a:p>
                      <a:pPr algn="ctr">
                        <a:lnSpc>
                          <a:spcPct val="107000"/>
                        </a:lnSpc>
                      </a:pPr>
                      <a:r>
                        <a:rPr lang="en-GB" sz="1100">
                          <a:effectLst/>
                          <a:latin typeface="Times New Roman" panose="02020603050405020304" pitchFamily="18" charset="0"/>
                          <a:cs typeface="Times New Roman" panose="02020603050405020304" pitchFamily="18" charset="0"/>
                        </a:rPr>
                        <a:t>Harcama</a:t>
                      </a:r>
                      <a:endParaRPr lang="tr-T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629" marR="16471" marT="19925" marB="0" anchor="ctr"/>
                </a:tc>
                <a:tc hMerge="1">
                  <a:txBody>
                    <a:bodyPr/>
                    <a:lstStyle/>
                    <a:p>
                      <a:endParaRPr lang="tr-TR"/>
                    </a:p>
                  </a:txBody>
                  <a:tcPr/>
                </a:tc>
                <a:tc rowSpan="2">
                  <a:txBody>
                    <a:bodyPr/>
                    <a:lstStyle/>
                    <a:p>
                      <a:pPr algn="ctr">
                        <a:lnSpc>
                          <a:spcPct val="107000"/>
                        </a:lnSpc>
                      </a:pPr>
                      <a:r>
                        <a:rPr lang="en-GB" sz="1100">
                          <a:effectLst/>
                          <a:latin typeface="Times New Roman" panose="02020603050405020304" pitchFamily="18" charset="0"/>
                          <a:cs typeface="Times New Roman" panose="02020603050405020304" pitchFamily="18" charset="0"/>
                        </a:rPr>
                        <a:t>Gerçekleşme Yüzdesi </a:t>
                      </a:r>
                      <a:endParaRPr lang="tr-TR" sz="1100">
                        <a:effectLst/>
                        <a:latin typeface="Times New Roman" panose="02020603050405020304" pitchFamily="18" charset="0"/>
                        <a:cs typeface="Times New Roman" panose="02020603050405020304" pitchFamily="18" charset="0"/>
                      </a:endParaRPr>
                    </a:p>
                    <a:p>
                      <a:pPr algn="ctr">
                        <a:lnSpc>
                          <a:spcPct val="107000"/>
                        </a:lnSpc>
                      </a:pPr>
                      <a:r>
                        <a:rPr lang="en-GB" sz="1100">
                          <a:effectLst/>
                          <a:latin typeface="Times New Roman" panose="02020603050405020304" pitchFamily="18" charset="0"/>
                          <a:cs typeface="Times New Roman" panose="02020603050405020304" pitchFamily="18" charset="0"/>
                        </a:rPr>
                        <a:t>(%)</a:t>
                      </a:r>
                      <a:endParaRPr lang="tr-T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629" marR="16471" marT="19925" marB="0" anchor="ctr"/>
                </a:tc>
                <a:extLst>
                  <a:ext uri="{0D108BD9-81ED-4DB2-BD59-A6C34878D82A}">
                    <a16:rowId xmlns:a16="http://schemas.microsoft.com/office/drawing/2014/main" val="117167279"/>
                  </a:ext>
                </a:extLst>
              </a:tr>
              <a:tr h="189590">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nSpc>
                          <a:spcPct val="107000"/>
                        </a:lnSpc>
                      </a:pPr>
                      <a:r>
                        <a:rPr lang="en-GB" sz="1100" b="0">
                          <a:effectLst/>
                          <a:latin typeface="Times New Roman" panose="02020603050405020304" pitchFamily="18" charset="0"/>
                          <a:cs typeface="Times New Roman" panose="02020603050405020304" pitchFamily="18" charset="0"/>
                        </a:rPr>
                        <a:t>Dış</a:t>
                      </a:r>
                      <a:endParaRPr lang="tr-TR" sz="11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629" marR="16471" marT="19925" marB="0" anchor="ctr"/>
                </a:tc>
                <a:tc>
                  <a:txBody>
                    <a:bodyPr/>
                    <a:lstStyle/>
                    <a:p>
                      <a:pPr>
                        <a:lnSpc>
                          <a:spcPct val="107000"/>
                        </a:lnSpc>
                      </a:pPr>
                      <a:r>
                        <a:rPr lang="en-GB" sz="1100" b="0" dirty="0" err="1">
                          <a:effectLst/>
                          <a:latin typeface="Times New Roman" panose="02020603050405020304" pitchFamily="18" charset="0"/>
                          <a:cs typeface="Times New Roman" panose="02020603050405020304" pitchFamily="18" charset="0"/>
                        </a:rPr>
                        <a:t>Toplam</a:t>
                      </a:r>
                      <a:endParaRPr lang="tr-TR"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629" marR="16471" marT="19925" marB="0" anchor="ctr"/>
                </a:tc>
                <a:tc>
                  <a:txBody>
                    <a:bodyPr/>
                    <a:lstStyle/>
                    <a:p>
                      <a:pPr>
                        <a:lnSpc>
                          <a:spcPct val="107000"/>
                        </a:lnSpc>
                      </a:pPr>
                      <a:r>
                        <a:rPr lang="en-GB" sz="1100" b="0" dirty="0" err="1">
                          <a:effectLst/>
                          <a:latin typeface="Times New Roman" panose="02020603050405020304" pitchFamily="18" charset="0"/>
                          <a:cs typeface="Times New Roman" panose="02020603050405020304" pitchFamily="18" charset="0"/>
                        </a:rPr>
                        <a:t>Dış</a:t>
                      </a:r>
                      <a:endParaRPr lang="tr-TR"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629" marR="16471" marT="19925" marB="0" anchor="ctr"/>
                </a:tc>
                <a:tc>
                  <a:txBody>
                    <a:bodyPr/>
                    <a:lstStyle/>
                    <a:p>
                      <a:pPr>
                        <a:lnSpc>
                          <a:spcPct val="107000"/>
                        </a:lnSpc>
                      </a:pPr>
                      <a:r>
                        <a:rPr lang="en-GB" sz="1100" b="0">
                          <a:effectLst/>
                          <a:latin typeface="Times New Roman" panose="02020603050405020304" pitchFamily="18" charset="0"/>
                          <a:cs typeface="Times New Roman" panose="02020603050405020304" pitchFamily="18" charset="0"/>
                        </a:rPr>
                        <a:t>Toplam</a:t>
                      </a:r>
                      <a:endParaRPr lang="tr-TR" sz="11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629" marR="16471" marT="19925" marB="0" anchor="ctr"/>
                </a:tc>
                <a:tc>
                  <a:txBody>
                    <a:bodyPr/>
                    <a:lstStyle/>
                    <a:p>
                      <a:pPr>
                        <a:lnSpc>
                          <a:spcPct val="107000"/>
                        </a:lnSpc>
                      </a:pPr>
                      <a:r>
                        <a:rPr lang="en-GB" sz="1100">
                          <a:effectLst/>
                          <a:latin typeface="Times New Roman" panose="02020603050405020304" pitchFamily="18" charset="0"/>
                          <a:cs typeface="Times New Roman" panose="02020603050405020304" pitchFamily="18" charset="0"/>
                        </a:rPr>
                        <a:t>Dış</a:t>
                      </a:r>
                      <a:endParaRPr lang="tr-T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629" marR="16471" marT="19925" marB="0" anchor="ctr"/>
                </a:tc>
                <a:tc>
                  <a:txBody>
                    <a:bodyPr/>
                    <a:lstStyle/>
                    <a:p>
                      <a:pPr>
                        <a:lnSpc>
                          <a:spcPct val="107000"/>
                        </a:lnSpc>
                      </a:pPr>
                      <a:r>
                        <a:rPr lang="en-GB" sz="1100">
                          <a:effectLst/>
                          <a:latin typeface="Times New Roman" panose="02020603050405020304" pitchFamily="18" charset="0"/>
                          <a:cs typeface="Times New Roman" panose="02020603050405020304" pitchFamily="18" charset="0"/>
                        </a:rPr>
                        <a:t>Toplam</a:t>
                      </a:r>
                      <a:endParaRPr lang="tr-T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629" marR="16471" marT="19925" marB="0" anchor="ctr"/>
                </a:tc>
                <a:tc vMerge="1">
                  <a:txBody>
                    <a:bodyPr/>
                    <a:lstStyle/>
                    <a:p>
                      <a:endParaRPr lang="tr-TR"/>
                    </a:p>
                  </a:txBody>
                  <a:tcPr/>
                </a:tc>
                <a:extLst>
                  <a:ext uri="{0D108BD9-81ED-4DB2-BD59-A6C34878D82A}">
                    <a16:rowId xmlns:a16="http://schemas.microsoft.com/office/drawing/2014/main" val="127590287"/>
                  </a:ext>
                </a:extLst>
              </a:tr>
              <a:tr h="197353">
                <a:tc>
                  <a:txBody>
                    <a:bodyPr/>
                    <a:lstStyle/>
                    <a:p>
                      <a:pPr algn="ctr">
                        <a:lnSpc>
                          <a:spcPct val="107000"/>
                        </a:lnSpc>
                      </a:pPr>
                      <a:r>
                        <a:rPr lang="en-GB" sz="1100" b="0">
                          <a:effectLst/>
                          <a:latin typeface="Times New Roman" panose="02020603050405020304" pitchFamily="18" charset="0"/>
                          <a:cs typeface="Times New Roman" panose="02020603050405020304" pitchFamily="18" charset="0"/>
                        </a:rPr>
                        <a:t>2021</a:t>
                      </a:r>
                      <a:endParaRPr lang="tr-TR" sz="11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629" marR="16471" marT="19925" marB="0" anchor="ctr"/>
                </a:tc>
                <a:tc>
                  <a:txBody>
                    <a:bodyPr/>
                    <a:lstStyle/>
                    <a:p>
                      <a:pPr algn="ctr">
                        <a:lnSpc>
                          <a:spcPct val="107000"/>
                        </a:lnSpc>
                      </a:pPr>
                      <a:r>
                        <a:rPr lang="en-GB" sz="1100" b="0">
                          <a:effectLst/>
                          <a:latin typeface="Times New Roman" panose="02020603050405020304" pitchFamily="18" charset="0"/>
                          <a:cs typeface="Times New Roman" panose="02020603050405020304" pitchFamily="18" charset="0"/>
                        </a:rPr>
                        <a:t>15.000.000,00 ₺</a:t>
                      </a:r>
                      <a:endParaRPr lang="tr-TR" sz="11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629" marR="16471" marT="19925" marB="0" anchor="ctr"/>
                </a:tc>
                <a:tc>
                  <a:txBody>
                    <a:bodyPr/>
                    <a:lstStyle/>
                    <a:p>
                      <a:pPr algn="ctr">
                        <a:lnSpc>
                          <a:spcPct val="107000"/>
                        </a:lnSpc>
                      </a:pPr>
                      <a:r>
                        <a:rPr lang="en-GB" sz="1100" b="0">
                          <a:effectLst/>
                          <a:latin typeface="Times New Roman" panose="02020603050405020304" pitchFamily="18" charset="0"/>
                          <a:cs typeface="Times New Roman" panose="02020603050405020304" pitchFamily="18" charset="0"/>
                        </a:rPr>
                        <a:t>4.541.523,42 ₺ </a:t>
                      </a:r>
                      <a:endParaRPr lang="tr-TR" sz="11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629" marR="16471" marT="19925" marB="0" anchor="ctr"/>
                </a:tc>
                <a:tc>
                  <a:txBody>
                    <a:bodyPr/>
                    <a:lstStyle/>
                    <a:p>
                      <a:pPr algn="ctr">
                        <a:lnSpc>
                          <a:spcPct val="107000"/>
                        </a:lnSpc>
                      </a:pPr>
                      <a:r>
                        <a:rPr lang="en-GB" sz="1100" b="0">
                          <a:effectLst/>
                          <a:latin typeface="Times New Roman" panose="02020603050405020304" pitchFamily="18" charset="0"/>
                          <a:cs typeface="Times New Roman" panose="02020603050405020304" pitchFamily="18" charset="0"/>
                        </a:rPr>
                        <a:t>-</a:t>
                      </a:r>
                      <a:endParaRPr lang="tr-TR" sz="11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629" marR="16471" marT="19925" marB="0" anchor="ctr"/>
                </a:tc>
                <a:tc>
                  <a:txBody>
                    <a:bodyPr/>
                    <a:lstStyle/>
                    <a:p>
                      <a:pPr algn="ctr">
                        <a:lnSpc>
                          <a:spcPct val="107000"/>
                        </a:lnSpc>
                      </a:pPr>
                      <a:r>
                        <a:rPr lang="en-GB" sz="1100" b="0">
                          <a:effectLst/>
                          <a:latin typeface="Times New Roman" panose="02020603050405020304" pitchFamily="18" charset="0"/>
                          <a:cs typeface="Times New Roman" panose="02020603050405020304" pitchFamily="18" charset="0"/>
                        </a:rPr>
                        <a:t>7.248.000,00 ₺</a:t>
                      </a:r>
                      <a:endParaRPr lang="tr-TR" sz="11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629" marR="16471" marT="19925" marB="0" anchor="ctr"/>
                </a:tc>
                <a:tc>
                  <a:txBody>
                    <a:bodyPr/>
                    <a:lstStyle/>
                    <a:p>
                      <a:pPr algn="ctr">
                        <a:lnSpc>
                          <a:spcPct val="107000"/>
                        </a:lnSpc>
                      </a:pPr>
                      <a:r>
                        <a:rPr lang="en-GB" sz="1100" b="0">
                          <a:effectLst/>
                          <a:latin typeface="Times New Roman" panose="02020603050405020304" pitchFamily="18" charset="0"/>
                          <a:cs typeface="Times New Roman" panose="02020603050405020304" pitchFamily="18" charset="0"/>
                        </a:rPr>
                        <a:t>-</a:t>
                      </a:r>
                      <a:endParaRPr lang="tr-TR" sz="11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629" marR="16471" marT="19925" marB="0" anchor="ctr"/>
                </a:tc>
                <a:tc>
                  <a:txBody>
                    <a:bodyPr/>
                    <a:lstStyle/>
                    <a:p>
                      <a:pPr algn="ctr">
                        <a:lnSpc>
                          <a:spcPct val="107000"/>
                        </a:lnSpc>
                      </a:pPr>
                      <a:r>
                        <a:rPr lang="en-GB" sz="1100" b="0">
                          <a:effectLst/>
                          <a:latin typeface="Times New Roman" panose="02020603050405020304" pitchFamily="18" charset="0"/>
                          <a:cs typeface="Times New Roman" panose="02020603050405020304" pitchFamily="18" charset="0"/>
                        </a:rPr>
                        <a:t>5.248.000,00 ₺</a:t>
                      </a:r>
                      <a:endParaRPr lang="tr-TR" sz="11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629" marR="16471" marT="19925" marB="0" anchor="ctr"/>
                </a:tc>
                <a:tc>
                  <a:txBody>
                    <a:bodyPr/>
                    <a:lstStyle/>
                    <a:p>
                      <a:pPr algn="ctr">
                        <a:lnSpc>
                          <a:spcPct val="107000"/>
                        </a:lnSpc>
                      </a:pPr>
                      <a:r>
                        <a:rPr lang="en-GB" sz="1100">
                          <a:effectLst/>
                          <a:latin typeface="Times New Roman" panose="02020603050405020304" pitchFamily="18" charset="0"/>
                          <a:cs typeface="Times New Roman" panose="02020603050405020304" pitchFamily="18" charset="0"/>
                        </a:rPr>
                        <a:t>-</a:t>
                      </a:r>
                      <a:endParaRPr lang="tr-T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629" marR="16471" marT="19925" marB="0" anchor="ctr"/>
                </a:tc>
                <a:tc>
                  <a:txBody>
                    <a:bodyPr/>
                    <a:lstStyle/>
                    <a:p>
                      <a:pPr algn="ctr">
                        <a:lnSpc>
                          <a:spcPct val="107000"/>
                        </a:lnSpc>
                      </a:pPr>
                      <a:r>
                        <a:rPr lang="en-GB" sz="1100">
                          <a:effectLst/>
                          <a:latin typeface="Times New Roman" panose="02020603050405020304" pitchFamily="18" charset="0"/>
                          <a:cs typeface="Times New Roman" panose="02020603050405020304" pitchFamily="18" charset="0"/>
                        </a:rPr>
                        <a:t>4.541.523,42 ₺ </a:t>
                      </a:r>
                      <a:endParaRPr lang="tr-T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629" marR="16471" marT="19925" marB="0" anchor="ctr"/>
                </a:tc>
                <a:tc>
                  <a:txBody>
                    <a:bodyPr/>
                    <a:lstStyle/>
                    <a:p>
                      <a:pPr algn="ctr">
                        <a:lnSpc>
                          <a:spcPct val="107000"/>
                        </a:lnSpc>
                      </a:pPr>
                      <a:r>
                        <a:rPr lang="en-GB" sz="1100">
                          <a:effectLst/>
                          <a:latin typeface="Times New Roman" panose="02020603050405020304" pitchFamily="18" charset="0"/>
                          <a:cs typeface="Times New Roman" panose="02020603050405020304" pitchFamily="18" charset="0"/>
                        </a:rPr>
                        <a:t>86,54</a:t>
                      </a:r>
                      <a:endParaRPr lang="tr-T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629" marR="16471" marT="19925" marB="0" anchor="ctr"/>
                </a:tc>
                <a:extLst>
                  <a:ext uri="{0D108BD9-81ED-4DB2-BD59-A6C34878D82A}">
                    <a16:rowId xmlns:a16="http://schemas.microsoft.com/office/drawing/2014/main" val="4279013247"/>
                  </a:ext>
                </a:extLst>
              </a:tr>
              <a:tr h="3328151">
                <a:tc gridSpan="10">
                  <a:txBody>
                    <a:bodyPr/>
                    <a:lstStyle/>
                    <a:p>
                      <a:pPr algn="just">
                        <a:lnSpc>
                          <a:spcPct val="115000"/>
                        </a:lnSpc>
                        <a:tabLst>
                          <a:tab pos="775970" algn="ctr"/>
                          <a:tab pos="1456690" algn="ctr"/>
                          <a:tab pos="1957705" algn="ctr"/>
                          <a:tab pos="2429510" algn="ctr"/>
                          <a:tab pos="3046095" algn="ctr"/>
                          <a:tab pos="3517900" algn="ctr"/>
                          <a:tab pos="4076700" algn="ctr"/>
                          <a:tab pos="4549775" algn="ctr"/>
                          <a:tab pos="5316855" algn="ctr"/>
                        </a:tabLst>
                      </a:pPr>
                      <a:r>
                        <a:rPr lang="en-GB" sz="1100" b="0" dirty="0" err="1">
                          <a:effectLst/>
                          <a:latin typeface="Times New Roman" panose="02020603050405020304" pitchFamily="18" charset="0"/>
                          <a:cs typeface="Times New Roman" panose="02020603050405020304" pitchFamily="18" charset="0"/>
                        </a:rPr>
                        <a:t>Açıklama</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Yatırım</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Programında</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bulunan</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Kampüs</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Altyapısı</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Projesinin</a:t>
                      </a:r>
                      <a:r>
                        <a:rPr lang="en-GB" sz="1100" b="0" dirty="0">
                          <a:effectLst/>
                          <a:latin typeface="Times New Roman" panose="02020603050405020304" pitchFamily="18" charset="0"/>
                          <a:cs typeface="Times New Roman" panose="02020603050405020304" pitchFamily="18" charset="0"/>
                        </a:rPr>
                        <a:t> 2021 </a:t>
                      </a:r>
                      <a:r>
                        <a:rPr lang="en-GB" sz="1100" b="0" dirty="0" err="1">
                          <a:effectLst/>
                          <a:latin typeface="Times New Roman" panose="02020603050405020304" pitchFamily="18" charset="0"/>
                          <a:cs typeface="Times New Roman" panose="02020603050405020304" pitchFamily="18" charset="0"/>
                        </a:rPr>
                        <a:t>Yılı</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ödeneğinden</a:t>
                      </a:r>
                      <a:r>
                        <a:rPr lang="en-GB" sz="1100" b="0" dirty="0">
                          <a:effectLst/>
                          <a:latin typeface="Times New Roman" panose="02020603050405020304" pitchFamily="18" charset="0"/>
                          <a:cs typeface="Times New Roman" panose="02020603050405020304" pitchFamily="18" charset="0"/>
                        </a:rPr>
                        <a:t> 2.000.000,00 TL </a:t>
                      </a:r>
                      <a:r>
                        <a:rPr lang="en-GB" sz="1100" b="0" dirty="0" err="1">
                          <a:effectLst/>
                          <a:latin typeface="Times New Roman" panose="02020603050405020304" pitchFamily="18" charset="0"/>
                          <a:cs typeface="Times New Roman" panose="02020603050405020304" pitchFamily="18" charset="0"/>
                        </a:rPr>
                        <a:t>Derslik</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ve</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Merkezi</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Birimler</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Projesine</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aktarılmıştır</a:t>
                      </a:r>
                      <a:r>
                        <a:rPr lang="en-GB" sz="1100" b="0" dirty="0">
                          <a:effectLst/>
                          <a:latin typeface="Times New Roman" panose="02020603050405020304" pitchFamily="18" charset="0"/>
                          <a:cs typeface="Times New Roman" panose="02020603050405020304" pitchFamily="18" charset="0"/>
                        </a:rPr>
                        <a:t>. </a:t>
                      </a:r>
                      <a:endParaRPr lang="tr-TR" sz="1100" b="0" dirty="0">
                        <a:effectLst/>
                        <a:latin typeface="Times New Roman" panose="02020603050405020304" pitchFamily="18" charset="0"/>
                        <a:cs typeface="Times New Roman" panose="02020603050405020304" pitchFamily="18" charset="0"/>
                      </a:endParaRPr>
                    </a:p>
                    <a:p>
                      <a:pPr algn="just">
                        <a:lnSpc>
                          <a:spcPct val="115000"/>
                        </a:lnSpc>
                        <a:tabLst>
                          <a:tab pos="775970" algn="ctr"/>
                          <a:tab pos="1456690" algn="ctr"/>
                          <a:tab pos="1957705" algn="ctr"/>
                          <a:tab pos="2429510" algn="ctr"/>
                          <a:tab pos="3046095" algn="ctr"/>
                          <a:tab pos="3517900" algn="ctr"/>
                          <a:tab pos="4076700" algn="ctr"/>
                          <a:tab pos="4549775" algn="ctr"/>
                          <a:tab pos="5316855" algn="ctr"/>
                        </a:tabLst>
                      </a:pPr>
                      <a:r>
                        <a:rPr lang="en-GB" sz="1100" b="0" u="sng" dirty="0">
                          <a:effectLst/>
                          <a:latin typeface="Times New Roman" panose="02020603050405020304" pitchFamily="18" charset="0"/>
                          <a:cs typeface="Times New Roman" panose="02020603050405020304" pitchFamily="18" charset="0"/>
                        </a:rPr>
                        <a:t>BAİBÜ </a:t>
                      </a:r>
                      <a:r>
                        <a:rPr lang="en-GB" sz="1100" b="0" u="sng" dirty="0" err="1">
                          <a:effectLst/>
                          <a:latin typeface="Times New Roman" panose="02020603050405020304" pitchFamily="18" charset="0"/>
                          <a:cs typeface="Times New Roman" panose="02020603050405020304" pitchFamily="18" charset="0"/>
                        </a:rPr>
                        <a:t>Kampüsü</a:t>
                      </a:r>
                      <a:r>
                        <a:rPr lang="en-GB" sz="1100" b="0" u="sng" dirty="0">
                          <a:effectLst/>
                          <a:latin typeface="Times New Roman" panose="02020603050405020304" pitchFamily="18" charset="0"/>
                          <a:cs typeface="Times New Roman" panose="02020603050405020304" pitchFamily="18" charset="0"/>
                        </a:rPr>
                        <a:t> </a:t>
                      </a:r>
                      <a:r>
                        <a:rPr lang="en-GB" sz="1100" b="0" u="sng" dirty="0" err="1">
                          <a:effectLst/>
                          <a:latin typeface="Times New Roman" panose="02020603050405020304" pitchFamily="18" charset="0"/>
                          <a:cs typeface="Times New Roman" panose="02020603050405020304" pitchFamily="18" charset="0"/>
                        </a:rPr>
                        <a:t>Fiberoptik</a:t>
                      </a:r>
                      <a:r>
                        <a:rPr lang="en-GB" sz="1100" b="0" u="sng" dirty="0">
                          <a:effectLst/>
                          <a:latin typeface="Times New Roman" panose="02020603050405020304" pitchFamily="18" charset="0"/>
                          <a:cs typeface="Times New Roman" panose="02020603050405020304" pitchFamily="18" charset="0"/>
                        </a:rPr>
                        <a:t> </a:t>
                      </a:r>
                      <a:r>
                        <a:rPr lang="en-GB" sz="1100" b="0" u="sng" dirty="0" err="1">
                          <a:effectLst/>
                          <a:latin typeface="Times New Roman" panose="02020603050405020304" pitchFamily="18" charset="0"/>
                          <a:cs typeface="Times New Roman" panose="02020603050405020304" pitchFamily="18" charset="0"/>
                        </a:rPr>
                        <a:t>İşi</a:t>
                      </a:r>
                      <a:r>
                        <a:rPr lang="en-GB" sz="1100" b="0" u="sng" dirty="0">
                          <a:effectLst/>
                          <a:latin typeface="Times New Roman" panose="02020603050405020304" pitchFamily="18" charset="0"/>
                          <a:cs typeface="Times New Roman" panose="02020603050405020304" pitchFamily="18" charset="0"/>
                        </a:rPr>
                        <a:t> </a:t>
                      </a:r>
                      <a:r>
                        <a:rPr lang="en-GB" sz="1100" b="0" u="sng" dirty="0" err="1">
                          <a:effectLst/>
                          <a:latin typeface="Times New Roman" panose="02020603050405020304" pitchFamily="18" charset="0"/>
                          <a:cs typeface="Times New Roman" panose="02020603050405020304" pitchFamily="18" charset="0"/>
                        </a:rPr>
                        <a:t>İhalesi</a:t>
                      </a:r>
                      <a:r>
                        <a:rPr lang="en-GB" sz="1100" b="0" u="sng" dirty="0">
                          <a:effectLst/>
                          <a:latin typeface="Times New Roman" panose="02020603050405020304" pitchFamily="18" charset="0"/>
                          <a:cs typeface="Times New Roman" panose="02020603050405020304" pitchFamily="18" charset="0"/>
                        </a:rPr>
                        <a:t> ; </a:t>
                      </a:r>
                      <a:endParaRPr lang="tr-TR" sz="1100" b="0" dirty="0">
                        <a:effectLst/>
                        <a:latin typeface="Times New Roman" panose="02020603050405020304" pitchFamily="18" charset="0"/>
                        <a:cs typeface="Times New Roman" panose="02020603050405020304" pitchFamily="18" charset="0"/>
                      </a:endParaRPr>
                    </a:p>
                    <a:p>
                      <a:pPr algn="just">
                        <a:lnSpc>
                          <a:spcPct val="115000"/>
                        </a:lnSpc>
                        <a:tabLst>
                          <a:tab pos="775970" algn="ctr"/>
                          <a:tab pos="1456690" algn="ctr"/>
                          <a:tab pos="1957705" algn="ctr"/>
                          <a:tab pos="2429510" algn="ctr"/>
                          <a:tab pos="3046095" algn="ctr"/>
                          <a:tab pos="3517900" algn="ctr"/>
                          <a:tab pos="4076700" algn="ctr"/>
                          <a:tab pos="4549775" algn="ctr"/>
                          <a:tab pos="5316855" algn="ctr"/>
                        </a:tabLst>
                      </a:pP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Roje</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kapsamında</a:t>
                      </a:r>
                      <a:r>
                        <a:rPr lang="en-GB" sz="1100" b="0" dirty="0">
                          <a:effectLst/>
                          <a:latin typeface="Times New Roman" panose="02020603050405020304" pitchFamily="18" charset="0"/>
                          <a:cs typeface="Times New Roman" panose="02020603050405020304" pitchFamily="18" charset="0"/>
                        </a:rPr>
                        <a:t> 03.03.2021 </a:t>
                      </a:r>
                      <a:r>
                        <a:rPr lang="en-GB" sz="1100" b="0" dirty="0" err="1">
                          <a:effectLst/>
                          <a:latin typeface="Times New Roman" panose="02020603050405020304" pitchFamily="18" charset="0"/>
                          <a:cs typeface="Times New Roman" panose="02020603050405020304" pitchFamily="18" charset="0"/>
                        </a:rPr>
                        <a:t>tarihinde</a:t>
                      </a:r>
                      <a:r>
                        <a:rPr lang="en-GB" sz="1100" b="0" dirty="0">
                          <a:effectLst/>
                          <a:latin typeface="Times New Roman" panose="02020603050405020304" pitchFamily="18" charset="0"/>
                          <a:cs typeface="Times New Roman" panose="02020603050405020304" pitchFamily="18" charset="0"/>
                        </a:rPr>
                        <a:t> 4734 </a:t>
                      </a:r>
                      <a:r>
                        <a:rPr lang="en-GB" sz="1100" b="0" dirty="0" err="1">
                          <a:effectLst/>
                          <a:latin typeface="Times New Roman" panose="02020603050405020304" pitchFamily="18" charset="0"/>
                          <a:cs typeface="Times New Roman" panose="02020603050405020304" pitchFamily="18" charset="0"/>
                        </a:rPr>
                        <a:t>Sayılı</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Kamu</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İhale</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Kanununa</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göre</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Açık</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İhale</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usulü</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ile</a:t>
                      </a:r>
                      <a:r>
                        <a:rPr lang="en-GB" sz="1100" b="0" dirty="0">
                          <a:effectLst/>
                          <a:latin typeface="Times New Roman" panose="02020603050405020304" pitchFamily="18" charset="0"/>
                          <a:cs typeface="Times New Roman" panose="02020603050405020304" pitchFamily="18" charset="0"/>
                        </a:rPr>
                        <a:t> “BAİBÜ </a:t>
                      </a:r>
                      <a:r>
                        <a:rPr lang="en-GB" sz="1100" b="0" dirty="0" err="1">
                          <a:effectLst/>
                          <a:latin typeface="Times New Roman" panose="02020603050405020304" pitchFamily="18" charset="0"/>
                          <a:cs typeface="Times New Roman" panose="02020603050405020304" pitchFamily="18" charset="0"/>
                        </a:rPr>
                        <a:t>Kampüsü</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Fiberoptik</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İşi</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ihale</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edilmiştir</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Yapılan</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ihale</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ile</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Gölköy</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Kampüsü</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içindeki</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tüm</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fiber</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kablolar</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galari</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hattına</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alınmış</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ve</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Morfoloji</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Binasına</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fiber</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kabloları</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çekilme</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işi</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tamamlanmıştır</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Fiberoptik</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işi</a:t>
                      </a:r>
                      <a:r>
                        <a:rPr lang="en-GB" sz="1100" b="0" dirty="0">
                          <a:effectLst/>
                          <a:latin typeface="Times New Roman" panose="02020603050405020304" pitchFamily="18" charset="0"/>
                          <a:cs typeface="Times New Roman" panose="02020603050405020304" pitchFamily="18" charset="0"/>
                        </a:rPr>
                        <a:t> 21.06.2021 </a:t>
                      </a:r>
                      <a:r>
                        <a:rPr lang="en-GB" sz="1100" b="0" dirty="0" err="1">
                          <a:effectLst/>
                          <a:latin typeface="Times New Roman" panose="02020603050405020304" pitchFamily="18" charset="0"/>
                          <a:cs typeface="Times New Roman" panose="02020603050405020304" pitchFamily="18" charset="0"/>
                        </a:rPr>
                        <a:t>tarihinde</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tamamlanarak</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ihale</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kapsamında</a:t>
                      </a:r>
                      <a:r>
                        <a:rPr lang="en-GB" sz="1100" b="0" dirty="0">
                          <a:effectLst/>
                          <a:latin typeface="Times New Roman" panose="02020603050405020304" pitchFamily="18" charset="0"/>
                          <a:cs typeface="Times New Roman" panose="02020603050405020304" pitchFamily="18" charset="0"/>
                        </a:rPr>
                        <a:t> 289.155,99 TL </a:t>
                      </a:r>
                      <a:r>
                        <a:rPr lang="en-GB" sz="1100" b="0" dirty="0" err="1">
                          <a:effectLst/>
                          <a:latin typeface="Times New Roman" panose="02020603050405020304" pitchFamily="18" charset="0"/>
                          <a:cs typeface="Times New Roman" panose="02020603050405020304" pitchFamily="18" charset="0"/>
                        </a:rPr>
                        <a:t>harcanmıştır</a:t>
                      </a:r>
                      <a:r>
                        <a:rPr lang="en-GB" sz="1100" b="0" dirty="0">
                          <a:effectLst/>
                          <a:latin typeface="Times New Roman" panose="02020603050405020304" pitchFamily="18" charset="0"/>
                          <a:cs typeface="Times New Roman" panose="02020603050405020304" pitchFamily="18" charset="0"/>
                        </a:rPr>
                        <a:t>. </a:t>
                      </a:r>
                      <a:endParaRPr lang="tr-TR" sz="1100" b="0" dirty="0">
                        <a:effectLst/>
                        <a:latin typeface="Times New Roman" panose="02020603050405020304" pitchFamily="18" charset="0"/>
                        <a:cs typeface="Times New Roman" panose="02020603050405020304" pitchFamily="18" charset="0"/>
                      </a:endParaRPr>
                    </a:p>
                    <a:p>
                      <a:pPr algn="just">
                        <a:lnSpc>
                          <a:spcPct val="115000"/>
                        </a:lnSpc>
                        <a:tabLst>
                          <a:tab pos="775970" algn="ctr"/>
                          <a:tab pos="1456690" algn="ctr"/>
                          <a:tab pos="1957705" algn="ctr"/>
                          <a:tab pos="2429510" algn="ctr"/>
                          <a:tab pos="3046095" algn="ctr"/>
                          <a:tab pos="3517900" algn="ctr"/>
                          <a:tab pos="4076700" algn="ctr"/>
                          <a:tab pos="4549775" algn="ctr"/>
                          <a:tab pos="5316855" algn="ctr"/>
                        </a:tabLst>
                      </a:pPr>
                      <a:r>
                        <a:rPr lang="en-GB" sz="1100" b="0" u="sng" dirty="0" err="1">
                          <a:effectLst/>
                          <a:latin typeface="Times New Roman" panose="02020603050405020304" pitchFamily="18" charset="0"/>
                          <a:cs typeface="Times New Roman" panose="02020603050405020304" pitchFamily="18" charset="0"/>
                        </a:rPr>
                        <a:t>Kampüs</a:t>
                      </a:r>
                      <a:r>
                        <a:rPr lang="en-GB" sz="1100" b="0" u="sng" dirty="0">
                          <a:effectLst/>
                          <a:latin typeface="Times New Roman" panose="02020603050405020304" pitchFamily="18" charset="0"/>
                          <a:cs typeface="Times New Roman" panose="02020603050405020304" pitchFamily="18" charset="0"/>
                        </a:rPr>
                        <a:t> </a:t>
                      </a:r>
                      <a:r>
                        <a:rPr lang="en-GB" sz="1100" b="0" u="sng" dirty="0" err="1">
                          <a:effectLst/>
                          <a:latin typeface="Times New Roman" panose="02020603050405020304" pitchFamily="18" charset="0"/>
                          <a:cs typeface="Times New Roman" panose="02020603050405020304" pitchFamily="18" charset="0"/>
                        </a:rPr>
                        <a:t>Altyapısı</a:t>
                      </a:r>
                      <a:r>
                        <a:rPr lang="en-GB" sz="1100" b="0" u="sng" dirty="0">
                          <a:effectLst/>
                          <a:latin typeface="Times New Roman" panose="02020603050405020304" pitchFamily="18" charset="0"/>
                          <a:cs typeface="Times New Roman" panose="02020603050405020304" pitchFamily="18" charset="0"/>
                        </a:rPr>
                        <a:t> 2021 </a:t>
                      </a:r>
                      <a:r>
                        <a:rPr lang="en-GB" sz="1100" b="0" u="sng" dirty="0" err="1">
                          <a:effectLst/>
                          <a:latin typeface="Times New Roman" panose="02020603050405020304" pitchFamily="18" charset="0"/>
                          <a:cs typeface="Times New Roman" panose="02020603050405020304" pitchFamily="18" charset="0"/>
                        </a:rPr>
                        <a:t>İhalesi</a:t>
                      </a:r>
                      <a:r>
                        <a:rPr lang="en-GB" sz="1100" b="0" u="sng" dirty="0">
                          <a:effectLst/>
                          <a:latin typeface="Times New Roman" panose="02020603050405020304" pitchFamily="18" charset="0"/>
                          <a:cs typeface="Times New Roman" panose="02020603050405020304" pitchFamily="18" charset="0"/>
                        </a:rPr>
                        <a:t>; </a:t>
                      </a:r>
                      <a:endParaRPr lang="tr-TR" sz="1100" b="0" dirty="0">
                        <a:effectLst/>
                        <a:latin typeface="Times New Roman" panose="02020603050405020304" pitchFamily="18" charset="0"/>
                        <a:cs typeface="Times New Roman" panose="02020603050405020304" pitchFamily="18" charset="0"/>
                      </a:endParaRPr>
                    </a:p>
                    <a:p>
                      <a:pPr marL="228600" algn="just">
                        <a:lnSpc>
                          <a:spcPct val="115000"/>
                        </a:lnSpc>
                      </a:pPr>
                      <a:r>
                        <a:rPr lang="tr-TR" sz="1100" b="0" dirty="0">
                          <a:effectLst/>
                          <a:latin typeface="Times New Roman" panose="02020603050405020304" pitchFamily="18" charset="0"/>
                          <a:cs typeface="Times New Roman" panose="02020603050405020304" pitchFamily="18" charset="0"/>
                        </a:rPr>
                        <a:t>        27.04.2021 tarihinde 4734 Sayılı Kamu İhale Kanununa göre Açık İhale usulü ile “Kampüs Altyapısı 2021” ihale edilmiştir. Beş S Emek Müh. Endüstriyel </a:t>
                      </a:r>
                      <a:r>
                        <a:rPr lang="tr-TR" sz="1100" b="0" dirty="0" err="1">
                          <a:effectLst/>
                          <a:latin typeface="Times New Roman" panose="02020603050405020304" pitchFamily="18" charset="0"/>
                          <a:cs typeface="Times New Roman" panose="02020603050405020304" pitchFamily="18" charset="0"/>
                        </a:rPr>
                        <a:t>Elkt</a:t>
                      </a:r>
                      <a:r>
                        <a:rPr lang="tr-TR" sz="1100" b="0" dirty="0">
                          <a:effectLst/>
                          <a:latin typeface="Times New Roman" panose="02020603050405020304" pitchFamily="18" charset="0"/>
                          <a:cs typeface="Times New Roman" panose="02020603050405020304" pitchFamily="18" charset="0"/>
                        </a:rPr>
                        <a:t>. </a:t>
                      </a:r>
                      <a:r>
                        <a:rPr lang="tr-TR" sz="1100" b="0" dirty="0" err="1">
                          <a:effectLst/>
                          <a:latin typeface="Times New Roman" panose="02020603050405020304" pitchFamily="18" charset="0"/>
                          <a:cs typeface="Times New Roman" panose="02020603050405020304" pitchFamily="18" charset="0"/>
                        </a:rPr>
                        <a:t>Mak.İnş</a:t>
                      </a:r>
                      <a:r>
                        <a:rPr lang="tr-TR" sz="1100" b="0" dirty="0">
                          <a:effectLst/>
                          <a:latin typeface="Times New Roman" panose="02020603050405020304" pitchFamily="18" charset="0"/>
                          <a:cs typeface="Times New Roman" panose="02020603050405020304" pitchFamily="18" charset="0"/>
                        </a:rPr>
                        <a:t>. </a:t>
                      </a:r>
                      <a:r>
                        <a:rPr lang="tr-TR" sz="1100" b="0" dirty="0" err="1">
                          <a:effectLst/>
                          <a:latin typeface="Times New Roman" panose="02020603050405020304" pitchFamily="18" charset="0"/>
                          <a:cs typeface="Times New Roman" panose="02020603050405020304" pitchFamily="18" charset="0"/>
                        </a:rPr>
                        <a:t>Taah</a:t>
                      </a:r>
                      <a:r>
                        <a:rPr lang="tr-TR" sz="1100" b="0" dirty="0">
                          <a:effectLst/>
                          <a:latin typeface="Times New Roman" panose="02020603050405020304" pitchFamily="18" charset="0"/>
                          <a:cs typeface="Times New Roman" panose="02020603050405020304" pitchFamily="18" charset="0"/>
                        </a:rPr>
                        <a:t>. San. Ve Tic. </a:t>
                      </a:r>
                      <a:r>
                        <a:rPr lang="tr-TR" sz="1100" b="0" dirty="0" err="1">
                          <a:effectLst/>
                          <a:latin typeface="Times New Roman" panose="02020603050405020304" pitchFamily="18" charset="0"/>
                          <a:cs typeface="Times New Roman" panose="02020603050405020304" pitchFamily="18" charset="0"/>
                        </a:rPr>
                        <a:t>Ltd</a:t>
                      </a:r>
                      <a:r>
                        <a:rPr lang="tr-TR" sz="1100" b="0" dirty="0">
                          <a:effectLst/>
                          <a:latin typeface="Times New Roman" panose="02020603050405020304" pitchFamily="18" charset="0"/>
                          <a:cs typeface="Times New Roman" panose="02020603050405020304" pitchFamily="18" charset="0"/>
                        </a:rPr>
                        <a:t> Şti ile 02.08.2022 tarihine kadar sözleşme imzalanmıştır. Yapılan ihale kapsamında Mengen İzzet Baysal Aşçılık ve Gastronomi Kampüsünde çevre istinat duvarları, perde duvar üzeri panel çit, kafes tel çit, güvenlik binası betonarme imalatı, LNG tank kaidesi, drenaj ve kanalizasyon bağlantıları yapıldı. İzzet Baysal Kampüste su deposu kafes tel çiti, çeşitli demir işleri, kanalizasyon hattı tamiri yapıldı. Seben yerleşkesinde kampüs çevresi kafes tel çit imalatı yapıldı.</a:t>
                      </a:r>
                    </a:p>
                    <a:p>
                      <a:pPr marL="228600" algn="just">
                        <a:lnSpc>
                          <a:spcPct val="115000"/>
                        </a:lnSpc>
                      </a:pPr>
                      <a:r>
                        <a:rPr lang="tr-TR" sz="1100" b="0" dirty="0">
                          <a:effectLst/>
                          <a:latin typeface="Times New Roman" panose="02020603050405020304" pitchFamily="18" charset="0"/>
                          <a:cs typeface="Times New Roman" panose="02020603050405020304" pitchFamily="18" charset="0"/>
                        </a:rPr>
                        <a:t>      Kampüs Altyapısı İhalesinin 2021 yılı harcaması </a:t>
                      </a:r>
                      <a:r>
                        <a:rPr lang="tr-TR" sz="1100" b="0" dirty="0">
                          <a:solidFill>
                            <a:srgbClr val="000000"/>
                          </a:solidFill>
                          <a:effectLst/>
                          <a:latin typeface="Times New Roman" panose="02020603050405020304" pitchFamily="18" charset="0"/>
                          <a:cs typeface="Times New Roman" panose="02020603050405020304" pitchFamily="18" charset="0"/>
                        </a:rPr>
                        <a:t>4.167.631,63 TL’dir.</a:t>
                      </a:r>
                      <a:endParaRPr lang="tr-TR" sz="1100" b="0" dirty="0">
                        <a:effectLst/>
                        <a:latin typeface="Times New Roman" panose="02020603050405020304" pitchFamily="18" charset="0"/>
                        <a:cs typeface="Times New Roman" panose="02020603050405020304" pitchFamily="18" charset="0"/>
                      </a:endParaRPr>
                    </a:p>
                    <a:p>
                      <a:pPr marL="228600" algn="just">
                        <a:lnSpc>
                          <a:spcPct val="115000"/>
                        </a:lnSpc>
                      </a:pPr>
                      <a:r>
                        <a:rPr lang="tr-TR" sz="1100" b="0" dirty="0">
                          <a:effectLst/>
                          <a:latin typeface="Times New Roman" panose="02020603050405020304" pitchFamily="18" charset="0"/>
                          <a:cs typeface="Times New Roman" panose="02020603050405020304" pitchFamily="18" charset="0"/>
                        </a:rPr>
                        <a:t> </a:t>
                      </a:r>
                    </a:p>
                    <a:p>
                      <a:pPr marL="457200" algn="just">
                        <a:lnSpc>
                          <a:spcPct val="115000"/>
                        </a:lnSpc>
                      </a:pPr>
                      <a:r>
                        <a:rPr lang="tr-TR" sz="1100" b="0" u="sng" dirty="0">
                          <a:effectLst/>
                          <a:latin typeface="Times New Roman" panose="02020603050405020304" pitchFamily="18" charset="0"/>
                          <a:cs typeface="Times New Roman" panose="02020603050405020304" pitchFamily="18" charset="0"/>
                        </a:rPr>
                        <a:t>Doğrudan Temin Yöntemiyle;</a:t>
                      </a:r>
                      <a:endParaRPr lang="tr-TR" sz="1100" b="0" dirty="0">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tr-TR" sz="1100" b="0" dirty="0">
                          <a:solidFill>
                            <a:srgbClr val="000000"/>
                          </a:solidFill>
                          <a:effectLst/>
                          <a:latin typeface="Times New Roman" panose="02020603050405020304" pitchFamily="18" charset="0"/>
                          <a:cs typeface="Times New Roman" panose="02020603050405020304" pitchFamily="18" charset="0"/>
                        </a:rPr>
                        <a:t>Üniversitemiz su ihtiyacını karşılayan su kuyularında bulunan pompaların yenilenmesi</a:t>
                      </a:r>
                      <a:endParaRPr lang="tr-TR" sz="1100" b="0" dirty="0">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tr-TR" sz="1100" b="0" dirty="0">
                          <a:effectLst/>
                          <a:latin typeface="Times New Roman" panose="02020603050405020304" pitchFamily="18" charset="0"/>
                          <a:cs typeface="Times New Roman" panose="02020603050405020304" pitchFamily="18" charset="0"/>
                        </a:rPr>
                        <a:t>Yeniçağa MYO Doğalgaz tesisatlarının yapılması ile sistemin verimliliği ve ömrünü uzatmak için </a:t>
                      </a:r>
                      <a:r>
                        <a:rPr lang="tr-TR" sz="1100" b="0" dirty="0" err="1">
                          <a:effectLst/>
                          <a:latin typeface="Times New Roman" panose="02020603050405020304" pitchFamily="18" charset="0"/>
                          <a:cs typeface="Times New Roman" panose="02020603050405020304" pitchFamily="18" charset="0"/>
                        </a:rPr>
                        <a:t>eşanjör</a:t>
                      </a:r>
                      <a:r>
                        <a:rPr lang="tr-TR" sz="1100" b="0" dirty="0">
                          <a:effectLst/>
                          <a:latin typeface="Times New Roman" panose="02020603050405020304" pitchFamily="18" charset="0"/>
                          <a:cs typeface="Times New Roman" panose="02020603050405020304" pitchFamily="18" charset="0"/>
                        </a:rPr>
                        <a:t> kurulumunun yapılması işi yapılmıştır. </a:t>
                      </a:r>
                    </a:p>
                    <a:p>
                      <a:pPr marL="457200" algn="just">
                        <a:lnSpc>
                          <a:spcPct val="115000"/>
                        </a:lnSpc>
                      </a:pPr>
                      <a:r>
                        <a:rPr lang="tr-TR" sz="1100" b="0" u="none" strike="noStrike" dirty="0">
                          <a:effectLst/>
                          <a:latin typeface="Times New Roman" panose="02020603050405020304" pitchFamily="18" charset="0"/>
                          <a:cs typeface="Times New Roman" panose="02020603050405020304" pitchFamily="18" charset="0"/>
                        </a:rPr>
                        <a:t> </a:t>
                      </a:r>
                      <a:endParaRPr lang="tr-TR" sz="1100" b="0" dirty="0">
                        <a:effectLst/>
                        <a:latin typeface="Times New Roman" panose="02020603050405020304" pitchFamily="18" charset="0"/>
                        <a:cs typeface="Times New Roman" panose="02020603050405020304" pitchFamily="18" charset="0"/>
                      </a:endParaRPr>
                    </a:p>
                    <a:p>
                      <a:pPr algn="just">
                        <a:lnSpc>
                          <a:spcPct val="115000"/>
                        </a:lnSpc>
                        <a:tabLst>
                          <a:tab pos="775970" algn="ctr"/>
                          <a:tab pos="1456690" algn="ctr"/>
                          <a:tab pos="1957705" algn="ctr"/>
                          <a:tab pos="2429510" algn="ctr"/>
                          <a:tab pos="3046095" algn="ctr"/>
                          <a:tab pos="3517900" algn="ctr"/>
                          <a:tab pos="4076700" algn="ctr"/>
                          <a:tab pos="4549775" algn="ctr"/>
                          <a:tab pos="5316855" algn="ctr"/>
                        </a:tabLst>
                      </a:pPr>
                      <a:r>
                        <a:rPr lang="en-GB" sz="1100" b="0" dirty="0" err="1">
                          <a:effectLst/>
                          <a:latin typeface="Times New Roman" panose="02020603050405020304" pitchFamily="18" charset="0"/>
                          <a:cs typeface="Times New Roman" panose="02020603050405020304" pitchFamily="18" charset="0"/>
                        </a:rPr>
                        <a:t>Kampüs</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Altyapısı</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Projesi</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kapsamında</a:t>
                      </a:r>
                      <a:r>
                        <a:rPr lang="en-GB" sz="1100" b="0" dirty="0">
                          <a:effectLst/>
                          <a:latin typeface="Times New Roman" panose="02020603050405020304" pitchFamily="18" charset="0"/>
                          <a:cs typeface="Times New Roman" panose="02020603050405020304" pitchFamily="18" charset="0"/>
                        </a:rPr>
                        <a:t> 2021 </a:t>
                      </a:r>
                      <a:r>
                        <a:rPr lang="en-GB" sz="1100" b="0" dirty="0" err="1">
                          <a:effectLst/>
                          <a:latin typeface="Times New Roman" panose="02020603050405020304" pitchFamily="18" charset="0"/>
                          <a:cs typeface="Times New Roman" panose="02020603050405020304" pitchFamily="18" charset="0"/>
                        </a:rPr>
                        <a:t>yılında</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yapılan</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toplam</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harcama</a:t>
                      </a:r>
                      <a:r>
                        <a:rPr lang="en-GB" sz="1100" b="0" dirty="0">
                          <a:effectLst/>
                          <a:latin typeface="Times New Roman" panose="02020603050405020304" pitchFamily="18" charset="0"/>
                          <a:cs typeface="Times New Roman" panose="02020603050405020304" pitchFamily="18" charset="0"/>
                        </a:rPr>
                        <a:t> </a:t>
                      </a:r>
                      <a:r>
                        <a:rPr lang="en-GB" sz="1100" b="0" dirty="0" err="1">
                          <a:effectLst/>
                          <a:latin typeface="Times New Roman" panose="02020603050405020304" pitchFamily="18" charset="0"/>
                          <a:cs typeface="Times New Roman" panose="02020603050405020304" pitchFamily="18" charset="0"/>
                        </a:rPr>
                        <a:t>miktarı</a:t>
                      </a:r>
                      <a:r>
                        <a:rPr lang="en-GB" sz="1100" b="0" dirty="0">
                          <a:effectLst/>
                          <a:latin typeface="Times New Roman" panose="02020603050405020304" pitchFamily="18" charset="0"/>
                          <a:cs typeface="Times New Roman" panose="02020603050405020304" pitchFamily="18" charset="0"/>
                        </a:rPr>
                        <a:t> 4.541.523,42 </a:t>
                      </a:r>
                      <a:r>
                        <a:rPr lang="en-GB" sz="1100" b="0" dirty="0" err="1">
                          <a:effectLst/>
                          <a:latin typeface="Times New Roman" panose="02020603050405020304" pitchFamily="18" charset="0"/>
                          <a:cs typeface="Times New Roman" panose="02020603050405020304" pitchFamily="18" charset="0"/>
                        </a:rPr>
                        <a:t>TL’dir</a:t>
                      </a:r>
                      <a:r>
                        <a:rPr lang="en-GB" sz="1100" b="0" dirty="0">
                          <a:effectLst/>
                          <a:latin typeface="Times New Roman" panose="02020603050405020304" pitchFamily="18" charset="0"/>
                          <a:cs typeface="Times New Roman" panose="02020603050405020304" pitchFamily="18" charset="0"/>
                        </a:rPr>
                        <a:t>.</a:t>
                      </a:r>
                      <a:endParaRPr lang="tr-TR"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629" marR="16471" marT="19925" marB="0" anchor="c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573664768"/>
                  </a:ext>
                </a:extLst>
              </a:tr>
            </a:tbl>
          </a:graphicData>
        </a:graphic>
      </p:graphicFrame>
    </p:spTree>
    <p:extLst>
      <p:ext uri="{BB962C8B-B14F-4D97-AF65-F5344CB8AC3E}">
        <p14:creationId xmlns:p14="http://schemas.microsoft.com/office/powerpoint/2010/main" val="535018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E108653-96E8-40DA-9AB3-7BAC89A56D28}"/>
              </a:ext>
            </a:extLst>
          </p:cNvPr>
          <p:cNvSpPr>
            <a:spLocks noGrp="1"/>
          </p:cNvSpPr>
          <p:nvPr>
            <p:ph type="title"/>
          </p:nvPr>
        </p:nvSpPr>
        <p:spPr>
          <a:xfrm>
            <a:off x="76200" y="167773"/>
            <a:ext cx="8596668" cy="449179"/>
          </a:xfrm>
          <a:ln w="19050">
            <a:noFill/>
          </a:ln>
        </p:spPr>
        <p:txBody>
          <a:bodyPr>
            <a:noAutofit/>
          </a:bodyPr>
          <a:lstStyle/>
          <a:p>
            <a:pPr indent="180340"/>
            <a:r>
              <a:rPr lang="en-GB" sz="2000" b="1" dirty="0">
                <a:solidFill>
                  <a:schemeClr val="accent2">
                    <a:lumMod val="50000"/>
                  </a:schemeClr>
                </a:solidFill>
                <a:effectLst/>
                <a:latin typeface="Tw Cen MT" panose="020B0602020104020603" pitchFamily="34" charset="0"/>
                <a:ea typeface="Times New Roman" panose="02020603050405020304" pitchFamily="18" charset="0"/>
              </a:rPr>
              <a:t>KAMPÜS ALTYAPISI KAPSAMINDA YAPILMIŞ IŞLERE AIT GÖRSELLER</a:t>
            </a:r>
            <a:br>
              <a:rPr lang="tr-TR" sz="2000" dirty="0">
                <a:effectLst/>
                <a:latin typeface="Tw Cen MT" panose="020B0602020104020603" pitchFamily="34" charset="0"/>
                <a:ea typeface="Times New Roman" panose="02020603050405020304" pitchFamily="18" charset="0"/>
              </a:rPr>
            </a:br>
            <a:r>
              <a:rPr lang="en-GB" sz="2000" b="1" dirty="0">
                <a:effectLst/>
                <a:latin typeface="Tw Cen MT" panose="020B0602020104020603" pitchFamily="34" charset="0"/>
                <a:ea typeface="Times New Roman" panose="02020603050405020304" pitchFamily="18" charset="0"/>
              </a:rPr>
              <a:t> </a:t>
            </a:r>
            <a:br>
              <a:rPr lang="tr-TR" sz="2000" dirty="0">
                <a:effectLst/>
                <a:latin typeface="Tw Cen MT" panose="020B0602020104020603" pitchFamily="34" charset="0"/>
                <a:ea typeface="Times New Roman" panose="02020603050405020304" pitchFamily="18" charset="0"/>
              </a:rPr>
            </a:br>
            <a:endParaRPr lang="tr-TR" sz="4000" dirty="0">
              <a:latin typeface="Tw Cen MT" panose="020B0602020104020603" pitchFamily="34" charset="0"/>
            </a:endParaRPr>
          </a:p>
        </p:txBody>
      </p:sp>
      <p:pic>
        <p:nvPicPr>
          <p:cNvPr id="7170" name="Picture 2">
            <a:extLst>
              <a:ext uri="{FF2B5EF4-FFF2-40B4-BE49-F238E27FC236}">
                <a16:creationId xmlns:a16="http://schemas.microsoft.com/office/drawing/2014/main" id="{A2C2275C-1F65-428F-8A5D-2EE015F12E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534" y="774115"/>
            <a:ext cx="6841066" cy="5602622"/>
          </a:xfrm>
          <a:prstGeom prst="round2DiagRect">
            <a:avLst>
              <a:gd name="adj1" fmla="val 16667"/>
              <a:gd name="adj2" fmla="val 0"/>
            </a:avLst>
          </a:prstGeom>
          <a:ln w="88900" cap="sq">
            <a:solidFill>
              <a:srgbClr val="0070C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171" name="Picture 3">
            <a:extLst>
              <a:ext uri="{FF2B5EF4-FFF2-40B4-BE49-F238E27FC236}">
                <a16:creationId xmlns:a16="http://schemas.microsoft.com/office/drawing/2014/main" id="{9D950108-9322-46E1-9709-A7E0E16A67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2717" y="19641"/>
            <a:ext cx="4223083" cy="3865610"/>
          </a:xfrm>
          <a:prstGeom prst="round2DiagRect">
            <a:avLst>
              <a:gd name="adj1" fmla="val 16667"/>
              <a:gd name="adj2" fmla="val 0"/>
            </a:avLst>
          </a:prstGeom>
          <a:ln w="88900" cap="sq">
            <a:solidFill>
              <a:srgbClr val="0070C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Resim 4" descr="gök, çayır, açık hava, tepe içeren bir resim&#10;&#10;Açıklama otomatik olarak oluşturuldu">
            <a:extLst>
              <a:ext uri="{FF2B5EF4-FFF2-40B4-BE49-F238E27FC236}">
                <a16:creationId xmlns:a16="http://schemas.microsoft.com/office/drawing/2014/main" id="{D4A1E937-DBB5-49D3-A305-9193169FF876}"/>
              </a:ext>
            </a:extLst>
          </p:cNvPr>
          <p:cNvPicPr>
            <a:picLocks noChangeAspect="1"/>
          </p:cNvPicPr>
          <p:nvPr/>
        </p:nvPicPr>
        <p:blipFill>
          <a:blip r:embed="rId4"/>
          <a:stretch>
            <a:fillRect/>
          </a:stretch>
        </p:blipFill>
        <p:spPr>
          <a:xfrm>
            <a:off x="6477334" y="3619500"/>
            <a:ext cx="5651166" cy="3162300"/>
          </a:xfrm>
          <a:prstGeom prst="round2DiagRect">
            <a:avLst>
              <a:gd name="adj1" fmla="val 16667"/>
              <a:gd name="adj2" fmla="val 0"/>
            </a:avLst>
          </a:prstGeom>
          <a:ln w="88900" cap="sq">
            <a:solidFill>
              <a:srgbClr val="0070C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97356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a:extLst>
              <a:ext uri="{FF2B5EF4-FFF2-40B4-BE49-F238E27FC236}">
                <a16:creationId xmlns:a16="http://schemas.microsoft.com/office/drawing/2014/main" id="{8681D3FE-F316-4001-B35E-21807ED4511B}"/>
              </a:ext>
            </a:extLst>
          </p:cNvPr>
          <p:cNvGraphicFramePr>
            <a:graphicFrameLocks noGrp="1"/>
          </p:cNvGraphicFramePr>
          <p:nvPr>
            <p:extLst>
              <p:ext uri="{D42A27DB-BD31-4B8C-83A1-F6EECF244321}">
                <p14:modId xmlns:p14="http://schemas.microsoft.com/office/powerpoint/2010/main" val="3649887630"/>
              </p:ext>
            </p:extLst>
          </p:nvPr>
        </p:nvGraphicFramePr>
        <p:xfrm>
          <a:off x="0" y="0"/>
          <a:ext cx="12448674" cy="6857998"/>
        </p:xfrm>
        <a:graphic>
          <a:graphicData uri="http://schemas.openxmlformats.org/drawingml/2006/table">
            <a:tbl>
              <a:tblPr firstRow="1" firstCol="1" bandRow="1"/>
              <a:tblGrid>
                <a:gridCol w="7224982">
                  <a:extLst>
                    <a:ext uri="{9D8B030D-6E8A-4147-A177-3AD203B41FA5}">
                      <a16:colId xmlns:a16="http://schemas.microsoft.com/office/drawing/2014/main" val="2675737905"/>
                    </a:ext>
                  </a:extLst>
                </a:gridCol>
                <a:gridCol w="4941956">
                  <a:extLst>
                    <a:ext uri="{9D8B030D-6E8A-4147-A177-3AD203B41FA5}">
                      <a16:colId xmlns:a16="http://schemas.microsoft.com/office/drawing/2014/main" val="2399842844"/>
                    </a:ext>
                  </a:extLst>
                </a:gridCol>
                <a:gridCol w="281736">
                  <a:extLst>
                    <a:ext uri="{9D8B030D-6E8A-4147-A177-3AD203B41FA5}">
                      <a16:colId xmlns:a16="http://schemas.microsoft.com/office/drawing/2014/main" val="2456007412"/>
                    </a:ext>
                  </a:extLst>
                </a:gridCol>
              </a:tblGrid>
              <a:tr h="419085">
                <a:tc gridSpan="2">
                  <a:txBody>
                    <a:bodyPr/>
                    <a:lstStyle/>
                    <a:p>
                      <a:pPr algn="ctr"/>
                      <a:r>
                        <a:rPr lang="tr-TR" sz="1600" b="1" dirty="0">
                          <a:solidFill>
                            <a:srgbClr val="000000"/>
                          </a:solidFill>
                          <a:effectLst/>
                          <a:latin typeface="Times New Roman" panose="02020603050405020304" pitchFamily="18" charset="0"/>
                          <a:ea typeface="Times New Roman" panose="02020603050405020304" pitchFamily="18" charset="0"/>
                        </a:rPr>
                        <a:t>06. SERMAYE GİDERLERİ </a:t>
                      </a:r>
                      <a:endParaRPr lang="tr-TR" sz="1600" dirty="0">
                        <a:effectLst/>
                        <a:latin typeface="Times New Roman" panose="02020603050405020304" pitchFamily="18" charset="0"/>
                        <a:ea typeface="Times New Roman" panose="02020603050405020304" pitchFamily="18" charset="0"/>
                      </a:endParaRPr>
                    </a:p>
                  </a:txBody>
                  <a:tcPr marL="33174" marR="33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hMerge="1">
                  <a:txBody>
                    <a:bodyPr/>
                    <a:lstStyle/>
                    <a:p>
                      <a:endParaRPr lang="tr-TR"/>
                    </a:p>
                  </a:txBody>
                  <a:tcPr/>
                </a:tc>
                <a:tc>
                  <a:txBody>
                    <a:bodyPr/>
                    <a:lstStyle/>
                    <a:p>
                      <a:r>
                        <a:rPr lang="tr-TR" sz="900">
                          <a:effectLst/>
                          <a:latin typeface="Times New Roman" panose="02020603050405020304" pitchFamily="18" charset="0"/>
                          <a:ea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53886700"/>
                  </a:ext>
                </a:extLst>
              </a:tr>
              <a:tr h="410998">
                <a:tc gridSpan="2">
                  <a:txBody>
                    <a:bodyPr/>
                    <a:lstStyle/>
                    <a:p>
                      <a:pPr algn="ctr"/>
                      <a:r>
                        <a:rPr lang="tr-TR" sz="1600" b="1" dirty="0">
                          <a:solidFill>
                            <a:srgbClr val="000000"/>
                          </a:solidFill>
                          <a:effectLst/>
                          <a:latin typeface="Times New Roman" panose="02020603050405020304" pitchFamily="18" charset="0"/>
                          <a:ea typeface="Times New Roman" panose="02020603050405020304" pitchFamily="18" charset="0"/>
                        </a:rPr>
                        <a:t> 06.5  -GAYRİMENKUL SERMAYE ÜRETİM GİDERLERİ</a:t>
                      </a:r>
                      <a:endParaRPr lang="tr-TR" sz="1600" dirty="0">
                        <a:effectLst/>
                        <a:latin typeface="Times New Roman" panose="02020603050405020304" pitchFamily="18" charset="0"/>
                        <a:ea typeface="Times New Roman" panose="02020603050405020304" pitchFamily="18" charset="0"/>
                      </a:endParaRPr>
                    </a:p>
                  </a:txBody>
                  <a:tcPr marL="33174" marR="33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hMerge="1">
                  <a:txBody>
                    <a:bodyPr/>
                    <a:lstStyle/>
                    <a:p>
                      <a:endParaRPr lang="tr-TR"/>
                    </a:p>
                  </a:txBody>
                  <a:tcPr/>
                </a:tc>
                <a:tc>
                  <a:txBody>
                    <a:bodyPr/>
                    <a:lstStyle/>
                    <a:p>
                      <a:r>
                        <a:rPr lang="tr-TR" sz="900">
                          <a:effectLst/>
                          <a:latin typeface="Times New Roman" panose="02020603050405020304" pitchFamily="18" charset="0"/>
                          <a:ea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61877079"/>
                  </a:ext>
                </a:extLst>
              </a:tr>
              <a:tr h="450070">
                <a:tc gridSpan="2">
                  <a:txBody>
                    <a:bodyPr/>
                    <a:lstStyle/>
                    <a:p>
                      <a:pPr algn="ctr"/>
                      <a:r>
                        <a:rPr lang="tr-TR" sz="1600" dirty="0">
                          <a:solidFill>
                            <a:srgbClr val="000000"/>
                          </a:solidFill>
                          <a:effectLst/>
                          <a:latin typeface="Times New Roman" panose="02020603050405020304" pitchFamily="18" charset="0"/>
                          <a:ea typeface="Times New Roman" panose="02020603050405020304" pitchFamily="18" charset="0"/>
                        </a:rPr>
                        <a:t>(Etüt-Proje, Kampüs Altyapısı, Merkezi Derslik Binası )</a:t>
                      </a:r>
                      <a:endParaRPr lang="tr-TR" sz="1600" dirty="0">
                        <a:effectLst/>
                        <a:latin typeface="Times New Roman" panose="02020603050405020304" pitchFamily="18" charset="0"/>
                        <a:ea typeface="Times New Roman" panose="02020603050405020304" pitchFamily="18" charset="0"/>
                      </a:endParaRPr>
                    </a:p>
                  </a:txBody>
                  <a:tcPr marL="33174" marR="33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hMerge="1">
                  <a:txBody>
                    <a:bodyPr/>
                    <a:lstStyle/>
                    <a:p>
                      <a:endParaRPr lang="tr-TR"/>
                    </a:p>
                  </a:txBody>
                  <a:tcPr/>
                </a:tc>
                <a:tc>
                  <a:txBody>
                    <a:bodyPr/>
                    <a:lstStyle/>
                    <a:p>
                      <a:r>
                        <a:rPr lang="tr-TR" sz="900">
                          <a:effectLst/>
                          <a:latin typeface="Times New Roman" panose="02020603050405020304" pitchFamily="18" charset="0"/>
                          <a:ea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99659160"/>
                  </a:ext>
                </a:extLst>
              </a:tr>
              <a:tr h="391246">
                <a:tc>
                  <a:txBody>
                    <a:bodyPr/>
                    <a:lstStyle/>
                    <a:p>
                      <a:pPr algn="ctr"/>
                      <a:r>
                        <a:rPr lang="tr-TR" sz="1600" b="1" dirty="0">
                          <a:solidFill>
                            <a:srgbClr val="000000"/>
                          </a:solidFill>
                          <a:effectLst/>
                          <a:latin typeface="Times New Roman" panose="02020603050405020304" pitchFamily="18" charset="0"/>
                          <a:ea typeface="Times New Roman" panose="02020603050405020304" pitchFamily="18" charset="0"/>
                        </a:rPr>
                        <a:t>YAPILAN HARCAMA ADI </a:t>
                      </a:r>
                      <a:endParaRPr lang="tr-TR" sz="1600" dirty="0">
                        <a:effectLst/>
                        <a:latin typeface="Times New Roman" panose="02020603050405020304" pitchFamily="18" charset="0"/>
                        <a:ea typeface="Times New Roman" panose="02020603050405020304" pitchFamily="18" charset="0"/>
                      </a:endParaRPr>
                    </a:p>
                  </a:txBody>
                  <a:tcPr marL="33174" marR="33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tr-TR" sz="1600" b="1" dirty="0">
                          <a:solidFill>
                            <a:srgbClr val="000000"/>
                          </a:solidFill>
                          <a:effectLst/>
                          <a:latin typeface="Times New Roman" panose="02020603050405020304" pitchFamily="18" charset="0"/>
                          <a:ea typeface="Times New Roman" panose="02020603050405020304" pitchFamily="18" charset="0"/>
                        </a:rPr>
                        <a:t>HARCAMA TUTARI </a:t>
                      </a:r>
                      <a:endParaRPr lang="tr-TR" sz="1600" dirty="0">
                        <a:effectLst/>
                        <a:latin typeface="Times New Roman" panose="02020603050405020304" pitchFamily="18" charset="0"/>
                        <a:ea typeface="Times New Roman" panose="02020603050405020304" pitchFamily="18" charset="0"/>
                      </a:endParaRPr>
                    </a:p>
                  </a:txBody>
                  <a:tcPr marL="33174" marR="33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tr-TR" sz="900">
                          <a:effectLst/>
                          <a:latin typeface="Times New Roman" panose="02020603050405020304" pitchFamily="18" charset="0"/>
                          <a:ea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7328554"/>
                  </a:ext>
                </a:extLst>
              </a:tr>
              <a:tr h="515401">
                <a:tc gridSpan="2">
                  <a:txBody>
                    <a:bodyPr/>
                    <a:lstStyle/>
                    <a:p>
                      <a:pPr algn="ctr"/>
                      <a:r>
                        <a:rPr lang="tr-TR" sz="1600" b="1" dirty="0">
                          <a:solidFill>
                            <a:srgbClr val="000000"/>
                          </a:solidFill>
                          <a:effectLst/>
                          <a:latin typeface="Times New Roman" panose="02020603050405020304" pitchFamily="18" charset="0"/>
                          <a:ea typeface="Times New Roman" panose="02020603050405020304" pitchFamily="18" charset="0"/>
                        </a:rPr>
                        <a:t>ÇEŞİTLİ ÜNİTELERİN ETÜT PROJESİ</a:t>
                      </a:r>
                      <a:endParaRPr lang="tr-TR" sz="1600" dirty="0">
                        <a:effectLst/>
                        <a:latin typeface="Times New Roman" panose="02020603050405020304" pitchFamily="18" charset="0"/>
                        <a:ea typeface="Times New Roman" panose="02020603050405020304" pitchFamily="18" charset="0"/>
                      </a:endParaRPr>
                    </a:p>
                  </a:txBody>
                  <a:tcPr marL="33174" marR="33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tr-TR"/>
                    </a:p>
                  </a:txBody>
                  <a:tcPr/>
                </a:tc>
                <a:tc>
                  <a:txBody>
                    <a:bodyPr/>
                    <a:lstStyle/>
                    <a:p>
                      <a:r>
                        <a:rPr lang="tr-TR" sz="900">
                          <a:effectLst/>
                          <a:latin typeface="Times New Roman" panose="02020603050405020304" pitchFamily="18" charset="0"/>
                          <a:ea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01520248"/>
                  </a:ext>
                </a:extLst>
              </a:tr>
              <a:tr h="251206">
                <a:tc>
                  <a:txBody>
                    <a:bodyPr/>
                    <a:lstStyle/>
                    <a:p>
                      <a:r>
                        <a:rPr lang="tr-TR" sz="1600" b="1" dirty="0">
                          <a:solidFill>
                            <a:srgbClr val="000000"/>
                          </a:solidFill>
                          <a:effectLst/>
                          <a:latin typeface="Times New Roman" panose="02020603050405020304" pitchFamily="18" charset="0"/>
                          <a:ea typeface="Times New Roman" panose="02020603050405020304" pitchFamily="18" charset="0"/>
                        </a:rPr>
                        <a:t>Etüt Proje Toplam Harcama</a:t>
                      </a:r>
                      <a:endParaRPr lang="tr-TR" sz="1600" dirty="0">
                        <a:effectLst/>
                        <a:latin typeface="Times New Roman" panose="02020603050405020304" pitchFamily="18" charset="0"/>
                        <a:ea typeface="Times New Roman" panose="02020603050405020304" pitchFamily="18" charset="0"/>
                      </a:endParaRPr>
                    </a:p>
                  </a:txBody>
                  <a:tcPr marL="33174" marR="33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r>
                        <a:rPr lang="tr-TR" sz="1600" b="1" dirty="0">
                          <a:solidFill>
                            <a:srgbClr val="000000"/>
                          </a:solidFill>
                          <a:effectLst/>
                          <a:latin typeface="Times New Roman" panose="02020603050405020304" pitchFamily="18" charset="0"/>
                          <a:ea typeface="Times New Roman" panose="02020603050405020304" pitchFamily="18" charset="0"/>
                        </a:rPr>
                        <a:t>0,00 ₺</a:t>
                      </a:r>
                      <a:endParaRPr lang="tr-TR" sz="1600" dirty="0">
                        <a:effectLst/>
                        <a:latin typeface="Times New Roman" panose="02020603050405020304" pitchFamily="18" charset="0"/>
                        <a:ea typeface="Times New Roman" panose="02020603050405020304" pitchFamily="18" charset="0"/>
                      </a:endParaRPr>
                    </a:p>
                  </a:txBody>
                  <a:tcPr marL="33174" marR="33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bg1"/>
                    </a:solidFill>
                  </a:tcPr>
                </a:tc>
                <a:tc>
                  <a:txBody>
                    <a:bodyPr/>
                    <a:lstStyle/>
                    <a:p>
                      <a:r>
                        <a:rPr lang="tr-TR" sz="900">
                          <a:effectLst/>
                          <a:latin typeface="Times New Roman" panose="02020603050405020304" pitchFamily="18" charset="0"/>
                          <a:ea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16801561"/>
                  </a:ext>
                </a:extLst>
              </a:tr>
              <a:tr h="251206">
                <a:tc gridSpan="2">
                  <a:txBody>
                    <a:bodyPr/>
                    <a:lstStyle/>
                    <a:p>
                      <a:pPr algn="ctr"/>
                      <a:r>
                        <a:rPr lang="tr-TR" sz="1600" b="1">
                          <a:solidFill>
                            <a:srgbClr val="000000"/>
                          </a:solidFill>
                          <a:effectLst/>
                          <a:latin typeface="Times New Roman" panose="02020603050405020304" pitchFamily="18" charset="0"/>
                          <a:ea typeface="Times New Roman" panose="02020603050405020304" pitchFamily="18" charset="0"/>
                        </a:rPr>
                        <a:t>KAMPÜS ALTYAPISI PROJESİ</a:t>
                      </a:r>
                      <a:endParaRPr lang="tr-TR" sz="1600">
                        <a:effectLst/>
                        <a:latin typeface="Times New Roman" panose="02020603050405020304" pitchFamily="18" charset="0"/>
                        <a:ea typeface="Times New Roman" panose="02020603050405020304" pitchFamily="18" charset="0"/>
                      </a:endParaRPr>
                    </a:p>
                  </a:txBody>
                  <a:tcPr marL="33174" marR="33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tr-TR"/>
                    </a:p>
                  </a:txBody>
                  <a:tcPr/>
                </a:tc>
                <a:tc>
                  <a:txBody>
                    <a:bodyPr/>
                    <a:lstStyle/>
                    <a:p>
                      <a:r>
                        <a:rPr lang="tr-TR" sz="900">
                          <a:effectLst/>
                          <a:latin typeface="Times New Roman" panose="02020603050405020304" pitchFamily="18" charset="0"/>
                          <a:ea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49789634"/>
                  </a:ext>
                </a:extLst>
              </a:tr>
              <a:tr h="388939">
                <a:tc>
                  <a:txBody>
                    <a:bodyPr/>
                    <a:lstStyle/>
                    <a:p>
                      <a:pPr algn="r"/>
                      <a:r>
                        <a:rPr lang="tr-TR" sz="1600" dirty="0">
                          <a:solidFill>
                            <a:srgbClr val="000000"/>
                          </a:solidFill>
                          <a:effectLst/>
                          <a:latin typeface="Times New Roman" panose="02020603050405020304" pitchFamily="18" charset="0"/>
                          <a:ea typeface="Times New Roman" panose="02020603050405020304" pitchFamily="18" charset="0"/>
                        </a:rPr>
                        <a:t>BAİBÜ </a:t>
                      </a:r>
                      <a:r>
                        <a:rPr lang="tr-TR" sz="1600" dirty="0" err="1">
                          <a:solidFill>
                            <a:srgbClr val="000000"/>
                          </a:solidFill>
                          <a:effectLst/>
                          <a:latin typeface="Times New Roman" panose="02020603050405020304" pitchFamily="18" charset="0"/>
                          <a:ea typeface="Times New Roman" panose="02020603050405020304" pitchFamily="18" charset="0"/>
                        </a:rPr>
                        <a:t>Fiberoptik</a:t>
                      </a:r>
                      <a:r>
                        <a:rPr lang="tr-TR" sz="1600" dirty="0">
                          <a:solidFill>
                            <a:srgbClr val="000000"/>
                          </a:solidFill>
                          <a:effectLst/>
                          <a:latin typeface="Times New Roman" panose="02020603050405020304" pitchFamily="18" charset="0"/>
                          <a:ea typeface="Times New Roman" panose="02020603050405020304" pitchFamily="18" charset="0"/>
                        </a:rPr>
                        <a:t> İşi</a:t>
                      </a:r>
                      <a:endParaRPr lang="tr-TR" sz="1600" dirty="0">
                        <a:effectLst/>
                        <a:latin typeface="Times New Roman" panose="02020603050405020304" pitchFamily="18" charset="0"/>
                        <a:ea typeface="Times New Roman" panose="02020603050405020304" pitchFamily="18" charset="0"/>
                      </a:endParaRPr>
                    </a:p>
                  </a:txBody>
                  <a:tcPr marL="33174" marR="33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tr-TR" sz="1600" dirty="0">
                          <a:solidFill>
                            <a:srgbClr val="000000"/>
                          </a:solidFill>
                          <a:effectLst/>
                          <a:latin typeface="Times New Roman" panose="02020603050405020304" pitchFamily="18" charset="0"/>
                          <a:ea typeface="Times New Roman" panose="02020603050405020304" pitchFamily="18" charset="0"/>
                        </a:rPr>
                        <a:t>289.155,99 ₺</a:t>
                      </a:r>
                      <a:endParaRPr lang="tr-TR" sz="1600" dirty="0">
                        <a:effectLst/>
                        <a:latin typeface="Times New Roman" panose="02020603050405020304" pitchFamily="18" charset="0"/>
                        <a:ea typeface="Times New Roman" panose="02020603050405020304" pitchFamily="18" charset="0"/>
                      </a:endParaRPr>
                    </a:p>
                  </a:txBody>
                  <a:tcPr marL="33174" marR="33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tr-TR" sz="900">
                          <a:effectLst/>
                          <a:latin typeface="Times New Roman" panose="02020603050405020304" pitchFamily="18" charset="0"/>
                          <a:ea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88453841"/>
                  </a:ext>
                </a:extLst>
              </a:tr>
              <a:tr h="415408">
                <a:tc>
                  <a:txBody>
                    <a:bodyPr/>
                    <a:lstStyle/>
                    <a:p>
                      <a:pPr algn="r"/>
                      <a:r>
                        <a:rPr lang="tr-TR" sz="1600" dirty="0">
                          <a:solidFill>
                            <a:srgbClr val="000000"/>
                          </a:solidFill>
                          <a:effectLst/>
                          <a:latin typeface="Times New Roman" panose="02020603050405020304" pitchFamily="18" charset="0"/>
                          <a:ea typeface="Times New Roman" panose="02020603050405020304" pitchFamily="18" charset="0"/>
                        </a:rPr>
                        <a:t>Kampüs </a:t>
                      </a:r>
                      <a:r>
                        <a:rPr lang="tr-TR" sz="1600" dirty="0" err="1">
                          <a:solidFill>
                            <a:srgbClr val="000000"/>
                          </a:solidFill>
                          <a:effectLst/>
                          <a:latin typeface="Times New Roman" panose="02020603050405020304" pitchFamily="18" charset="0"/>
                          <a:ea typeface="Times New Roman" panose="02020603050405020304" pitchFamily="18" charset="0"/>
                        </a:rPr>
                        <a:t>Altapısı</a:t>
                      </a:r>
                      <a:r>
                        <a:rPr lang="tr-TR" sz="1600" dirty="0">
                          <a:solidFill>
                            <a:srgbClr val="000000"/>
                          </a:solidFill>
                          <a:effectLst/>
                          <a:latin typeface="Times New Roman" panose="02020603050405020304" pitchFamily="18" charset="0"/>
                          <a:ea typeface="Times New Roman" panose="02020603050405020304" pitchFamily="18" charset="0"/>
                        </a:rPr>
                        <a:t> 2021</a:t>
                      </a:r>
                      <a:endParaRPr lang="tr-TR" sz="1600" dirty="0">
                        <a:effectLst/>
                        <a:latin typeface="Times New Roman" panose="02020603050405020304" pitchFamily="18" charset="0"/>
                        <a:ea typeface="Times New Roman" panose="02020603050405020304" pitchFamily="18" charset="0"/>
                      </a:endParaRPr>
                    </a:p>
                  </a:txBody>
                  <a:tcPr marL="33174" marR="33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tr-TR" sz="1600" dirty="0">
                          <a:solidFill>
                            <a:srgbClr val="000000"/>
                          </a:solidFill>
                          <a:effectLst/>
                          <a:latin typeface="Times New Roman" panose="02020603050405020304" pitchFamily="18" charset="0"/>
                          <a:ea typeface="Times New Roman" panose="02020603050405020304" pitchFamily="18" charset="0"/>
                        </a:rPr>
                        <a:t>4.167.631,63 ₺</a:t>
                      </a:r>
                      <a:endParaRPr lang="tr-TR" sz="1600" dirty="0">
                        <a:effectLst/>
                        <a:latin typeface="Times New Roman" panose="02020603050405020304" pitchFamily="18" charset="0"/>
                        <a:ea typeface="Times New Roman" panose="02020603050405020304" pitchFamily="18" charset="0"/>
                      </a:endParaRPr>
                    </a:p>
                  </a:txBody>
                  <a:tcPr marL="33174" marR="33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tr-TR" sz="900">
                          <a:effectLst/>
                          <a:latin typeface="Times New Roman" panose="02020603050405020304" pitchFamily="18" charset="0"/>
                          <a:ea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66345441"/>
                  </a:ext>
                </a:extLst>
              </a:tr>
              <a:tr h="220570">
                <a:tc rowSpan="2">
                  <a:txBody>
                    <a:bodyPr/>
                    <a:lstStyle/>
                    <a:p>
                      <a:pPr algn="r"/>
                      <a:r>
                        <a:rPr lang="tr-TR" sz="1600" dirty="0">
                          <a:solidFill>
                            <a:srgbClr val="000000"/>
                          </a:solidFill>
                          <a:effectLst/>
                          <a:latin typeface="Times New Roman" panose="02020603050405020304" pitchFamily="18" charset="0"/>
                          <a:ea typeface="Times New Roman" panose="02020603050405020304" pitchFamily="18" charset="0"/>
                        </a:rPr>
                        <a:t>Üniversitemiz su ihtiyacını karşılayan su kuyularında bulunan pompaların yenilenmesi İşi</a:t>
                      </a:r>
                      <a:endParaRPr lang="tr-TR" sz="1600" dirty="0">
                        <a:effectLst/>
                        <a:latin typeface="Times New Roman" panose="02020603050405020304" pitchFamily="18" charset="0"/>
                        <a:ea typeface="Times New Roman" panose="02020603050405020304" pitchFamily="18" charset="0"/>
                      </a:endParaRPr>
                    </a:p>
                  </a:txBody>
                  <a:tcPr marL="33174" marR="33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r>
                        <a:rPr lang="tr-TR" sz="1600" dirty="0">
                          <a:solidFill>
                            <a:srgbClr val="000000"/>
                          </a:solidFill>
                          <a:effectLst/>
                          <a:latin typeface="Times New Roman" panose="02020603050405020304" pitchFamily="18" charset="0"/>
                          <a:ea typeface="Times New Roman" panose="02020603050405020304" pitchFamily="18" charset="0"/>
                        </a:rPr>
                        <a:t>37.535,80 ₺</a:t>
                      </a:r>
                      <a:endParaRPr lang="tr-TR" sz="1600" dirty="0">
                        <a:effectLst/>
                        <a:latin typeface="Times New Roman" panose="02020603050405020304" pitchFamily="18" charset="0"/>
                        <a:ea typeface="Times New Roman" panose="02020603050405020304" pitchFamily="18" charset="0"/>
                      </a:endParaRPr>
                    </a:p>
                  </a:txBody>
                  <a:tcPr marL="33174" marR="33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tr-TR" sz="900">
                          <a:effectLst/>
                          <a:latin typeface="Times New Roman" panose="02020603050405020304" pitchFamily="18" charset="0"/>
                          <a:ea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60613355"/>
                  </a:ext>
                </a:extLst>
              </a:tr>
              <a:tr h="330856">
                <a:tc vMerge="1">
                  <a:txBody>
                    <a:bodyPr/>
                    <a:lstStyle/>
                    <a:p>
                      <a:endParaRPr lang="tr-TR"/>
                    </a:p>
                  </a:txBody>
                  <a:tcPr/>
                </a:tc>
                <a:tc vMerge="1">
                  <a:txBody>
                    <a:bodyPr/>
                    <a:lstStyle/>
                    <a:p>
                      <a:endParaRPr lang="tr-TR"/>
                    </a:p>
                  </a:txBody>
                  <a:tcPr/>
                </a:tc>
                <a:tc>
                  <a:txBody>
                    <a:bodyPr/>
                    <a:lstStyle/>
                    <a:p>
                      <a:endParaRPr lang="tr-TR" sz="700">
                        <a:effectLst/>
                        <a:latin typeface="Times New Roman" panose="02020603050405020304" pitchFamily="18" charset="0"/>
                      </a:endParaRPr>
                    </a:p>
                  </a:txBody>
                  <a:tcPr marL="33174" marR="33174"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56306082"/>
                  </a:ext>
                </a:extLst>
              </a:tr>
              <a:tr h="694798">
                <a:tc>
                  <a:txBody>
                    <a:bodyPr/>
                    <a:lstStyle/>
                    <a:p>
                      <a:pPr algn="r"/>
                      <a:r>
                        <a:rPr lang="tr-TR" sz="1600" dirty="0">
                          <a:solidFill>
                            <a:srgbClr val="000000"/>
                          </a:solidFill>
                          <a:effectLst/>
                          <a:latin typeface="Times New Roman" panose="02020603050405020304" pitchFamily="18" charset="0"/>
                          <a:ea typeface="Times New Roman" panose="02020603050405020304" pitchFamily="18" charset="0"/>
                        </a:rPr>
                        <a:t>Yeniçağa MYO Doğalgaz tesisatlarının yapılması ile sistemin verimliliği ve ömrünü uzatmak için </a:t>
                      </a:r>
                      <a:r>
                        <a:rPr lang="tr-TR" sz="1600" dirty="0" err="1">
                          <a:solidFill>
                            <a:srgbClr val="000000"/>
                          </a:solidFill>
                          <a:effectLst/>
                          <a:latin typeface="Times New Roman" panose="02020603050405020304" pitchFamily="18" charset="0"/>
                          <a:ea typeface="Times New Roman" panose="02020603050405020304" pitchFamily="18" charset="0"/>
                        </a:rPr>
                        <a:t>eşanjör</a:t>
                      </a:r>
                      <a:r>
                        <a:rPr lang="tr-TR" sz="1600" dirty="0">
                          <a:solidFill>
                            <a:srgbClr val="000000"/>
                          </a:solidFill>
                          <a:effectLst/>
                          <a:latin typeface="Times New Roman" panose="02020603050405020304" pitchFamily="18" charset="0"/>
                          <a:ea typeface="Times New Roman" panose="02020603050405020304" pitchFamily="18" charset="0"/>
                        </a:rPr>
                        <a:t> kurulumunun yapılması işi</a:t>
                      </a:r>
                      <a:endParaRPr lang="tr-TR" sz="1600" dirty="0">
                        <a:effectLst/>
                        <a:latin typeface="Times New Roman" panose="02020603050405020304" pitchFamily="18" charset="0"/>
                        <a:ea typeface="Times New Roman" panose="02020603050405020304" pitchFamily="18" charset="0"/>
                      </a:endParaRPr>
                    </a:p>
                  </a:txBody>
                  <a:tcPr marL="33174" marR="33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tr-TR" sz="1600" dirty="0">
                          <a:solidFill>
                            <a:srgbClr val="000000"/>
                          </a:solidFill>
                          <a:effectLst/>
                          <a:latin typeface="Times New Roman" panose="02020603050405020304" pitchFamily="18" charset="0"/>
                          <a:ea typeface="Times New Roman" panose="02020603050405020304" pitchFamily="18" charset="0"/>
                        </a:rPr>
                        <a:t>47.200,00 ₺</a:t>
                      </a:r>
                      <a:endParaRPr lang="tr-TR" sz="1600" dirty="0">
                        <a:effectLst/>
                        <a:latin typeface="Times New Roman" panose="02020603050405020304" pitchFamily="18" charset="0"/>
                        <a:ea typeface="Times New Roman" panose="02020603050405020304" pitchFamily="18" charset="0"/>
                      </a:endParaRPr>
                    </a:p>
                  </a:txBody>
                  <a:tcPr marL="33174" marR="33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tr-TR" sz="700">
                        <a:effectLst/>
                        <a:latin typeface="Times New Roman" panose="02020603050405020304" pitchFamily="18" charset="0"/>
                      </a:endParaRPr>
                    </a:p>
                  </a:txBody>
                  <a:tcPr marL="33174" marR="33174"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02352348"/>
                  </a:ext>
                </a:extLst>
              </a:tr>
              <a:tr h="441876">
                <a:tc>
                  <a:txBody>
                    <a:bodyPr/>
                    <a:lstStyle/>
                    <a:p>
                      <a:r>
                        <a:rPr lang="tr-TR" sz="1600" b="1" dirty="0">
                          <a:solidFill>
                            <a:srgbClr val="000000"/>
                          </a:solidFill>
                          <a:effectLst/>
                          <a:latin typeface="Times New Roman" panose="02020603050405020304" pitchFamily="18" charset="0"/>
                          <a:ea typeface="Times New Roman" panose="02020603050405020304" pitchFamily="18" charset="0"/>
                        </a:rPr>
                        <a:t>Kampüs Altyapı Toplam Harcama</a:t>
                      </a:r>
                      <a:endParaRPr lang="tr-TR" sz="1600" dirty="0">
                        <a:effectLst/>
                        <a:latin typeface="Times New Roman" panose="02020603050405020304" pitchFamily="18" charset="0"/>
                        <a:ea typeface="Times New Roman" panose="02020603050405020304" pitchFamily="18" charset="0"/>
                      </a:endParaRPr>
                    </a:p>
                  </a:txBody>
                  <a:tcPr marL="33174" marR="33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bg1"/>
                    </a:solidFill>
                  </a:tcPr>
                </a:tc>
                <a:tc>
                  <a:txBody>
                    <a:bodyPr/>
                    <a:lstStyle/>
                    <a:p>
                      <a:pPr algn="ctr"/>
                      <a:r>
                        <a:rPr lang="tr-TR" sz="1600" b="1" dirty="0">
                          <a:solidFill>
                            <a:srgbClr val="000000"/>
                          </a:solidFill>
                          <a:effectLst/>
                          <a:latin typeface="Times New Roman" panose="02020603050405020304" pitchFamily="18" charset="0"/>
                          <a:ea typeface="Times New Roman" panose="02020603050405020304" pitchFamily="18" charset="0"/>
                        </a:rPr>
                        <a:t>4.541.523,42 ₺</a:t>
                      </a:r>
                      <a:endParaRPr lang="tr-TR" sz="1600" dirty="0">
                        <a:effectLst/>
                        <a:latin typeface="Times New Roman" panose="02020603050405020304" pitchFamily="18" charset="0"/>
                        <a:ea typeface="Times New Roman" panose="02020603050405020304" pitchFamily="18" charset="0"/>
                      </a:endParaRPr>
                    </a:p>
                  </a:txBody>
                  <a:tcPr marL="33174" marR="33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bg1"/>
                    </a:solidFill>
                  </a:tcPr>
                </a:tc>
                <a:tc>
                  <a:txBody>
                    <a:bodyPr/>
                    <a:lstStyle/>
                    <a:p>
                      <a:endParaRPr lang="tr-TR" sz="700">
                        <a:effectLst/>
                        <a:latin typeface="Times New Roman" panose="02020603050405020304" pitchFamily="18" charset="0"/>
                      </a:endParaRPr>
                    </a:p>
                  </a:txBody>
                  <a:tcPr marL="33174" marR="33174"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72869127"/>
                  </a:ext>
                </a:extLst>
              </a:tr>
              <a:tr h="444083">
                <a:tc gridSpan="2">
                  <a:txBody>
                    <a:bodyPr/>
                    <a:lstStyle/>
                    <a:p>
                      <a:pPr algn="ctr"/>
                      <a:r>
                        <a:rPr lang="tr-TR" sz="1600" b="1" dirty="0">
                          <a:solidFill>
                            <a:srgbClr val="000000"/>
                          </a:solidFill>
                          <a:effectLst/>
                          <a:latin typeface="Times New Roman" panose="02020603050405020304" pitchFamily="18" charset="0"/>
                          <a:ea typeface="Times New Roman" panose="02020603050405020304" pitchFamily="18" charset="0"/>
                        </a:rPr>
                        <a:t>MERKEZİ DERSLİKLER PROJESİ</a:t>
                      </a:r>
                      <a:endParaRPr lang="tr-TR" sz="1600" dirty="0">
                        <a:effectLst/>
                        <a:latin typeface="Times New Roman" panose="02020603050405020304" pitchFamily="18" charset="0"/>
                        <a:ea typeface="Times New Roman" panose="02020603050405020304" pitchFamily="18" charset="0"/>
                      </a:endParaRPr>
                    </a:p>
                  </a:txBody>
                  <a:tcPr marL="33174" marR="33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tr-TR"/>
                    </a:p>
                  </a:txBody>
                  <a:tcPr/>
                </a:tc>
                <a:tc>
                  <a:txBody>
                    <a:bodyPr/>
                    <a:lstStyle/>
                    <a:p>
                      <a:endParaRPr lang="tr-TR" sz="700">
                        <a:effectLst/>
                        <a:latin typeface="Times New Roman" panose="02020603050405020304" pitchFamily="18" charset="0"/>
                      </a:endParaRPr>
                    </a:p>
                  </a:txBody>
                  <a:tcPr marL="33174" marR="33174"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13101903"/>
                  </a:ext>
                </a:extLst>
              </a:tr>
              <a:tr h="337474">
                <a:tc>
                  <a:txBody>
                    <a:bodyPr/>
                    <a:lstStyle/>
                    <a:p>
                      <a:pPr algn="r"/>
                      <a:r>
                        <a:rPr lang="tr-TR" sz="1600" dirty="0">
                          <a:solidFill>
                            <a:srgbClr val="000000"/>
                          </a:solidFill>
                          <a:effectLst/>
                          <a:latin typeface="Times New Roman" panose="02020603050405020304" pitchFamily="18" charset="0"/>
                          <a:ea typeface="Times New Roman" panose="02020603050405020304" pitchFamily="18" charset="0"/>
                        </a:rPr>
                        <a:t>Merkezi Derslik İşi</a:t>
                      </a:r>
                      <a:endParaRPr lang="tr-TR" sz="1600" dirty="0">
                        <a:effectLst/>
                        <a:latin typeface="Times New Roman" panose="02020603050405020304" pitchFamily="18" charset="0"/>
                        <a:ea typeface="Times New Roman" panose="02020603050405020304" pitchFamily="18" charset="0"/>
                      </a:endParaRPr>
                    </a:p>
                  </a:txBody>
                  <a:tcPr marL="33174" marR="33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tr-TR" sz="1600" dirty="0">
                          <a:solidFill>
                            <a:srgbClr val="000000"/>
                          </a:solidFill>
                          <a:effectLst/>
                          <a:latin typeface="Times New Roman" panose="02020603050405020304" pitchFamily="18" charset="0"/>
                          <a:ea typeface="Times New Roman" panose="02020603050405020304" pitchFamily="18" charset="0"/>
                        </a:rPr>
                        <a:t>5.498.830,92 ₺.</a:t>
                      </a:r>
                      <a:endParaRPr lang="tr-TR" sz="1600" dirty="0">
                        <a:effectLst/>
                        <a:latin typeface="Times New Roman" panose="02020603050405020304" pitchFamily="18" charset="0"/>
                        <a:ea typeface="Times New Roman" panose="02020603050405020304" pitchFamily="18" charset="0"/>
                      </a:endParaRPr>
                    </a:p>
                  </a:txBody>
                  <a:tcPr marL="33174" marR="33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tr-TR" sz="700">
                        <a:effectLst/>
                        <a:latin typeface="Times New Roman" panose="02020603050405020304" pitchFamily="18" charset="0"/>
                      </a:endParaRPr>
                    </a:p>
                  </a:txBody>
                  <a:tcPr marL="33174" marR="33174"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05874685"/>
                  </a:ext>
                </a:extLst>
              </a:tr>
              <a:tr h="415408">
                <a:tc>
                  <a:txBody>
                    <a:bodyPr/>
                    <a:lstStyle/>
                    <a:p>
                      <a:r>
                        <a:rPr lang="tr-TR" sz="1600" b="1" dirty="0">
                          <a:solidFill>
                            <a:srgbClr val="000000"/>
                          </a:solidFill>
                          <a:effectLst/>
                          <a:latin typeface="Times New Roman" panose="02020603050405020304" pitchFamily="18" charset="0"/>
                          <a:ea typeface="Times New Roman" panose="02020603050405020304" pitchFamily="18" charset="0"/>
                        </a:rPr>
                        <a:t>Merkezi </a:t>
                      </a:r>
                      <a:r>
                        <a:rPr lang="tr-TR" sz="1600" b="1" dirty="0" err="1">
                          <a:solidFill>
                            <a:srgbClr val="000000"/>
                          </a:solidFill>
                          <a:effectLst/>
                          <a:latin typeface="Times New Roman" panose="02020603050405020304" pitchFamily="18" charset="0"/>
                          <a:ea typeface="Times New Roman" panose="02020603050405020304" pitchFamily="18" charset="0"/>
                        </a:rPr>
                        <a:t>Derlik</a:t>
                      </a:r>
                      <a:r>
                        <a:rPr lang="tr-TR" sz="1600" b="1" dirty="0">
                          <a:solidFill>
                            <a:srgbClr val="000000"/>
                          </a:solidFill>
                          <a:effectLst/>
                          <a:latin typeface="Times New Roman" panose="02020603050405020304" pitchFamily="18" charset="0"/>
                          <a:ea typeface="Times New Roman" panose="02020603050405020304" pitchFamily="18" charset="0"/>
                        </a:rPr>
                        <a:t> Binası Toplam Harcaması</a:t>
                      </a:r>
                      <a:endParaRPr lang="tr-TR" sz="1600" dirty="0">
                        <a:effectLst/>
                        <a:latin typeface="Times New Roman" panose="02020603050405020304" pitchFamily="18" charset="0"/>
                        <a:ea typeface="Times New Roman" panose="02020603050405020304" pitchFamily="18" charset="0"/>
                      </a:endParaRPr>
                    </a:p>
                  </a:txBody>
                  <a:tcPr marL="33174" marR="33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bg1"/>
                    </a:solidFill>
                  </a:tcPr>
                </a:tc>
                <a:tc>
                  <a:txBody>
                    <a:bodyPr/>
                    <a:lstStyle/>
                    <a:p>
                      <a:pPr algn="ctr"/>
                      <a:r>
                        <a:rPr lang="tr-TR" sz="1600" b="1" dirty="0">
                          <a:solidFill>
                            <a:srgbClr val="000000"/>
                          </a:solidFill>
                          <a:effectLst/>
                          <a:latin typeface="Times New Roman" panose="02020603050405020304" pitchFamily="18" charset="0"/>
                          <a:ea typeface="Times New Roman" panose="02020603050405020304" pitchFamily="18" charset="0"/>
                        </a:rPr>
                        <a:t>5.498.830,92 ₺.</a:t>
                      </a:r>
                      <a:endParaRPr lang="tr-TR" sz="1600" dirty="0">
                        <a:effectLst/>
                        <a:latin typeface="Times New Roman" panose="02020603050405020304" pitchFamily="18" charset="0"/>
                        <a:ea typeface="Times New Roman" panose="02020603050405020304" pitchFamily="18" charset="0"/>
                      </a:endParaRPr>
                    </a:p>
                  </a:txBody>
                  <a:tcPr marL="33174" marR="33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bg1"/>
                    </a:solidFill>
                  </a:tcPr>
                </a:tc>
                <a:tc>
                  <a:txBody>
                    <a:bodyPr/>
                    <a:lstStyle/>
                    <a:p>
                      <a:endParaRPr lang="tr-TR" sz="700">
                        <a:effectLst/>
                        <a:latin typeface="Times New Roman" panose="02020603050405020304" pitchFamily="18" charset="0"/>
                      </a:endParaRPr>
                    </a:p>
                  </a:txBody>
                  <a:tcPr marL="33174" marR="33174"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24977435"/>
                  </a:ext>
                </a:extLst>
              </a:tr>
              <a:tr h="479374">
                <a:tc>
                  <a:txBody>
                    <a:bodyPr/>
                    <a:lstStyle/>
                    <a:p>
                      <a:pPr algn="ctr"/>
                      <a:r>
                        <a:rPr lang="tr-TR" sz="1600" b="1">
                          <a:solidFill>
                            <a:srgbClr val="000000"/>
                          </a:solidFill>
                          <a:effectLst/>
                          <a:latin typeface="Times New Roman" panose="02020603050405020304" pitchFamily="18" charset="0"/>
                          <a:ea typeface="Times New Roman" panose="02020603050405020304" pitchFamily="18" charset="0"/>
                        </a:rPr>
                        <a:t>06.5 –SERMAYE GİDERLERİ TOPLAM</a:t>
                      </a:r>
                      <a:endParaRPr lang="tr-TR" sz="1600">
                        <a:effectLst/>
                        <a:latin typeface="Times New Roman" panose="02020603050405020304" pitchFamily="18" charset="0"/>
                        <a:ea typeface="Times New Roman" panose="02020603050405020304" pitchFamily="18" charset="0"/>
                      </a:endParaRPr>
                    </a:p>
                  </a:txBody>
                  <a:tcPr marL="33174" marR="33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ctr"/>
                      <a:r>
                        <a:rPr lang="tr-TR" sz="1600" b="1" dirty="0">
                          <a:solidFill>
                            <a:srgbClr val="000000"/>
                          </a:solidFill>
                          <a:effectLst/>
                          <a:latin typeface="Times New Roman" panose="02020603050405020304" pitchFamily="18" charset="0"/>
                          <a:ea typeface="Times New Roman" panose="02020603050405020304" pitchFamily="18" charset="0"/>
                        </a:rPr>
                        <a:t>10.040.354,34 ₺</a:t>
                      </a:r>
                      <a:endParaRPr lang="tr-TR" sz="1600" dirty="0">
                        <a:effectLst/>
                        <a:latin typeface="Times New Roman" panose="02020603050405020304" pitchFamily="18" charset="0"/>
                        <a:ea typeface="Times New Roman" panose="02020603050405020304" pitchFamily="18" charset="0"/>
                      </a:endParaRPr>
                    </a:p>
                  </a:txBody>
                  <a:tcPr marL="33174" marR="33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endParaRPr lang="tr-TR" sz="700" dirty="0">
                        <a:effectLst/>
                        <a:latin typeface="Times New Roman" panose="02020603050405020304" pitchFamily="18" charset="0"/>
                      </a:endParaRPr>
                    </a:p>
                  </a:txBody>
                  <a:tcPr marL="33174" marR="33174"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78979891"/>
                  </a:ext>
                </a:extLst>
              </a:tr>
            </a:tbl>
          </a:graphicData>
        </a:graphic>
      </p:graphicFrame>
    </p:spTree>
    <p:extLst>
      <p:ext uri="{BB962C8B-B14F-4D97-AF65-F5344CB8AC3E}">
        <p14:creationId xmlns:p14="http://schemas.microsoft.com/office/powerpoint/2010/main" val="169552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89074" y="98916"/>
            <a:ext cx="8808358" cy="421843"/>
          </a:xfrm>
          <a:ln w="19050">
            <a:solidFill>
              <a:schemeClr val="accent5"/>
            </a:solidFill>
          </a:ln>
        </p:spPr>
        <p:txBody>
          <a:bodyPr>
            <a:normAutofit/>
          </a:bodyPr>
          <a:lstStyle/>
          <a:p>
            <a:r>
              <a:rPr lang="en-GB" sz="1800" b="1" cap="small" dirty="0">
                <a:solidFill>
                  <a:schemeClr val="accent2">
                    <a:lumMod val="50000"/>
                  </a:schemeClr>
                </a:solidFill>
                <a:latin typeface="Tw Cen MT" panose="020B0602020104020603" pitchFamily="34" charset="0"/>
                <a:cs typeface="Times New Roman" pitchFamily="18" charset="0"/>
              </a:rPr>
              <a:t>5-1-4- MUHTELİF İŞLER PROJESİ-EĞİTİM SEKTÖRÜ</a:t>
            </a:r>
            <a:endParaRPr lang="tr-TR" sz="1800" dirty="0">
              <a:solidFill>
                <a:schemeClr val="accent2">
                  <a:lumMod val="50000"/>
                </a:schemeClr>
              </a:solidFill>
              <a:latin typeface="Tw Cen MT" panose="020B0602020104020603" pitchFamily="34" charset="0"/>
              <a:cs typeface="Times New Roman" pitchFamily="18" charset="0"/>
            </a:endParaRPr>
          </a:p>
        </p:txBody>
      </p:sp>
      <p:graphicFrame>
        <p:nvGraphicFramePr>
          <p:cNvPr id="4" name="Tablo 3">
            <a:extLst>
              <a:ext uri="{FF2B5EF4-FFF2-40B4-BE49-F238E27FC236}">
                <a16:creationId xmlns:a16="http://schemas.microsoft.com/office/drawing/2014/main" id="{4ECF0D47-C634-46A1-B06C-F095DC2DB1F1}"/>
              </a:ext>
            </a:extLst>
          </p:cNvPr>
          <p:cNvGraphicFramePr>
            <a:graphicFrameLocks noGrp="1"/>
          </p:cNvGraphicFramePr>
          <p:nvPr>
            <p:extLst>
              <p:ext uri="{D42A27DB-BD31-4B8C-83A1-F6EECF244321}">
                <p14:modId xmlns:p14="http://schemas.microsoft.com/office/powerpoint/2010/main" val="1194111012"/>
              </p:ext>
            </p:extLst>
          </p:nvPr>
        </p:nvGraphicFramePr>
        <p:xfrm>
          <a:off x="289074" y="627367"/>
          <a:ext cx="11204422" cy="6131717"/>
        </p:xfrm>
        <a:graphic>
          <a:graphicData uri="http://schemas.openxmlformats.org/drawingml/2006/table">
            <a:tbl>
              <a:tblPr firstRow="1" firstCol="1" bandRow="1">
                <a:tableStyleId>{5DA37D80-6434-44D0-A028-1B22A696006F}</a:tableStyleId>
              </a:tblPr>
              <a:tblGrid>
                <a:gridCol w="612614">
                  <a:extLst>
                    <a:ext uri="{9D8B030D-6E8A-4147-A177-3AD203B41FA5}">
                      <a16:colId xmlns:a16="http://schemas.microsoft.com/office/drawing/2014/main" val="1675604438"/>
                    </a:ext>
                  </a:extLst>
                </a:gridCol>
                <a:gridCol w="1316140">
                  <a:extLst>
                    <a:ext uri="{9D8B030D-6E8A-4147-A177-3AD203B41FA5}">
                      <a16:colId xmlns:a16="http://schemas.microsoft.com/office/drawing/2014/main" val="4147938539"/>
                    </a:ext>
                  </a:extLst>
                </a:gridCol>
                <a:gridCol w="1316140">
                  <a:extLst>
                    <a:ext uri="{9D8B030D-6E8A-4147-A177-3AD203B41FA5}">
                      <a16:colId xmlns:a16="http://schemas.microsoft.com/office/drawing/2014/main" val="3937817393"/>
                    </a:ext>
                  </a:extLst>
                </a:gridCol>
                <a:gridCol w="492473">
                  <a:extLst>
                    <a:ext uri="{9D8B030D-6E8A-4147-A177-3AD203B41FA5}">
                      <a16:colId xmlns:a16="http://schemas.microsoft.com/office/drawing/2014/main" val="3665003405"/>
                    </a:ext>
                  </a:extLst>
                </a:gridCol>
                <a:gridCol w="480570">
                  <a:extLst>
                    <a:ext uri="{9D8B030D-6E8A-4147-A177-3AD203B41FA5}">
                      <a16:colId xmlns:a16="http://schemas.microsoft.com/office/drawing/2014/main" val="202942041"/>
                    </a:ext>
                  </a:extLst>
                </a:gridCol>
                <a:gridCol w="412281">
                  <a:extLst>
                    <a:ext uri="{9D8B030D-6E8A-4147-A177-3AD203B41FA5}">
                      <a16:colId xmlns:a16="http://schemas.microsoft.com/office/drawing/2014/main" val="1999392796"/>
                    </a:ext>
                  </a:extLst>
                </a:gridCol>
                <a:gridCol w="1316140">
                  <a:extLst>
                    <a:ext uri="{9D8B030D-6E8A-4147-A177-3AD203B41FA5}">
                      <a16:colId xmlns:a16="http://schemas.microsoft.com/office/drawing/2014/main" val="1469718060"/>
                    </a:ext>
                  </a:extLst>
                </a:gridCol>
                <a:gridCol w="1316140">
                  <a:extLst>
                    <a:ext uri="{9D8B030D-6E8A-4147-A177-3AD203B41FA5}">
                      <a16:colId xmlns:a16="http://schemas.microsoft.com/office/drawing/2014/main" val="822337674"/>
                    </a:ext>
                  </a:extLst>
                </a:gridCol>
                <a:gridCol w="1316140">
                  <a:extLst>
                    <a:ext uri="{9D8B030D-6E8A-4147-A177-3AD203B41FA5}">
                      <a16:colId xmlns:a16="http://schemas.microsoft.com/office/drawing/2014/main" val="3971175284"/>
                    </a:ext>
                  </a:extLst>
                </a:gridCol>
                <a:gridCol w="1316140">
                  <a:extLst>
                    <a:ext uri="{9D8B030D-6E8A-4147-A177-3AD203B41FA5}">
                      <a16:colId xmlns:a16="http://schemas.microsoft.com/office/drawing/2014/main" val="2156409289"/>
                    </a:ext>
                  </a:extLst>
                </a:gridCol>
                <a:gridCol w="1309644">
                  <a:extLst>
                    <a:ext uri="{9D8B030D-6E8A-4147-A177-3AD203B41FA5}">
                      <a16:colId xmlns:a16="http://schemas.microsoft.com/office/drawing/2014/main" val="4071821489"/>
                    </a:ext>
                  </a:extLst>
                </a:gridCol>
              </a:tblGrid>
              <a:tr h="177267">
                <a:tc gridSpan="11">
                  <a:txBody>
                    <a:bodyPr/>
                    <a:lstStyle/>
                    <a:p>
                      <a:pPr marR="29845">
                        <a:lnSpc>
                          <a:spcPct val="107000"/>
                        </a:lnSpc>
                      </a:pPr>
                      <a:r>
                        <a:rPr lang="en-GB" sz="1200" b="0" dirty="0">
                          <a:solidFill>
                            <a:schemeClr val="tx1"/>
                          </a:solidFill>
                          <a:effectLst/>
                          <a:latin typeface="Times New Roman" panose="02020603050405020304" pitchFamily="18" charset="0"/>
                          <a:cs typeface="Times New Roman" panose="02020603050405020304" pitchFamily="18" charset="0"/>
                        </a:rPr>
                        <a:t>PROJE GERÇEKLEŞME BİLGİLERİ </a:t>
                      </a:r>
                      <a:endParaRPr lang="tr-TR"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97" marR="6496" marT="7858"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383878027"/>
                  </a:ext>
                </a:extLst>
              </a:tr>
              <a:tr h="177267">
                <a:tc gridSpan="5">
                  <a:txBody>
                    <a:bodyPr/>
                    <a:lstStyle/>
                    <a:p>
                      <a:pPr>
                        <a:lnSpc>
                          <a:spcPct val="107000"/>
                        </a:lnSpc>
                      </a:pPr>
                      <a:r>
                        <a:rPr lang="en-GB" sz="1200" b="0" dirty="0">
                          <a:effectLst/>
                          <a:latin typeface="Times New Roman" panose="02020603050405020304" pitchFamily="18" charset="0"/>
                          <a:cs typeface="Times New Roman" panose="02020603050405020304" pitchFamily="18" charset="0"/>
                        </a:rPr>
                        <a:t>SEKTÖR </a:t>
                      </a:r>
                      <a:endPar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97" marR="6496" marT="7858"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marL="2540">
                        <a:lnSpc>
                          <a:spcPct val="107000"/>
                        </a:lnSpc>
                      </a:pPr>
                      <a:r>
                        <a:rPr lang="en-GB" sz="1200" b="0" dirty="0">
                          <a:effectLst/>
                          <a:latin typeface="Times New Roman" panose="02020603050405020304" pitchFamily="18" charset="0"/>
                          <a:cs typeface="Times New Roman" panose="02020603050405020304" pitchFamily="18" charset="0"/>
                        </a:rPr>
                        <a:t>EĞİTİM</a:t>
                      </a:r>
                      <a:endPar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97" marR="6496" marT="7858"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711963330"/>
                  </a:ext>
                </a:extLst>
              </a:tr>
              <a:tr h="177267">
                <a:tc gridSpan="5">
                  <a:txBody>
                    <a:bodyPr/>
                    <a:lstStyle/>
                    <a:p>
                      <a:pPr>
                        <a:lnSpc>
                          <a:spcPct val="107000"/>
                        </a:lnSpc>
                      </a:pPr>
                      <a:r>
                        <a:rPr lang="en-GB" sz="1200" b="0" dirty="0">
                          <a:effectLst/>
                          <a:latin typeface="Times New Roman" panose="02020603050405020304" pitchFamily="18" charset="0"/>
                          <a:cs typeface="Times New Roman" panose="02020603050405020304" pitchFamily="18" charset="0"/>
                        </a:rPr>
                        <a:t>PROJE SAHİBİ KURULUŞ </a:t>
                      </a:r>
                      <a:endPar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97" marR="6496" marT="7858"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marL="2540">
                        <a:lnSpc>
                          <a:spcPct val="107000"/>
                        </a:lnSpc>
                      </a:pPr>
                      <a:r>
                        <a:rPr lang="en-GB" sz="1200" b="0">
                          <a:effectLst/>
                          <a:latin typeface="Times New Roman" panose="02020603050405020304" pitchFamily="18" charset="0"/>
                          <a:cs typeface="Times New Roman" panose="02020603050405020304" pitchFamily="18" charset="0"/>
                        </a:rPr>
                        <a:t>Bolu Abant İzzet Baysal Üniversitesi  </a:t>
                      </a:r>
                      <a:endParaRPr lang="tr-TR"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97" marR="6496" marT="7858"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829325984"/>
                  </a:ext>
                </a:extLst>
              </a:tr>
              <a:tr h="177267">
                <a:tc gridSpan="11">
                  <a:txBody>
                    <a:bodyPr/>
                    <a:lstStyle/>
                    <a:p>
                      <a:pPr>
                        <a:lnSpc>
                          <a:spcPct val="107000"/>
                        </a:lnSpc>
                      </a:pPr>
                      <a:r>
                        <a:rPr lang="en-GB" sz="1200" b="0" dirty="0">
                          <a:effectLst/>
                          <a:latin typeface="Times New Roman" panose="02020603050405020304" pitchFamily="18" charset="0"/>
                          <a:cs typeface="Times New Roman" panose="02020603050405020304" pitchFamily="18" charset="0"/>
                        </a:rPr>
                        <a:t>PROJENİN; </a:t>
                      </a:r>
                      <a:endPar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97" marR="6496" marT="7858"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515700529"/>
                  </a:ext>
                </a:extLst>
              </a:tr>
              <a:tr h="177267">
                <a:tc gridSpan="5">
                  <a:txBody>
                    <a:bodyPr/>
                    <a:lstStyle/>
                    <a:p>
                      <a:pPr>
                        <a:lnSpc>
                          <a:spcPct val="107000"/>
                        </a:lnSpc>
                      </a:pPr>
                      <a:r>
                        <a:rPr lang="en-GB" sz="1200" b="0" dirty="0">
                          <a:effectLst/>
                          <a:latin typeface="Times New Roman" panose="02020603050405020304" pitchFamily="18" charset="0"/>
                          <a:cs typeface="Times New Roman" panose="02020603050405020304" pitchFamily="18" charset="0"/>
                        </a:rPr>
                        <a:t>ADI </a:t>
                      </a:r>
                      <a:endPar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97" marR="6496" marT="7858"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marL="2540">
                        <a:lnSpc>
                          <a:spcPct val="107000"/>
                        </a:lnSpc>
                      </a:pPr>
                      <a:r>
                        <a:rPr lang="en-GB" sz="1200" b="0" dirty="0" err="1">
                          <a:effectLst/>
                          <a:latin typeface="Times New Roman" panose="02020603050405020304" pitchFamily="18" charset="0"/>
                          <a:cs typeface="Times New Roman" panose="02020603050405020304" pitchFamily="18" charset="0"/>
                        </a:rPr>
                        <a:t>Muhtelif</a:t>
                      </a:r>
                      <a:r>
                        <a:rPr lang="en-GB" sz="1200" b="0" dirty="0">
                          <a:effectLst/>
                          <a:latin typeface="Times New Roman" panose="02020603050405020304" pitchFamily="18" charset="0"/>
                          <a:cs typeface="Times New Roman" panose="02020603050405020304" pitchFamily="18" charset="0"/>
                        </a:rPr>
                        <a:t> </a:t>
                      </a:r>
                      <a:r>
                        <a:rPr lang="en-GB" sz="1200" b="0" dirty="0" err="1">
                          <a:effectLst/>
                          <a:latin typeface="Times New Roman" panose="02020603050405020304" pitchFamily="18" charset="0"/>
                          <a:cs typeface="Times New Roman" panose="02020603050405020304" pitchFamily="18" charset="0"/>
                        </a:rPr>
                        <a:t>İşler</a:t>
                      </a:r>
                      <a:r>
                        <a:rPr lang="en-GB" sz="1200" b="0" dirty="0">
                          <a:effectLst/>
                          <a:latin typeface="Times New Roman" panose="02020603050405020304" pitchFamily="18" charset="0"/>
                          <a:cs typeface="Times New Roman" panose="02020603050405020304" pitchFamily="18" charset="0"/>
                        </a:rPr>
                        <a:t> </a:t>
                      </a:r>
                      <a:endPar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97" marR="6496" marT="7858"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122761558"/>
                  </a:ext>
                </a:extLst>
              </a:tr>
              <a:tr h="177267">
                <a:tc gridSpan="5">
                  <a:txBody>
                    <a:bodyPr/>
                    <a:lstStyle/>
                    <a:p>
                      <a:pPr>
                        <a:lnSpc>
                          <a:spcPct val="107000"/>
                        </a:lnSpc>
                      </a:pPr>
                      <a:r>
                        <a:rPr lang="en-GB" sz="1200" b="0" dirty="0">
                          <a:effectLst/>
                          <a:latin typeface="Times New Roman" panose="02020603050405020304" pitchFamily="18" charset="0"/>
                          <a:cs typeface="Times New Roman" panose="02020603050405020304" pitchFamily="18" charset="0"/>
                        </a:rPr>
                        <a:t>NUMARASI </a:t>
                      </a:r>
                      <a:endPar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97" marR="6496" marT="7858"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marL="2540">
                        <a:lnSpc>
                          <a:spcPct val="107000"/>
                        </a:lnSpc>
                      </a:pPr>
                      <a:r>
                        <a:rPr lang="en-GB" sz="1200" b="0" dirty="0">
                          <a:effectLst/>
                          <a:latin typeface="Times New Roman" panose="02020603050405020304" pitchFamily="18" charset="0"/>
                          <a:cs typeface="Times New Roman" panose="02020603050405020304" pitchFamily="18" charset="0"/>
                        </a:rPr>
                        <a:t>2021H03-168033</a:t>
                      </a:r>
                      <a:endPar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97" marR="6496" marT="7858"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784709617"/>
                  </a:ext>
                </a:extLst>
              </a:tr>
              <a:tr h="177267">
                <a:tc gridSpan="5">
                  <a:txBody>
                    <a:bodyPr/>
                    <a:lstStyle/>
                    <a:p>
                      <a:pPr>
                        <a:lnSpc>
                          <a:spcPct val="107000"/>
                        </a:lnSpc>
                      </a:pPr>
                      <a:r>
                        <a:rPr lang="en-GB" sz="1200" b="0">
                          <a:effectLst/>
                          <a:latin typeface="Times New Roman" panose="02020603050405020304" pitchFamily="18" charset="0"/>
                          <a:cs typeface="Times New Roman" panose="02020603050405020304" pitchFamily="18" charset="0"/>
                        </a:rPr>
                        <a:t>YERİ </a:t>
                      </a:r>
                      <a:endParaRPr lang="tr-TR"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97" marR="6496" marT="7858"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marL="2540">
                        <a:lnSpc>
                          <a:spcPct val="107000"/>
                        </a:lnSpc>
                      </a:pPr>
                      <a:r>
                        <a:rPr lang="en-GB" sz="1200" b="0" dirty="0" err="1">
                          <a:effectLst/>
                          <a:latin typeface="Times New Roman" panose="02020603050405020304" pitchFamily="18" charset="0"/>
                          <a:cs typeface="Times New Roman" panose="02020603050405020304" pitchFamily="18" charset="0"/>
                        </a:rPr>
                        <a:t>Bolu</a:t>
                      </a:r>
                      <a:endPar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97" marR="6496" marT="7858"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872310396"/>
                  </a:ext>
                </a:extLst>
              </a:tr>
              <a:tr h="177267">
                <a:tc gridSpan="5">
                  <a:txBody>
                    <a:bodyPr/>
                    <a:lstStyle/>
                    <a:p>
                      <a:pPr>
                        <a:lnSpc>
                          <a:spcPct val="107000"/>
                        </a:lnSpc>
                      </a:pPr>
                      <a:r>
                        <a:rPr lang="en-GB" sz="1200" b="0" dirty="0">
                          <a:effectLst/>
                          <a:latin typeface="Times New Roman" panose="02020603050405020304" pitchFamily="18" charset="0"/>
                          <a:cs typeface="Times New Roman" panose="02020603050405020304" pitchFamily="18" charset="0"/>
                        </a:rPr>
                        <a:t>BAŞLAMA/BİTİŞ TARİHİ </a:t>
                      </a:r>
                      <a:endPar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97" marR="6496" marT="7858"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marL="2540">
                        <a:lnSpc>
                          <a:spcPct val="107000"/>
                        </a:lnSpc>
                      </a:pPr>
                      <a:r>
                        <a:rPr lang="en-GB" sz="1200" b="0" dirty="0">
                          <a:effectLst/>
                          <a:latin typeface="Times New Roman" panose="02020603050405020304" pitchFamily="18" charset="0"/>
                          <a:cs typeface="Times New Roman" panose="02020603050405020304" pitchFamily="18" charset="0"/>
                        </a:rPr>
                        <a:t>2021-2021</a:t>
                      </a:r>
                      <a:endPar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97" marR="6496" marT="7858"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725150911"/>
                  </a:ext>
                </a:extLst>
              </a:tr>
              <a:tr h="177267">
                <a:tc gridSpan="5">
                  <a:txBody>
                    <a:bodyPr/>
                    <a:lstStyle/>
                    <a:p>
                      <a:pPr>
                        <a:lnSpc>
                          <a:spcPct val="107000"/>
                        </a:lnSpc>
                      </a:pPr>
                      <a:r>
                        <a:rPr lang="en-GB" sz="1200" b="0" dirty="0">
                          <a:effectLst/>
                          <a:latin typeface="Times New Roman" panose="02020603050405020304" pitchFamily="18" charset="0"/>
                          <a:cs typeface="Times New Roman" panose="02020603050405020304" pitchFamily="18" charset="0"/>
                        </a:rPr>
                        <a:t>KARAKTERİSTİĞİ </a:t>
                      </a:r>
                      <a:endPar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97" marR="6496" marT="7858"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marL="2540">
                        <a:lnSpc>
                          <a:spcPct val="107000"/>
                        </a:lnSpc>
                      </a:pPr>
                      <a:r>
                        <a:rPr lang="en-GB" sz="1200" b="0" dirty="0" err="1">
                          <a:effectLst/>
                          <a:latin typeface="Times New Roman" panose="02020603050405020304" pitchFamily="18" charset="0"/>
                          <a:cs typeface="Times New Roman" panose="02020603050405020304" pitchFamily="18" charset="0"/>
                        </a:rPr>
                        <a:t>Bakım</a:t>
                      </a:r>
                      <a:r>
                        <a:rPr lang="en-GB" sz="1200" b="0" dirty="0">
                          <a:effectLst/>
                          <a:latin typeface="Times New Roman" panose="02020603050405020304" pitchFamily="18" charset="0"/>
                          <a:cs typeface="Times New Roman" panose="02020603050405020304" pitchFamily="18" charset="0"/>
                        </a:rPr>
                        <a:t> </a:t>
                      </a:r>
                      <a:r>
                        <a:rPr lang="en-GB" sz="1200" b="0" dirty="0" err="1">
                          <a:effectLst/>
                          <a:latin typeface="Times New Roman" panose="02020603050405020304" pitchFamily="18" charset="0"/>
                          <a:cs typeface="Times New Roman" panose="02020603050405020304" pitchFamily="18" charset="0"/>
                        </a:rPr>
                        <a:t>Onarım</a:t>
                      </a:r>
                      <a:endPar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97" marR="6496" marT="7858"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515105151"/>
                  </a:ext>
                </a:extLst>
              </a:tr>
              <a:tr h="177267">
                <a:tc gridSpan="5">
                  <a:txBody>
                    <a:bodyPr/>
                    <a:lstStyle/>
                    <a:p>
                      <a:pPr>
                        <a:lnSpc>
                          <a:spcPct val="107000"/>
                        </a:lnSpc>
                      </a:pPr>
                      <a:r>
                        <a:rPr lang="en-GB" sz="1200" b="0" dirty="0">
                          <a:effectLst/>
                          <a:latin typeface="Times New Roman" panose="02020603050405020304" pitchFamily="18" charset="0"/>
                          <a:cs typeface="Times New Roman" panose="02020603050405020304" pitchFamily="18" charset="0"/>
                        </a:rPr>
                        <a:t>PROGRAM BÜTÇE ADI</a:t>
                      </a:r>
                      <a:endPar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97" marR="6496" marT="7858"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marL="2540">
                        <a:lnSpc>
                          <a:spcPct val="107000"/>
                        </a:lnSpc>
                      </a:pPr>
                      <a:r>
                        <a:rPr lang="en-GB" sz="1200" b="0" dirty="0" err="1">
                          <a:effectLst/>
                          <a:latin typeface="Times New Roman" panose="02020603050405020304" pitchFamily="18" charset="0"/>
                          <a:cs typeface="Times New Roman" panose="02020603050405020304" pitchFamily="18" charset="0"/>
                        </a:rPr>
                        <a:t>Yükseköğretim</a:t>
                      </a:r>
                      <a:r>
                        <a:rPr lang="en-GB" sz="1200" b="0" dirty="0">
                          <a:effectLst/>
                          <a:latin typeface="Times New Roman" panose="02020603050405020304" pitchFamily="18" charset="0"/>
                          <a:cs typeface="Times New Roman" panose="02020603050405020304" pitchFamily="18" charset="0"/>
                        </a:rPr>
                        <a:t> </a:t>
                      </a:r>
                      <a:r>
                        <a:rPr lang="en-GB" sz="1200" b="0" dirty="0" err="1">
                          <a:effectLst/>
                          <a:latin typeface="Times New Roman" panose="02020603050405020304" pitchFamily="18" charset="0"/>
                          <a:cs typeface="Times New Roman" panose="02020603050405020304" pitchFamily="18" charset="0"/>
                        </a:rPr>
                        <a:t>Kurumları</a:t>
                      </a:r>
                      <a:r>
                        <a:rPr lang="en-GB" sz="1200" b="0" dirty="0">
                          <a:effectLst/>
                          <a:latin typeface="Times New Roman" panose="02020603050405020304" pitchFamily="18" charset="0"/>
                          <a:cs typeface="Times New Roman" panose="02020603050405020304" pitchFamily="18" charset="0"/>
                        </a:rPr>
                        <a:t> </a:t>
                      </a:r>
                      <a:r>
                        <a:rPr lang="en-GB" sz="1200" b="0" dirty="0" err="1">
                          <a:effectLst/>
                          <a:latin typeface="Times New Roman" panose="02020603050405020304" pitchFamily="18" charset="0"/>
                          <a:cs typeface="Times New Roman" panose="02020603050405020304" pitchFamily="18" charset="0"/>
                        </a:rPr>
                        <a:t>Büyük</a:t>
                      </a:r>
                      <a:r>
                        <a:rPr lang="en-GB" sz="1200" b="0" dirty="0">
                          <a:effectLst/>
                          <a:latin typeface="Times New Roman" panose="02020603050405020304" pitchFamily="18" charset="0"/>
                          <a:cs typeface="Times New Roman" panose="02020603050405020304" pitchFamily="18" charset="0"/>
                        </a:rPr>
                        <a:t> </a:t>
                      </a:r>
                      <a:r>
                        <a:rPr lang="en-GB" sz="1200" b="0" dirty="0" err="1">
                          <a:effectLst/>
                          <a:latin typeface="Times New Roman" panose="02020603050405020304" pitchFamily="18" charset="0"/>
                          <a:cs typeface="Times New Roman" panose="02020603050405020304" pitchFamily="18" charset="0"/>
                        </a:rPr>
                        <a:t>Onarım</a:t>
                      </a:r>
                      <a:endPar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97" marR="6496" marT="7858"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931818522"/>
                  </a:ext>
                </a:extLst>
              </a:tr>
              <a:tr h="177267">
                <a:tc gridSpan="11">
                  <a:txBody>
                    <a:bodyPr/>
                    <a:lstStyle/>
                    <a:p>
                      <a:pPr>
                        <a:lnSpc>
                          <a:spcPct val="107000"/>
                        </a:lnSpc>
                      </a:pPr>
                      <a:r>
                        <a:rPr lang="en-GB" sz="1200" b="0" dirty="0">
                          <a:effectLst/>
                          <a:latin typeface="Times New Roman" panose="02020603050405020304" pitchFamily="18" charset="0"/>
                          <a:cs typeface="Times New Roman" panose="02020603050405020304" pitchFamily="18" charset="0"/>
                        </a:rPr>
                        <a:t>YATIRIMIN YILLAR İTİBARİYLE GELİŞİMİ (Cari </a:t>
                      </a:r>
                      <a:r>
                        <a:rPr lang="en-GB" sz="1200" b="0" dirty="0" err="1">
                          <a:effectLst/>
                          <a:latin typeface="Times New Roman" panose="02020603050405020304" pitchFamily="18" charset="0"/>
                          <a:cs typeface="Times New Roman" panose="02020603050405020304" pitchFamily="18" charset="0"/>
                        </a:rPr>
                        <a:t>Fiyatlarla</a:t>
                      </a:r>
                      <a:r>
                        <a:rPr lang="en-GB" sz="1200" b="0" dirty="0">
                          <a:effectLst/>
                          <a:latin typeface="Times New Roman" panose="02020603050405020304" pitchFamily="18" charset="0"/>
                          <a:cs typeface="Times New Roman" panose="02020603050405020304" pitchFamily="18" charset="0"/>
                        </a:rPr>
                        <a:t>, Bin TL) </a:t>
                      </a:r>
                      <a:endPar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97" marR="6496" marT="7858"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045517157"/>
                  </a:ext>
                </a:extLst>
              </a:tr>
              <a:tr h="177267">
                <a:tc rowSpan="2">
                  <a:txBody>
                    <a:bodyPr/>
                    <a:lstStyle/>
                    <a:p>
                      <a:pPr>
                        <a:lnSpc>
                          <a:spcPct val="107000"/>
                        </a:lnSpc>
                      </a:pPr>
                      <a:r>
                        <a:rPr lang="en-GB" sz="1200" b="0">
                          <a:effectLst/>
                          <a:latin typeface="Times New Roman" panose="02020603050405020304" pitchFamily="18" charset="0"/>
                          <a:cs typeface="Times New Roman" panose="02020603050405020304" pitchFamily="18" charset="0"/>
                        </a:rPr>
                        <a:t>Yıl</a:t>
                      </a:r>
                      <a:endParaRPr lang="tr-TR"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97" marR="6496" marT="7858" marB="0" anchor="ctr"/>
                </a:tc>
                <a:tc rowSpan="2">
                  <a:txBody>
                    <a:bodyPr/>
                    <a:lstStyle/>
                    <a:p>
                      <a:pPr>
                        <a:lnSpc>
                          <a:spcPct val="107000"/>
                        </a:lnSpc>
                      </a:pPr>
                      <a:r>
                        <a:rPr lang="en-GB" sz="1200" b="0" dirty="0" err="1">
                          <a:effectLst/>
                          <a:latin typeface="Times New Roman" panose="02020603050405020304" pitchFamily="18" charset="0"/>
                          <a:cs typeface="Times New Roman" panose="02020603050405020304" pitchFamily="18" charset="0"/>
                        </a:rPr>
                        <a:t>Toplam</a:t>
                      </a:r>
                      <a:r>
                        <a:rPr lang="en-GB" sz="1200" b="0" dirty="0">
                          <a:effectLst/>
                          <a:latin typeface="Times New Roman" panose="02020603050405020304" pitchFamily="18" charset="0"/>
                          <a:cs typeface="Times New Roman" panose="02020603050405020304" pitchFamily="18" charset="0"/>
                        </a:rPr>
                        <a:t> </a:t>
                      </a:r>
                      <a:r>
                        <a:rPr lang="en-GB" sz="1200" b="0" dirty="0" err="1">
                          <a:effectLst/>
                          <a:latin typeface="Times New Roman" panose="02020603050405020304" pitchFamily="18" charset="0"/>
                          <a:cs typeface="Times New Roman" panose="02020603050405020304" pitchFamily="18" charset="0"/>
                        </a:rPr>
                        <a:t>Proje</a:t>
                      </a:r>
                      <a:r>
                        <a:rPr lang="en-GB" sz="1200" b="0" dirty="0">
                          <a:effectLst/>
                          <a:latin typeface="Times New Roman" panose="02020603050405020304" pitchFamily="18" charset="0"/>
                          <a:cs typeface="Times New Roman" panose="02020603050405020304" pitchFamily="18" charset="0"/>
                        </a:rPr>
                        <a:t> </a:t>
                      </a:r>
                      <a:r>
                        <a:rPr lang="en-GB" sz="1200" b="0" dirty="0" err="1">
                          <a:effectLst/>
                          <a:latin typeface="Times New Roman" panose="02020603050405020304" pitchFamily="18" charset="0"/>
                          <a:cs typeface="Times New Roman" panose="02020603050405020304" pitchFamily="18" charset="0"/>
                        </a:rPr>
                        <a:t>Tutarı</a:t>
                      </a:r>
                      <a:endPar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97" marR="6496" marT="7858" marB="0" anchor="ctr"/>
                </a:tc>
                <a:tc rowSpan="2">
                  <a:txBody>
                    <a:bodyPr/>
                    <a:lstStyle/>
                    <a:p>
                      <a:pPr>
                        <a:lnSpc>
                          <a:spcPct val="107000"/>
                        </a:lnSpc>
                      </a:pPr>
                      <a:r>
                        <a:rPr lang="en-GB" sz="1200" b="0">
                          <a:effectLst/>
                          <a:latin typeface="Times New Roman" panose="02020603050405020304" pitchFamily="18" charset="0"/>
                          <a:cs typeface="Times New Roman" panose="02020603050405020304" pitchFamily="18" charset="0"/>
                        </a:rPr>
                        <a:t>2021 Yıl Sonu Küm.Harc.</a:t>
                      </a:r>
                      <a:endParaRPr lang="tr-TR"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97" marR="6496" marT="7858" marB="0" anchor="ctr"/>
                </a:tc>
                <a:tc gridSpan="3">
                  <a:txBody>
                    <a:bodyPr/>
                    <a:lstStyle/>
                    <a:p>
                      <a:pPr algn="ctr">
                        <a:lnSpc>
                          <a:spcPct val="107000"/>
                        </a:lnSpc>
                      </a:pPr>
                      <a:r>
                        <a:rPr lang="en-GB" sz="1200" b="0" dirty="0">
                          <a:effectLst/>
                          <a:latin typeface="Times New Roman" panose="02020603050405020304" pitchFamily="18" charset="0"/>
                          <a:cs typeface="Times New Roman" panose="02020603050405020304" pitchFamily="18" charset="0"/>
                        </a:rPr>
                        <a:t>Program </a:t>
                      </a:r>
                      <a:r>
                        <a:rPr lang="en-GB" sz="1200" b="0" dirty="0" err="1">
                          <a:effectLst/>
                          <a:latin typeface="Times New Roman" panose="02020603050405020304" pitchFamily="18" charset="0"/>
                          <a:cs typeface="Times New Roman" panose="02020603050405020304" pitchFamily="18" charset="0"/>
                        </a:rPr>
                        <a:t>Ödeneği</a:t>
                      </a:r>
                      <a:endPar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97" marR="6496" marT="7858" marB="0" anchor="ctr"/>
                </a:tc>
                <a:tc hMerge="1">
                  <a:txBody>
                    <a:bodyPr/>
                    <a:lstStyle/>
                    <a:p>
                      <a:endParaRPr lang="tr-TR"/>
                    </a:p>
                  </a:txBody>
                  <a:tcPr/>
                </a:tc>
                <a:tc hMerge="1">
                  <a:txBody>
                    <a:bodyPr/>
                    <a:lstStyle/>
                    <a:p>
                      <a:endParaRPr lang="tr-TR"/>
                    </a:p>
                  </a:txBody>
                  <a:tcPr/>
                </a:tc>
                <a:tc gridSpan="2">
                  <a:txBody>
                    <a:bodyPr/>
                    <a:lstStyle/>
                    <a:p>
                      <a:pPr algn="ctr">
                        <a:lnSpc>
                          <a:spcPct val="107000"/>
                        </a:lnSpc>
                      </a:pPr>
                      <a:r>
                        <a:rPr lang="en-GB" sz="1200" b="0">
                          <a:effectLst/>
                          <a:latin typeface="Times New Roman" panose="02020603050405020304" pitchFamily="18" charset="0"/>
                          <a:cs typeface="Times New Roman" panose="02020603050405020304" pitchFamily="18" charset="0"/>
                        </a:rPr>
                        <a:t>Revize Ödenek</a:t>
                      </a:r>
                      <a:endParaRPr lang="tr-TR"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97" marR="6496" marT="7858" marB="0" anchor="ctr"/>
                </a:tc>
                <a:tc hMerge="1">
                  <a:txBody>
                    <a:bodyPr/>
                    <a:lstStyle/>
                    <a:p>
                      <a:endParaRPr lang="tr-TR"/>
                    </a:p>
                  </a:txBody>
                  <a:tcPr/>
                </a:tc>
                <a:tc gridSpan="2">
                  <a:txBody>
                    <a:bodyPr/>
                    <a:lstStyle/>
                    <a:p>
                      <a:pPr algn="ctr">
                        <a:lnSpc>
                          <a:spcPct val="107000"/>
                        </a:lnSpc>
                      </a:pPr>
                      <a:r>
                        <a:rPr lang="en-GB" sz="1200" b="0">
                          <a:effectLst/>
                          <a:latin typeface="Times New Roman" panose="02020603050405020304" pitchFamily="18" charset="0"/>
                          <a:cs typeface="Times New Roman" panose="02020603050405020304" pitchFamily="18" charset="0"/>
                        </a:rPr>
                        <a:t>Harcama</a:t>
                      </a:r>
                      <a:endParaRPr lang="tr-TR"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97" marR="6496" marT="7858" marB="0" anchor="ctr"/>
                </a:tc>
                <a:tc hMerge="1">
                  <a:txBody>
                    <a:bodyPr/>
                    <a:lstStyle/>
                    <a:p>
                      <a:endParaRPr lang="tr-TR"/>
                    </a:p>
                  </a:txBody>
                  <a:tcPr/>
                </a:tc>
                <a:tc rowSpan="2">
                  <a:txBody>
                    <a:bodyPr/>
                    <a:lstStyle/>
                    <a:p>
                      <a:pPr algn="ctr">
                        <a:lnSpc>
                          <a:spcPct val="107000"/>
                        </a:lnSpc>
                      </a:pPr>
                      <a:r>
                        <a:rPr lang="en-GB" sz="1200">
                          <a:effectLst/>
                        </a:rPr>
                        <a:t>Fiziki Gerçekleşme Yüzdesi</a:t>
                      </a:r>
                      <a:endParaRPr lang="tr-TR" sz="1200">
                        <a:effectLst/>
                        <a:latin typeface="Times New Roman" panose="02020603050405020304" pitchFamily="18" charset="0"/>
                        <a:ea typeface="Times New Roman" panose="02020603050405020304" pitchFamily="18" charset="0"/>
                      </a:endParaRPr>
                    </a:p>
                  </a:txBody>
                  <a:tcPr marL="10897" marR="6496" marT="7858" marB="0" anchor="ctr"/>
                </a:tc>
                <a:extLst>
                  <a:ext uri="{0D108BD9-81ED-4DB2-BD59-A6C34878D82A}">
                    <a16:rowId xmlns:a16="http://schemas.microsoft.com/office/drawing/2014/main" val="750915821"/>
                  </a:ext>
                </a:extLst>
              </a:tr>
              <a:tr h="182249">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nSpc>
                          <a:spcPct val="107000"/>
                        </a:lnSpc>
                      </a:pPr>
                      <a:r>
                        <a:rPr lang="en-GB" sz="1200" b="0">
                          <a:effectLst/>
                          <a:latin typeface="Times New Roman" panose="02020603050405020304" pitchFamily="18" charset="0"/>
                          <a:cs typeface="Times New Roman" panose="02020603050405020304" pitchFamily="18" charset="0"/>
                        </a:rPr>
                        <a:t>Dış</a:t>
                      </a:r>
                      <a:endParaRPr lang="tr-TR"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97" marR="6496" marT="7858" marB="0" anchor="ctr"/>
                </a:tc>
                <a:tc gridSpan="2">
                  <a:txBody>
                    <a:bodyPr/>
                    <a:lstStyle/>
                    <a:p>
                      <a:pPr>
                        <a:lnSpc>
                          <a:spcPct val="107000"/>
                        </a:lnSpc>
                      </a:pPr>
                      <a:r>
                        <a:rPr lang="en-GB" sz="1200" b="0">
                          <a:effectLst/>
                          <a:latin typeface="Times New Roman" panose="02020603050405020304" pitchFamily="18" charset="0"/>
                          <a:cs typeface="Times New Roman" panose="02020603050405020304" pitchFamily="18" charset="0"/>
                        </a:rPr>
                        <a:t>Toplam</a:t>
                      </a:r>
                      <a:endParaRPr lang="tr-TR"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97" marR="6496" marT="7858" marB="0" anchor="ctr"/>
                </a:tc>
                <a:tc hMerge="1">
                  <a:txBody>
                    <a:bodyPr/>
                    <a:lstStyle/>
                    <a:p>
                      <a:endParaRPr lang="tr-TR"/>
                    </a:p>
                  </a:txBody>
                  <a:tcPr/>
                </a:tc>
                <a:tc>
                  <a:txBody>
                    <a:bodyPr/>
                    <a:lstStyle/>
                    <a:p>
                      <a:pPr>
                        <a:lnSpc>
                          <a:spcPct val="107000"/>
                        </a:lnSpc>
                      </a:pPr>
                      <a:r>
                        <a:rPr lang="en-GB" sz="1200" b="0" dirty="0" err="1">
                          <a:effectLst/>
                          <a:latin typeface="Times New Roman" panose="02020603050405020304" pitchFamily="18" charset="0"/>
                          <a:cs typeface="Times New Roman" panose="02020603050405020304" pitchFamily="18" charset="0"/>
                        </a:rPr>
                        <a:t>Dış</a:t>
                      </a:r>
                      <a:endPar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97" marR="6496" marT="7858" marB="0" anchor="ctr"/>
                </a:tc>
                <a:tc>
                  <a:txBody>
                    <a:bodyPr/>
                    <a:lstStyle/>
                    <a:p>
                      <a:pPr>
                        <a:lnSpc>
                          <a:spcPct val="107000"/>
                        </a:lnSpc>
                      </a:pPr>
                      <a:r>
                        <a:rPr lang="en-GB" sz="1200" b="0">
                          <a:effectLst/>
                          <a:latin typeface="Times New Roman" panose="02020603050405020304" pitchFamily="18" charset="0"/>
                          <a:cs typeface="Times New Roman" panose="02020603050405020304" pitchFamily="18" charset="0"/>
                        </a:rPr>
                        <a:t>Toplam</a:t>
                      </a:r>
                      <a:endParaRPr lang="tr-TR"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97" marR="6496" marT="7858" marB="0" anchor="ctr"/>
                </a:tc>
                <a:tc>
                  <a:txBody>
                    <a:bodyPr/>
                    <a:lstStyle/>
                    <a:p>
                      <a:pPr>
                        <a:lnSpc>
                          <a:spcPct val="107000"/>
                        </a:lnSpc>
                      </a:pPr>
                      <a:r>
                        <a:rPr lang="en-GB" sz="1200" b="0">
                          <a:effectLst/>
                          <a:latin typeface="Times New Roman" panose="02020603050405020304" pitchFamily="18" charset="0"/>
                          <a:cs typeface="Times New Roman" panose="02020603050405020304" pitchFamily="18" charset="0"/>
                        </a:rPr>
                        <a:t>Dış</a:t>
                      </a:r>
                      <a:endParaRPr lang="tr-TR"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97" marR="6496" marT="7858" marB="0" anchor="ctr"/>
                </a:tc>
                <a:tc>
                  <a:txBody>
                    <a:bodyPr/>
                    <a:lstStyle/>
                    <a:p>
                      <a:pPr>
                        <a:lnSpc>
                          <a:spcPct val="107000"/>
                        </a:lnSpc>
                      </a:pPr>
                      <a:r>
                        <a:rPr lang="en-GB" sz="1200" b="0">
                          <a:effectLst/>
                          <a:latin typeface="Times New Roman" panose="02020603050405020304" pitchFamily="18" charset="0"/>
                          <a:cs typeface="Times New Roman" panose="02020603050405020304" pitchFamily="18" charset="0"/>
                        </a:rPr>
                        <a:t>Toplam</a:t>
                      </a:r>
                      <a:endParaRPr lang="tr-TR"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97" marR="6496" marT="7858" marB="0" anchor="ctr"/>
                </a:tc>
                <a:tc vMerge="1">
                  <a:txBody>
                    <a:bodyPr/>
                    <a:lstStyle/>
                    <a:p>
                      <a:endParaRPr lang="tr-TR"/>
                    </a:p>
                  </a:txBody>
                  <a:tcPr/>
                </a:tc>
                <a:extLst>
                  <a:ext uri="{0D108BD9-81ED-4DB2-BD59-A6C34878D82A}">
                    <a16:rowId xmlns:a16="http://schemas.microsoft.com/office/drawing/2014/main" val="4097460098"/>
                  </a:ext>
                </a:extLst>
              </a:tr>
              <a:tr h="541764">
                <a:tc>
                  <a:txBody>
                    <a:bodyPr/>
                    <a:lstStyle/>
                    <a:p>
                      <a:pPr algn="ctr">
                        <a:lnSpc>
                          <a:spcPct val="107000"/>
                        </a:lnSpc>
                      </a:pPr>
                      <a:r>
                        <a:rPr lang="en-GB" sz="1200" b="0">
                          <a:effectLst/>
                          <a:latin typeface="Times New Roman" panose="02020603050405020304" pitchFamily="18" charset="0"/>
                          <a:cs typeface="Times New Roman" panose="02020603050405020304" pitchFamily="18" charset="0"/>
                        </a:rPr>
                        <a:t>2021</a:t>
                      </a:r>
                      <a:endParaRPr lang="tr-TR"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97" marR="6496" marT="7858" marB="0" anchor="ctr"/>
                </a:tc>
                <a:tc>
                  <a:txBody>
                    <a:bodyPr/>
                    <a:lstStyle/>
                    <a:p>
                      <a:pPr algn="ctr">
                        <a:lnSpc>
                          <a:spcPct val="107000"/>
                        </a:lnSpc>
                      </a:pPr>
                      <a:r>
                        <a:rPr lang="en-GB" sz="1200" b="0">
                          <a:effectLst/>
                          <a:latin typeface="Times New Roman" panose="02020603050405020304" pitchFamily="18" charset="0"/>
                          <a:cs typeface="Times New Roman" panose="02020603050405020304" pitchFamily="18" charset="0"/>
                        </a:rPr>
                        <a:t>8.200.000,00 ₺</a:t>
                      </a:r>
                      <a:endParaRPr lang="tr-TR"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97" marR="6496" marT="7858" marB="0" anchor="ctr"/>
                </a:tc>
                <a:tc>
                  <a:txBody>
                    <a:bodyPr/>
                    <a:lstStyle/>
                    <a:p>
                      <a:pPr algn="ctr">
                        <a:lnSpc>
                          <a:spcPct val="107000"/>
                        </a:lnSpc>
                      </a:pPr>
                      <a:r>
                        <a:rPr lang="en-GB" sz="1200" b="0" dirty="0">
                          <a:effectLst/>
                          <a:latin typeface="Times New Roman" panose="02020603050405020304" pitchFamily="18" charset="0"/>
                          <a:cs typeface="Times New Roman" panose="02020603050405020304" pitchFamily="18" charset="0"/>
                        </a:rPr>
                        <a:t>1.531.889,28 ₺</a:t>
                      </a:r>
                      <a:endPar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97" marR="6496" marT="7858" marB="0" anchor="ctr"/>
                </a:tc>
                <a:tc>
                  <a:txBody>
                    <a:bodyPr/>
                    <a:lstStyle/>
                    <a:p>
                      <a:pPr algn="ctr">
                        <a:lnSpc>
                          <a:spcPct val="107000"/>
                        </a:lnSpc>
                      </a:pPr>
                      <a:r>
                        <a:rPr lang="en-GB" sz="1200" b="0" dirty="0">
                          <a:effectLst/>
                          <a:latin typeface="Times New Roman" panose="02020603050405020304" pitchFamily="18" charset="0"/>
                          <a:cs typeface="Times New Roman" panose="02020603050405020304" pitchFamily="18" charset="0"/>
                        </a:rPr>
                        <a:t>-</a:t>
                      </a:r>
                      <a:endPar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97" marR="6496" marT="7858" marB="0" anchor="ctr"/>
                </a:tc>
                <a:tc gridSpan="2">
                  <a:txBody>
                    <a:bodyPr/>
                    <a:lstStyle/>
                    <a:p>
                      <a:pPr algn="ctr">
                        <a:lnSpc>
                          <a:spcPct val="107000"/>
                        </a:lnSpc>
                      </a:pPr>
                      <a:r>
                        <a:rPr lang="en-GB" sz="1200" b="0" dirty="0">
                          <a:effectLst/>
                          <a:latin typeface="Times New Roman" panose="02020603050405020304" pitchFamily="18" charset="0"/>
                          <a:cs typeface="Times New Roman" panose="02020603050405020304" pitchFamily="18" charset="0"/>
                        </a:rPr>
                        <a:t>1.000.000,00 ₺ </a:t>
                      </a:r>
                      <a:endParaRPr lang="tr-TR" sz="1200" b="0" dirty="0">
                        <a:effectLst/>
                        <a:latin typeface="Times New Roman" panose="02020603050405020304" pitchFamily="18" charset="0"/>
                        <a:cs typeface="Times New Roman" panose="02020603050405020304" pitchFamily="18" charset="0"/>
                      </a:endParaRPr>
                    </a:p>
                    <a:p>
                      <a:pPr algn="ctr">
                        <a:lnSpc>
                          <a:spcPct val="107000"/>
                        </a:lnSpc>
                      </a:pPr>
                      <a:r>
                        <a:rPr lang="en-GB" sz="1200" b="0" dirty="0">
                          <a:effectLst/>
                          <a:latin typeface="Times New Roman" panose="02020603050405020304" pitchFamily="18" charset="0"/>
                          <a:cs typeface="Times New Roman" panose="02020603050405020304" pitchFamily="18" charset="0"/>
                        </a:rPr>
                        <a:t>200.000,00 ₺</a:t>
                      </a:r>
                      <a:endPar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97" marR="6496" marT="7858" marB="0" anchor="ctr"/>
                </a:tc>
                <a:tc hMerge="1">
                  <a:txBody>
                    <a:bodyPr/>
                    <a:lstStyle/>
                    <a:p>
                      <a:endParaRPr lang="tr-TR"/>
                    </a:p>
                  </a:txBody>
                  <a:tcPr/>
                </a:tc>
                <a:tc>
                  <a:txBody>
                    <a:bodyPr/>
                    <a:lstStyle/>
                    <a:p>
                      <a:pPr algn="ctr">
                        <a:lnSpc>
                          <a:spcPct val="107000"/>
                        </a:lnSpc>
                      </a:pPr>
                      <a:r>
                        <a:rPr lang="en-GB" sz="1200" b="0" dirty="0">
                          <a:effectLst/>
                          <a:latin typeface="Times New Roman" panose="02020603050405020304" pitchFamily="18" charset="0"/>
                          <a:cs typeface="Times New Roman" panose="02020603050405020304" pitchFamily="18" charset="0"/>
                        </a:rPr>
                        <a:t>-</a:t>
                      </a:r>
                      <a:endPar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97" marR="6496" marT="7858" marB="0" anchor="ctr"/>
                </a:tc>
                <a:tc>
                  <a:txBody>
                    <a:bodyPr/>
                    <a:lstStyle/>
                    <a:p>
                      <a:pPr algn="ctr">
                        <a:lnSpc>
                          <a:spcPct val="107000"/>
                        </a:lnSpc>
                      </a:pPr>
                      <a:r>
                        <a:rPr lang="en-GB" sz="1200" b="0" dirty="0">
                          <a:effectLst/>
                          <a:latin typeface="Times New Roman" panose="02020603050405020304" pitchFamily="18" charset="0"/>
                          <a:cs typeface="Times New Roman" panose="02020603050405020304" pitchFamily="18" charset="0"/>
                        </a:rPr>
                        <a:t>1.597.000,00 ₺ </a:t>
                      </a:r>
                      <a:endParaRPr lang="tr-TR" sz="1200" b="0" dirty="0">
                        <a:effectLst/>
                        <a:latin typeface="Times New Roman" panose="02020603050405020304" pitchFamily="18" charset="0"/>
                        <a:cs typeface="Times New Roman" panose="02020603050405020304" pitchFamily="18" charset="0"/>
                      </a:endParaRPr>
                    </a:p>
                    <a:p>
                      <a:pPr algn="ctr">
                        <a:lnSpc>
                          <a:spcPct val="107000"/>
                        </a:lnSpc>
                      </a:pPr>
                      <a:r>
                        <a:rPr lang="en-GB" sz="1200" b="0" dirty="0">
                          <a:effectLst/>
                          <a:latin typeface="Times New Roman" panose="02020603050405020304" pitchFamily="18" charset="0"/>
                          <a:cs typeface="Times New Roman" panose="02020603050405020304" pitchFamily="18" charset="0"/>
                        </a:rPr>
                        <a:t>200.000,00 ₺</a:t>
                      </a:r>
                      <a:endPar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97" marR="6496" marT="7858" marB="0" anchor="ctr"/>
                </a:tc>
                <a:tc>
                  <a:txBody>
                    <a:bodyPr/>
                    <a:lstStyle/>
                    <a:p>
                      <a:pPr algn="ctr">
                        <a:lnSpc>
                          <a:spcPct val="107000"/>
                        </a:lnSpc>
                      </a:pPr>
                      <a:r>
                        <a:rPr lang="en-GB" sz="1200" b="0" dirty="0">
                          <a:effectLst/>
                          <a:latin typeface="Times New Roman" panose="02020603050405020304" pitchFamily="18" charset="0"/>
                          <a:cs typeface="Times New Roman" panose="02020603050405020304" pitchFamily="18" charset="0"/>
                        </a:rPr>
                        <a:t>-</a:t>
                      </a:r>
                      <a:endPar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97" marR="6496" marT="7858" marB="0" anchor="ctr"/>
                </a:tc>
                <a:tc>
                  <a:txBody>
                    <a:bodyPr/>
                    <a:lstStyle/>
                    <a:p>
                      <a:pPr algn="ctr">
                        <a:lnSpc>
                          <a:spcPct val="107000"/>
                        </a:lnSpc>
                      </a:pPr>
                      <a:r>
                        <a:rPr lang="en-GB" sz="1200" b="0" dirty="0">
                          <a:effectLst/>
                          <a:latin typeface="Times New Roman" panose="02020603050405020304" pitchFamily="18" charset="0"/>
                          <a:cs typeface="Times New Roman" panose="02020603050405020304" pitchFamily="18" charset="0"/>
                        </a:rPr>
                        <a:t>1.410.605,28 ₺</a:t>
                      </a:r>
                      <a:endParaRPr lang="tr-TR" sz="1200" b="0" dirty="0">
                        <a:effectLst/>
                        <a:latin typeface="Times New Roman" panose="02020603050405020304" pitchFamily="18" charset="0"/>
                        <a:cs typeface="Times New Roman" panose="02020603050405020304" pitchFamily="18" charset="0"/>
                      </a:endParaRPr>
                    </a:p>
                    <a:p>
                      <a:pPr algn="ctr">
                        <a:lnSpc>
                          <a:spcPct val="107000"/>
                        </a:lnSpc>
                      </a:pPr>
                      <a:r>
                        <a:rPr lang="en-GB" sz="1200" b="0" dirty="0">
                          <a:effectLst/>
                          <a:latin typeface="Times New Roman" panose="02020603050405020304" pitchFamily="18" charset="0"/>
                          <a:cs typeface="Times New Roman" panose="02020603050405020304" pitchFamily="18" charset="0"/>
                        </a:rPr>
                        <a:t>121.284,00 ₺</a:t>
                      </a:r>
                      <a:endPar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897" marR="6496" marT="7858" marB="0" anchor="ctr"/>
                </a:tc>
                <a:tc>
                  <a:txBody>
                    <a:bodyPr/>
                    <a:lstStyle/>
                    <a:p>
                      <a:pPr algn="ctr">
                        <a:lnSpc>
                          <a:spcPct val="107000"/>
                        </a:lnSpc>
                      </a:pPr>
                      <a:r>
                        <a:rPr lang="en-GB" sz="1200" dirty="0">
                          <a:effectLst/>
                        </a:rPr>
                        <a:t>% 85,25</a:t>
                      </a:r>
                      <a:endParaRPr lang="tr-TR" sz="1200" dirty="0">
                        <a:effectLst/>
                        <a:latin typeface="Times New Roman" panose="02020603050405020304" pitchFamily="18" charset="0"/>
                        <a:ea typeface="Times New Roman" panose="02020603050405020304" pitchFamily="18" charset="0"/>
                      </a:endParaRPr>
                    </a:p>
                  </a:txBody>
                  <a:tcPr marL="10897" marR="6496" marT="7858" marB="0" anchor="ctr"/>
                </a:tc>
                <a:extLst>
                  <a:ext uri="{0D108BD9-81ED-4DB2-BD59-A6C34878D82A}">
                    <a16:rowId xmlns:a16="http://schemas.microsoft.com/office/drawing/2014/main" val="3938077656"/>
                  </a:ext>
                </a:extLst>
              </a:tr>
              <a:tr h="2860445">
                <a:tc gridSpan="11">
                  <a:txBody>
                    <a:bodyPr/>
                    <a:lstStyle/>
                    <a:p>
                      <a:pPr algn="just">
                        <a:lnSpc>
                          <a:spcPct val="115000"/>
                        </a:lnSpc>
                      </a:pPr>
                      <a:r>
                        <a:rPr lang="en-GB" sz="1600" b="0" dirty="0" err="1">
                          <a:solidFill>
                            <a:srgbClr val="000000"/>
                          </a:solidFill>
                          <a:effectLst/>
                          <a:latin typeface="Times New Roman" panose="02020603050405020304" pitchFamily="18" charset="0"/>
                          <a:cs typeface="Times New Roman" panose="02020603050405020304" pitchFamily="18" charset="0"/>
                        </a:rPr>
                        <a:t>Açıklama</a:t>
                      </a:r>
                      <a:r>
                        <a:rPr lang="en-GB" sz="1600" b="0" dirty="0">
                          <a:solidFill>
                            <a:srgbClr val="000000"/>
                          </a:solidFill>
                          <a:effectLst/>
                          <a:latin typeface="Times New Roman" panose="02020603050405020304" pitchFamily="18" charset="0"/>
                          <a:cs typeface="Times New Roman" panose="02020603050405020304" pitchFamily="18" charset="0"/>
                        </a:rPr>
                        <a:t>: 2021 </a:t>
                      </a:r>
                      <a:r>
                        <a:rPr lang="en-GB" sz="1600" b="0" dirty="0" err="1">
                          <a:solidFill>
                            <a:srgbClr val="000000"/>
                          </a:solidFill>
                          <a:effectLst/>
                          <a:latin typeface="Times New Roman" panose="02020603050405020304" pitchFamily="18" charset="0"/>
                          <a:cs typeface="Times New Roman" panose="02020603050405020304" pitchFamily="18" charset="0"/>
                        </a:rPr>
                        <a:t>yılı</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yatırım</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programında</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yer</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alan</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Açık</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ve</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Kapalı</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Spor</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Tesisleri</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Projesinden</a:t>
                      </a:r>
                      <a:r>
                        <a:rPr lang="en-GB" sz="1600" b="0" dirty="0">
                          <a:solidFill>
                            <a:srgbClr val="000000"/>
                          </a:solidFill>
                          <a:effectLst/>
                          <a:latin typeface="Times New Roman" panose="02020603050405020304" pitchFamily="18" charset="0"/>
                          <a:cs typeface="Times New Roman" panose="02020603050405020304" pitchFamily="18" charset="0"/>
                        </a:rPr>
                        <a:t> 499.000,00 TL </a:t>
                      </a:r>
                      <a:r>
                        <a:rPr lang="en-GB" sz="1600" b="0" dirty="0" err="1">
                          <a:solidFill>
                            <a:srgbClr val="000000"/>
                          </a:solidFill>
                          <a:effectLst/>
                          <a:latin typeface="Times New Roman" panose="02020603050405020304" pitchFamily="18" charset="0"/>
                          <a:cs typeface="Times New Roman" panose="02020603050405020304" pitchFamily="18" charset="0"/>
                        </a:rPr>
                        <a:t>ve</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Çeşitli</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İşlerin</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Etüt</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Projesinden</a:t>
                      </a:r>
                      <a:r>
                        <a:rPr lang="en-GB" sz="1600" b="0" dirty="0">
                          <a:solidFill>
                            <a:srgbClr val="000000"/>
                          </a:solidFill>
                          <a:effectLst/>
                          <a:latin typeface="Times New Roman" panose="02020603050405020304" pitchFamily="18" charset="0"/>
                          <a:cs typeface="Times New Roman" panose="02020603050405020304" pitchFamily="18" charset="0"/>
                        </a:rPr>
                        <a:t> 98.000,00 TL </a:t>
                      </a:r>
                      <a:r>
                        <a:rPr lang="en-GB" sz="1600" b="0" dirty="0" err="1">
                          <a:solidFill>
                            <a:srgbClr val="000000"/>
                          </a:solidFill>
                          <a:effectLst/>
                          <a:latin typeface="Times New Roman" panose="02020603050405020304" pitchFamily="18" charset="0"/>
                          <a:cs typeface="Times New Roman" panose="02020603050405020304" pitchFamily="18" charset="0"/>
                        </a:rPr>
                        <a:t>olmak</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üzere</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toplamda</a:t>
                      </a:r>
                      <a:r>
                        <a:rPr lang="en-GB" sz="1600" b="0" dirty="0">
                          <a:solidFill>
                            <a:srgbClr val="000000"/>
                          </a:solidFill>
                          <a:effectLst/>
                          <a:latin typeface="Times New Roman" panose="02020603050405020304" pitchFamily="18" charset="0"/>
                          <a:cs typeface="Times New Roman" panose="02020603050405020304" pitchFamily="18" charset="0"/>
                        </a:rPr>
                        <a:t> 597.000,00 TL </a:t>
                      </a:r>
                      <a:r>
                        <a:rPr lang="en-GB" sz="1600" b="0" dirty="0" err="1">
                          <a:solidFill>
                            <a:srgbClr val="000000"/>
                          </a:solidFill>
                          <a:effectLst/>
                          <a:latin typeface="Times New Roman" panose="02020603050405020304" pitchFamily="18" charset="0"/>
                          <a:cs typeface="Times New Roman" panose="02020603050405020304" pitchFamily="18" charset="0"/>
                        </a:rPr>
                        <a:t>ödenek</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aktarımı</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yapılarak</a:t>
                      </a:r>
                      <a:r>
                        <a:rPr lang="en-GB" sz="1600" b="0" dirty="0">
                          <a:solidFill>
                            <a:srgbClr val="000000"/>
                          </a:solidFill>
                          <a:effectLst/>
                          <a:latin typeface="Times New Roman" panose="02020603050405020304" pitchFamily="18" charset="0"/>
                          <a:cs typeface="Times New Roman" panose="02020603050405020304" pitchFamily="18" charset="0"/>
                        </a:rPr>
                        <a:t> 2021 </a:t>
                      </a:r>
                      <a:r>
                        <a:rPr lang="en-GB" sz="1600" b="0" dirty="0" err="1">
                          <a:solidFill>
                            <a:srgbClr val="000000"/>
                          </a:solidFill>
                          <a:effectLst/>
                          <a:latin typeface="Times New Roman" panose="02020603050405020304" pitchFamily="18" charset="0"/>
                          <a:cs typeface="Times New Roman" panose="02020603050405020304" pitchFamily="18" charset="0"/>
                        </a:rPr>
                        <a:t>yılı</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Muhtelif</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İşler</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Projesinin</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ödeneği</a:t>
                      </a:r>
                      <a:r>
                        <a:rPr lang="en-GB" sz="1600" b="0" dirty="0">
                          <a:solidFill>
                            <a:srgbClr val="000000"/>
                          </a:solidFill>
                          <a:effectLst/>
                          <a:latin typeface="Times New Roman" panose="02020603050405020304" pitchFamily="18" charset="0"/>
                          <a:cs typeface="Times New Roman" panose="02020603050405020304" pitchFamily="18" charset="0"/>
                        </a:rPr>
                        <a:t> 1.597.000,00 TL </a:t>
                      </a:r>
                      <a:r>
                        <a:rPr lang="en-GB" sz="1600" b="0" dirty="0" err="1">
                          <a:solidFill>
                            <a:srgbClr val="000000"/>
                          </a:solidFill>
                          <a:effectLst/>
                          <a:latin typeface="Times New Roman" panose="02020603050405020304" pitchFamily="18" charset="0"/>
                          <a:cs typeface="Times New Roman" panose="02020603050405020304" pitchFamily="18" charset="0"/>
                        </a:rPr>
                        <a:t>olmuştur</a:t>
                      </a:r>
                      <a:r>
                        <a:rPr lang="en-GB" sz="1600" b="0" dirty="0">
                          <a:solidFill>
                            <a:srgbClr val="000000"/>
                          </a:solidFill>
                          <a:effectLst/>
                          <a:latin typeface="Times New Roman" panose="02020603050405020304" pitchFamily="18" charset="0"/>
                          <a:cs typeface="Times New Roman" panose="02020603050405020304" pitchFamily="18" charset="0"/>
                        </a:rPr>
                        <a:t>. 2021 </a:t>
                      </a:r>
                      <a:r>
                        <a:rPr lang="en-GB" sz="1600" b="0" dirty="0" err="1">
                          <a:solidFill>
                            <a:srgbClr val="000000"/>
                          </a:solidFill>
                          <a:effectLst/>
                          <a:latin typeface="Times New Roman" panose="02020603050405020304" pitchFamily="18" charset="0"/>
                          <a:cs typeface="Times New Roman" panose="02020603050405020304" pitchFamily="18" charset="0"/>
                        </a:rPr>
                        <a:t>yılı</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Yatırım</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Projesi</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kapsamında</a:t>
                      </a:r>
                      <a:r>
                        <a:rPr lang="en-GB" sz="1600" b="0" dirty="0">
                          <a:solidFill>
                            <a:srgbClr val="000000"/>
                          </a:solidFill>
                          <a:effectLst/>
                          <a:latin typeface="Times New Roman" panose="02020603050405020304" pitchFamily="18" charset="0"/>
                          <a:cs typeface="Times New Roman" panose="02020603050405020304" pitchFamily="18" charset="0"/>
                        </a:rPr>
                        <a:t> 1.597.000,00 TL </a:t>
                      </a:r>
                      <a:r>
                        <a:rPr lang="en-GB" sz="1600" b="0" dirty="0" err="1">
                          <a:solidFill>
                            <a:srgbClr val="000000"/>
                          </a:solidFill>
                          <a:effectLst/>
                          <a:latin typeface="Times New Roman" panose="02020603050405020304" pitchFamily="18" charset="0"/>
                          <a:cs typeface="Times New Roman" panose="02020603050405020304" pitchFamily="18" charset="0"/>
                        </a:rPr>
                        <a:t>ödeneğin</a:t>
                      </a:r>
                      <a:r>
                        <a:rPr lang="en-GB" sz="1600" b="0" dirty="0">
                          <a:solidFill>
                            <a:srgbClr val="000000"/>
                          </a:solidFill>
                          <a:effectLst/>
                          <a:latin typeface="Times New Roman" panose="02020603050405020304" pitchFamily="18" charset="0"/>
                          <a:cs typeface="Times New Roman" panose="02020603050405020304" pitchFamily="18" charset="0"/>
                        </a:rPr>
                        <a:t> 200.000,00 </a:t>
                      </a:r>
                      <a:r>
                        <a:rPr lang="en-GB" sz="1600" b="0" dirty="0" err="1">
                          <a:solidFill>
                            <a:srgbClr val="000000"/>
                          </a:solidFill>
                          <a:effectLst/>
                          <a:latin typeface="Times New Roman" panose="02020603050405020304" pitchFamily="18" charset="0"/>
                          <a:cs typeface="Times New Roman" panose="02020603050405020304" pitchFamily="18" charset="0"/>
                        </a:rPr>
                        <a:t>TL’si</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Engellilerin</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Erişilebilirliğinin</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Sağlanması</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harcama</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kaleminde</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bulunmaktadır</a:t>
                      </a:r>
                      <a:r>
                        <a:rPr lang="en-GB" sz="1600" b="0" dirty="0">
                          <a:solidFill>
                            <a:srgbClr val="000000"/>
                          </a:solidFill>
                          <a:effectLst/>
                          <a:latin typeface="Times New Roman" panose="02020603050405020304" pitchFamily="18" charset="0"/>
                          <a:cs typeface="Times New Roman" panose="02020603050405020304" pitchFamily="18" charset="0"/>
                        </a:rPr>
                        <a:t>.</a:t>
                      </a:r>
                      <a:endParaRPr lang="tr-TR" sz="1600" b="0" dirty="0">
                        <a:effectLst/>
                        <a:latin typeface="Times New Roman" panose="02020603050405020304" pitchFamily="18" charset="0"/>
                        <a:cs typeface="Times New Roman" panose="02020603050405020304" pitchFamily="18" charset="0"/>
                      </a:endParaRPr>
                    </a:p>
                    <a:p>
                      <a:pPr algn="just">
                        <a:lnSpc>
                          <a:spcPct val="115000"/>
                        </a:lnSpc>
                      </a:pP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Eğitim</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Sektörü</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Muhtelif</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İşler</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Projesi</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kapsamında</a:t>
                      </a:r>
                      <a:r>
                        <a:rPr lang="en-GB" sz="1600" b="0" dirty="0">
                          <a:solidFill>
                            <a:srgbClr val="000000"/>
                          </a:solidFill>
                          <a:effectLst/>
                          <a:latin typeface="Times New Roman" panose="02020603050405020304" pitchFamily="18" charset="0"/>
                          <a:cs typeface="Times New Roman" panose="02020603050405020304" pitchFamily="18" charset="0"/>
                        </a:rPr>
                        <a:t> 3 </a:t>
                      </a:r>
                      <a:r>
                        <a:rPr lang="en-GB" sz="1600" b="0" dirty="0" err="1">
                          <a:solidFill>
                            <a:srgbClr val="000000"/>
                          </a:solidFill>
                          <a:effectLst/>
                          <a:latin typeface="Times New Roman" panose="02020603050405020304" pitchFamily="18" charset="0"/>
                          <a:cs typeface="Times New Roman" panose="02020603050405020304" pitchFamily="18" charset="0"/>
                        </a:rPr>
                        <a:t>adet</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açık</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ihale</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Asansör</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Periyodik</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Bakım</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ve</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Revizyon</a:t>
                      </a:r>
                      <a:r>
                        <a:rPr lang="en-GB" sz="1600" b="0" dirty="0">
                          <a:solidFill>
                            <a:srgbClr val="000000"/>
                          </a:solidFill>
                          <a:effectLst/>
                          <a:latin typeface="Times New Roman" panose="02020603050405020304" pitchFamily="18" charset="0"/>
                          <a:cs typeface="Times New Roman" panose="02020603050405020304" pitchFamily="18" charset="0"/>
                        </a:rPr>
                        <a:t> 2021”, “BAİBÜ </a:t>
                      </a:r>
                      <a:r>
                        <a:rPr lang="en-GB" sz="1600" b="0" dirty="0" err="1">
                          <a:solidFill>
                            <a:srgbClr val="000000"/>
                          </a:solidFill>
                          <a:effectLst/>
                          <a:latin typeface="Times New Roman" panose="02020603050405020304" pitchFamily="18" charset="0"/>
                          <a:cs typeface="Times New Roman" panose="02020603050405020304" pitchFamily="18" charset="0"/>
                        </a:rPr>
                        <a:t>Fotoselli</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Otomatik</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Kapı</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Bakım-Onarım</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ve</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Büyük</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Onarım</a:t>
                      </a:r>
                      <a:r>
                        <a:rPr lang="en-GB" sz="1600" b="0" dirty="0">
                          <a:solidFill>
                            <a:srgbClr val="000000"/>
                          </a:solidFill>
                          <a:effectLst/>
                          <a:latin typeface="Times New Roman" panose="02020603050405020304" pitchFamily="18" charset="0"/>
                          <a:cs typeface="Times New Roman" panose="02020603050405020304" pitchFamily="18" charset="0"/>
                        </a:rPr>
                        <a:t> 2021” </a:t>
                      </a:r>
                      <a:r>
                        <a:rPr lang="en-GB" sz="1600" b="0" dirty="0" err="1">
                          <a:solidFill>
                            <a:srgbClr val="000000"/>
                          </a:solidFill>
                          <a:effectLst/>
                          <a:latin typeface="Times New Roman" panose="02020603050405020304" pitchFamily="18" charset="0"/>
                          <a:cs typeface="Times New Roman" panose="02020603050405020304" pitchFamily="18" charset="0"/>
                        </a:rPr>
                        <a:t>ihaleleri</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ve</a:t>
                      </a:r>
                      <a:r>
                        <a:rPr lang="en-GB" sz="1600" b="0" dirty="0">
                          <a:solidFill>
                            <a:srgbClr val="000000"/>
                          </a:solidFill>
                          <a:effectLst/>
                          <a:latin typeface="Times New Roman" panose="02020603050405020304" pitchFamily="18" charset="0"/>
                          <a:cs typeface="Times New Roman" panose="02020603050405020304" pitchFamily="18" charset="0"/>
                        </a:rPr>
                        <a:t> 11 </a:t>
                      </a:r>
                      <a:r>
                        <a:rPr lang="en-GB" sz="1600" b="0" dirty="0" err="1">
                          <a:solidFill>
                            <a:srgbClr val="000000"/>
                          </a:solidFill>
                          <a:effectLst/>
                          <a:latin typeface="Times New Roman" panose="02020603050405020304" pitchFamily="18" charset="0"/>
                          <a:cs typeface="Times New Roman" panose="02020603050405020304" pitchFamily="18" charset="0"/>
                        </a:rPr>
                        <a:t>adet</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doğrudan</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temin</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yöntemiyle</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çeşitli</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imalatlar</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yapılmıştır</a:t>
                      </a:r>
                      <a:r>
                        <a:rPr lang="en-GB" sz="1600" b="0" dirty="0">
                          <a:solidFill>
                            <a:srgbClr val="000000"/>
                          </a:solidFill>
                          <a:effectLst/>
                          <a:latin typeface="Times New Roman" panose="02020603050405020304" pitchFamily="18" charset="0"/>
                          <a:cs typeface="Times New Roman" panose="02020603050405020304" pitchFamily="18" charset="0"/>
                        </a:rPr>
                        <a:t>.   20.08.2021 </a:t>
                      </a:r>
                      <a:r>
                        <a:rPr lang="en-GB" sz="1600" b="0" dirty="0" err="1">
                          <a:solidFill>
                            <a:srgbClr val="000000"/>
                          </a:solidFill>
                          <a:effectLst/>
                          <a:latin typeface="Times New Roman" panose="02020603050405020304" pitchFamily="18" charset="0"/>
                          <a:cs typeface="Times New Roman" panose="02020603050405020304" pitchFamily="18" charset="0"/>
                        </a:rPr>
                        <a:t>tarihinde</a:t>
                      </a:r>
                      <a:r>
                        <a:rPr lang="en-GB" sz="1600" b="0" dirty="0">
                          <a:solidFill>
                            <a:srgbClr val="000000"/>
                          </a:solidFill>
                          <a:effectLst/>
                          <a:latin typeface="Times New Roman" panose="02020603050405020304" pitchFamily="18" charset="0"/>
                          <a:cs typeface="Times New Roman" panose="02020603050405020304" pitchFamily="18" charset="0"/>
                        </a:rPr>
                        <a:t> 4734 </a:t>
                      </a:r>
                      <a:r>
                        <a:rPr lang="en-GB" sz="1600" b="0" dirty="0" err="1">
                          <a:solidFill>
                            <a:srgbClr val="000000"/>
                          </a:solidFill>
                          <a:effectLst/>
                          <a:latin typeface="Times New Roman" panose="02020603050405020304" pitchFamily="18" charset="0"/>
                          <a:cs typeface="Times New Roman" panose="02020603050405020304" pitchFamily="18" charset="0"/>
                        </a:rPr>
                        <a:t>Sayılı</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Kamu</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İhale</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Kanununa</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göre</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açık</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ihale</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usulü</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ile</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yapılan</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ihalede</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Göknar</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Eğitim</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İnşaat</a:t>
                      </a:r>
                      <a:r>
                        <a:rPr lang="en-GB" sz="1600" b="0" dirty="0">
                          <a:solidFill>
                            <a:srgbClr val="000000"/>
                          </a:solidFill>
                          <a:effectLst/>
                          <a:latin typeface="Times New Roman" panose="02020603050405020304" pitchFamily="18" charset="0"/>
                          <a:cs typeface="Times New Roman" panose="02020603050405020304" pitchFamily="18" charset="0"/>
                        </a:rPr>
                        <a:t> Gida </a:t>
                      </a:r>
                      <a:r>
                        <a:rPr lang="en-GB" sz="1600" b="0" dirty="0" err="1">
                          <a:solidFill>
                            <a:srgbClr val="000000"/>
                          </a:solidFill>
                          <a:effectLst/>
                          <a:latin typeface="Times New Roman" panose="02020603050405020304" pitchFamily="18" charset="0"/>
                          <a:cs typeface="Times New Roman" panose="02020603050405020304" pitchFamily="18" charset="0"/>
                        </a:rPr>
                        <a:t>Hayvancilik</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Taşimacilik</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Mobilya</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Temizlik</a:t>
                      </a:r>
                      <a:r>
                        <a:rPr lang="en-GB" sz="1600" b="0" dirty="0">
                          <a:solidFill>
                            <a:srgbClr val="000000"/>
                          </a:solidFill>
                          <a:effectLst/>
                          <a:latin typeface="Times New Roman" panose="02020603050405020304" pitchFamily="18" charset="0"/>
                          <a:cs typeface="Times New Roman" panose="02020603050405020304" pitchFamily="18" charset="0"/>
                        </a:rPr>
                        <a:t> Sanayi </a:t>
                      </a:r>
                      <a:r>
                        <a:rPr lang="en-GB" sz="1600" b="0" dirty="0" err="1">
                          <a:solidFill>
                            <a:srgbClr val="000000"/>
                          </a:solidFill>
                          <a:effectLst/>
                          <a:latin typeface="Times New Roman" panose="02020603050405020304" pitchFamily="18" charset="0"/>
                          <a:cs typeface="Times New Roman" panose="02020603050405020304" pitchFamily="18" charset="0"/>
                        </a:rPr>
                        <a:t>Ve</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Ticaret</a:t>
                      </a:r>
                      <a:r>
                        <a:rPr lang="en-GB" sz="1600" b="0" dirty="0">
                          <a:solidFill>
                            <a:srgbClr val="000000"/>
                          </a:solidFill>
                          <a:effectLst/>
                          <a:latin typeface="Times New Roman" panose="02020603050405020304" pitchFamily="18" charset="0"/>
                          <a:cs typeface="Times New Roman" panose="02020603050405020304" pitchFamily="18" charset="0"/>
                        </a:rPr>
                        <a:t> Limited </a:t>
                      </a:r>
                      <a:r>
                        <a:rPr lang="en-GB" sz="1600" b="0" dirty="0" err="1">
                          <a:solidFill>
                            <a:srgbClr val="000000"/>
                          </a:solidFill>
                          <a:effectLst/>
                          <a:latin typeface="Times New Roman" panose="02020603050405020304" pitchFamily="18" charset="0"/>
                          <a:cs typeface="Times New Roman" panose="02020603050405020304" pitchFamily="18" charset="0"/>
                        </a:rPr>
                        <a:t>Şirketi</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ile</a:t>
                      </a:r>
                      <a:r>
                        <a:rPr lang="en-GB" sz="1600" b="0" dirty="0">
                          <a:solidFill>
                            <a:srgbClr val="000000"/>
                          </a:solidFill>
                          <a:effectLst/>
                          <a:latin typeface="Times New Roman" panose="02020603050405020304" pitchFamily="18" charset="0"/>
                          <a:cs typeface="Times New Roman" panose="02020603050405020304" pitchFamily="18" charset="0"/>
                        </a:rPr>
                        <a:t> </a:t>
                      </a:r>
                      <a:r>
                        <a:rPr lang="tr-TR" sz="1600" b="0" dirty="0">
                          <a:solidFill>
                            <a:srgbClr val="000000"/>
                          </a:solidFill>
                          <a:effectLst/>
                          <a:latin typeface="Times New Roman" panose="02020603050405020304" pitchFamily="18" charset="0"/>
                          <a:cs typeface="Times New Roman" panose="02020603050405020304" pitchFamily="18" charset="0"/>
                        </a:rPr>
                        <a:t>814.452,41TL (KDV Hariç) sözleşme bedelinde 14.09.2021 tarihli sözleşme imzalanarak 16.09.2021 tarihinde yer teslimi yapılmıştır. Büyük Onarım 2021 ihalesi kapsamında 761.972,64 ₺, </a:t>
                      </a:r>
                      <a:r>
                        <a:rPr lang="en-GB" sz="1600" b="0" dirty="0" err="1">
                          <a:solidFill>
                            <a:srgbClr val="000000"/>
                          </a:solidFill>
                          <a:effectLst/>
                          <a:latin typeface="Times New Roman" panose="02020603050405020304" pitchFamily="18" charset="0"/>
                          <a:cs typeface="Times New Roman" panose="02020603050405020304" pitchFamily="18" charset="0"/>
                        </a:rPr>
                        <a:t>Engellilerin</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Erişilebilirliğinin</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Sağlanması</a:t>
                      </a:r>
                      <a:r>
                        <a:rPr lang="en-GB" sz="1600" b="0" dirty="0">
                          <a:solidFill>
                            <a:srgbClr val="000000"/>
                          </a:solidFill>
                          <a:effectLst/>
                          <a:latin typeface="Times New Roman" panose="02020603050405020304" pitchFamily="18" charset="0"/>
                          <a:cs typeface="Times New Roman" panose="02020603050405020304" pitchFamily="18" charset="0"/>
                        </a:rPr>
                        <a:t> </a:t>
                      </a:r>
                      <a:r>
                        <a:rPr lang="en-GB" sz="1600" b="0" dirty="0" err="1">
                          <a:solidFill>
                            <a:srgbClr val="000000"/>
                          </a:solidFill>
                          <a:effectLst/>
                          <a:latin typeface="Times New Roman" panose="02020603050405020304" pitchFamily="18" charset="0"/>
                          <a:cs typeface="Times New Roman" panose="02020603050405020304" pitchFamily="18" charset="0"/>
                        </a:rPr>
                        <a:t>kaleminden</a:t>
                      </a:r>
                      <a:r>
                        <a:rPr lang="tr-TR" sz="1600" b="0" dirty="0">
                          <a:solidFill>
                            <a:srgbClr val="000000"/>
                          </a:solidFill>
                          <a:effectLst/>
                          <a:latin typeface="Times New Roman" panose="02020603050405020304" pitchFamily="18" charset="0"/>
                          <a:cs typeface="Times New Roman" panose="02020603050405020304" pitchFamily="18" charset="0"/>
                        </a:rPr>
                        <a:t> 105.000,00 ₺ olmak üzere Onarım İhalesi kapsamında toplam 866.972,64 ₺ harcama yapılmıştır. </a:t>
                      </a:r>
                      <a:r>
                        <a:rPr lang="tr-TR" sz="1600" b="0" dirty="0">
                          <a:effectLst/>
                          <a:latin typeface="Times New Roman" panose="02020603050405020304" pitchFamily="18" charset="0"/>
                          <a:cs typeface="Times New Roman" panose="02020603050405020304" pitchFamily="18" charset="0"/>
                        </a:rPr>
                        <a:t> </a:t>
                      </a:r>
                    </a:p>
                  </a:txBody>
                  <a:tcPr marL="10897" marR="6496" marT="7858" marB="0" anchor="c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213772825"/>
                  </a:ext>
                </a:extLst>
              </a:tr>
            </a:tbl>
          </a:graphicData>
        </a:graphic>
      </p:graphicFrame>
    </p:spTree>
    <p:extLst>
      <p:ext uri="{BB962C8B-B14F-4D97-AF65-F5344CB8AC3E}">
        <p14:creationId xmlns:p14="http://schemas.microsoft.com/office/powerpoint/2010/main" val="3097542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5C5F8D-5916-42F2-8E1D-DD5C8782DA8B}"/>
              </a:ext>
            </a:extLst>
          </p:cNvPr>
          <p:cNvSpPr>
            <a:spLocks noGrp="1"/>
          </p:cNvSpPr>
          <p:nvPr>
            <p:ph type="title"/>
          </p:nvPr>
        </p:nvSpPr>
        <p:spPr>
          <a:xfrm>
            <a:off x="384564" y="102268"/>
            <a:ext cx="8915399" cy="413084"/>
          </a:xfrm>
          <a:ln w="19050">
            <a:solidFill>
              <a:schemeClr val="accent5"/>
            </a:solidFill>
          </a:ln>
        </p:spPr>
        <p:txBody>
          <a:bodyPr>
            <a:normAutofit/>
          </a:bodyPr>
          <a:lstStyle/>
          <a:p>
            <a:r>
              <a:rPr lang="en-GB" sz="1800" b="1" cap="small" dirty="0">
                <a:solidFill>
                  <a:schemeClr val="accent2">
                    <a:lumMod val="50000"/>
                  </a:schemeClr>
                </a:solidFill>
                <a:latin typeface="Tw Cen MT" panose="020B0602020104020603" pitchFamily="34" charset="0"/>
                <a:cs typeface="Times New Roman" pitchFamily="18" charset="0"/>
              </a:rPr>
              <a:t>5-1-4- MUHTELİF İŞLER PROJESİ-EĞİTİM SEKTÖRÜ</a:t>
            </a:r>
            <a:endParaRPr lang="tr-TR" sz="1800" dirty="0">
              <a:latin typeface="Tw Cen MT" panose="020B0602020104020603" pitchFamily="34" charset="0"/>
            </a:endParaRPr>
          </a:p>
        </p:txBody>
      </p:sp>
      <p:sp>
        <p:nvSpPr>
          <p:cNvPr id="3" name="İçerik Yer Tutucusu 2">
            <a:extLst>
              <a:ext uri="{FF2B5EF4-FFF2-40B4-BE49-F238E27FC236}">
                <a16:creationId xmlns:a16="http://schemas.microsoft.com/office/drawing/2014/main" id="{72BD837D-4BDE-4F24-A4F5-FEF6DA75DFE7}"/>
              </a:ext>
            </a:extLst>
          </p:cNvPr>
          <p:cNvSpPr>
            <a:spLocks noGrp="1"/>
          </p:cNvSpPr>
          <p:nvPr>
            <p:ph idx="1"/>
          </p:nvPr>
        </p:nvSpPr>
        <p:spPr>
          <a:xfrm>
            <a:off x="384563" y="680452"/>
            <a:ext cx="8915400" cy="6479526"/>
          </a:xfrm>
          <a:noFill/>
        </p:spPr>
        <p:txBody>
          <a:bodyPr>
            <a:noAutofit/>
          </a:bodyPr>
          <a:lstStyle/>
          <a:p>
            <a:pPr algn="just">
              <a:lnSpc>
                <a:spcPct val="115000"/>
              </a:lnSpc>
            </a:pPr>
            <a:r>
              <a:rPr lang="en-GB" sz="1400" b="1" u="sng" dirty="0" err="1">
                <a:solidFill>
                  <a:srgbClr val="000000"/>
                </a:solidFill>
                <a:effectLst/>
              </a:rPr>
              <a:t>Büyük</a:t>
            </a:r>
            <a:r>
              <a:rPr lang="en-GB" sz="1400" b="1" u="sng" dirty="0">
                <a:solidFill>
                  <a:srgbClr val="000000"/>
                </a:solidFill>
                <a:effectLst/>
              </a:rPr>
              <a:t> </a:t>
            </a:r>
            <a:r>
              <a:rPr lang="en-GB" sz="1400" b="1" u="sng" dirty="0" err="1">
                <a:solidFill>
                  <a:srgbClr val="000000"/>
                </a:solidFill>
                <a:effectLst/>
              </a:rPr>
              <a:t>Onarım</a:t>
            </a:r>
            <a:r>
              <a:rPr lang="en-GB" sz="1400" b="1" u="sng" dirty="0">
                <a:solidFill>
                  <a:srgbClr val="000000"/>
                </a:solidFill>
                <a:effectLst/>
              </a:rPr>
              <a:t> 2021 </a:t>
            </a:r>
            <a:r>
              <a:rPr lang="en-GB" sz="1400" b="1" u="sng" dirty="0" err="1">
                <a:solidFill>
                  <a:srgbClr val="000000"/>
                </a:solidFill>
                <a:effectLst/>
              </a:rPr>
              <a:t>İhalesi</a:t>
            </a:r>
            <a:r>
              <a:rPr lang="en-GB" sz="1400" b="1" u="sng" dirty="0">
                <a:solidFill>
                  <a:srgbClr val="000000"/>
                </a:solidFill>
                <a:effectLst/>
              </a:rPr>
              <a:t> </a:t>
            </a:r>
            <a:r>
              <a:rPr lang="en-GB" sz="1400" b="1" u="sng" dirty="0" err="1">
                <a:solidFill>
                  <a:srgbClr val="000000"/>
                </a:solidFill>
                <a:effectLst/>
              </a:rPr>
              <a:t>İmalatları</a:t>
            </a:r>
            <a:r>
              <a:rPr lang="en-GB" sz="1400" b="1" u="sng" dirty="0">
                <a:solidFill>
                  <a:srgbClr val="000000"/>
                </a:solidFill>
                <a:effectLst/>
              </a:rPr>
              <a:t>;</a:t>
            </a:r>
            <a:endParaRPr lang="tr-TR" sz="1400" dirty="0">
              <a:effectLst/>
            </a:endParaRPr>
          </a:p>
          <a:p>
            <a:pPr marL="342900" lvl="0" indent="-342900" algn="just">
              <a:spcBef>
                <a:spcPts val="600"/>
              </a:spcBef>
              <a:buFont typeface="Symbol" panose="05050102010706020507" pitchFamily="18" charset="2"/>
              <a:buChar char=""/>
            </a:pPr>
            <a:r>
              <a:rPr lang="en-GB" sz="1400" dirty="0" err="1">
                <a:solidFill>
                  <a:srgbClr val="000000"/>
                </a:solidFill>
                <a:effectLst/>
                <a:latin typeface="Times New Roman" panose="02020603050405020304" pitchFamily="18" charset="0"/>
                <a:cs typeface="Times New Roman" panose="02020603050405020304" pitchFamily="18" charset="0"/>
              </a:rPr>
              <a:t>Çeşitli</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fakültelerde</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dış</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mermer</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kaplamalarında</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onarım</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işleri</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yapıldı</a:t>
            </a:r>
            <a:r>
              <a:rPr lang="en-GB" sz="1400" dirty="0">
                <a:solidFill>
                  <a:srgbClr val="000000"/>
                </a:solidFill>
                <a:effectLst/>
                <a:latin typeface="Times New Roman" panose="02020603050405020304" pitchFamily="18" charset="0"/>
                <a:cs typeface="Times New Roman" panose="02020603050405020304" pitchFamily="18" charset="0"/>
              </a:rPr>
              <a:t>.</a:t>
            </a:r>
            <a:endParaRPr lang="tr-TR" sz="1400" dirty="0">
              <a:effectLst/>
              <a:latin typeface="Times New Roman" panose="02020603050405020304" pitchFamily="18" charset="0"/>
              <a:cs typeface="Times New Roman" panose="02020603050405020304" pitchFamily="18" charset="0"/>
            </a:endParaRPr>
          </a:p>
          <a:p>
            <a:pPr marL="342900" lvl="0" indent="-342900" algn="just">
              <a:spcBef>
                <a:spcPts val="600"/>
              </a:spcBef>
              <a:buFont typeface="Symbol" panose="05050102010706020507" pitchFamily="18" charset="2"/>
              <a:buChar char=""/>
            </a:pPr>
            <a:r>
              <a:rPr lang="en-GB" sz="1400" dirty="0" err="1">
                <a:solidFill>
                  <a:srgbClr val="000000"/>
                </a:solidFill>
                <a:effectLst/>
                <a:latin typeface="Times New Roman" panose="02020603050405020304" pitchFamily="18" charset="0"/>
                <a:cs typeface="Times New Roman" panose="02020603050405020304" pitchFamily="18" charset="0"/>
              </a:rPr>
              <a:t>Kongre</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Merkezi</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ve</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Kütüphane</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Binası</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yalıtım</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imalatları</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tamamlandı</a:t>
            </a:r>
            <a:r>
              <a:rPr lang="en-GB" sz="1400" dirty="0">
                <a:solidFill>
                  <a:srgbClr val="000000"/>
                </a:solidFill>
                <a:effectLst/>
                <a:latin typeface="Times New Roman" panose="02020603050405020304" pitchFamily="18" charset="0"/>
                <a:cs typeface="Times New Roman" panose="02020603050405020304" pitchFamily="18" charset="0"/>
              </a:rPr>
              <a:t>.</a:t>
            </a:r>
            <a:endParaRPr lang="tr-TR" sz="1400" dirty="0">
              <a:effectLst/>
              <a:latin typeface="Times New Roman" panose="02020603050405020304" pitchFamily="18" charset="0"/>
              <a:cs typeface="Times New Roman" panose="02020603050405020304" pitchFamily="18" charset="0"/>
            </a:endParaRPr>
          </a:p>
          <a:p>
            <a:pPr marL="342900" lvl="0" indent="-342900" algn="just">
              <a:spcBef>
                <a:spcPts val="600"/>
              </a:spcBef>
              <a:buFont typeface="Symbol" panose="05050102010706020507" pitchFamily="18" charset="2"/>
              <a:buChar char=""/>
            </a:pPr>
            <a:r>
              <a:rPr lang="en-GB" sz="1400" dirty="0" err="1">
                <a:solidFill>
                  <a:srgbClr val="000000"/>
                </a:solidFill>
                <a:effectLst/>
                <a:latin typeface="Times New Roman" panose="02020603050405020304" pitchFamily="18" charset="0"/>
                <a:cs typeface="Times New Roman" panose="02020603050405020304" pitchFamily="18" charset="0"/>
              </a:rPr>
              <a:t>Bolu</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Meslek</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Yüksek</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Okulunda</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alçı</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bölme</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çatı</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imalatları</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boya</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işleri</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ve</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elektrik</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tesisat</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imalatları</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yapıldı</a:t>
            </a:r>
            <a:r>
              <a:rPr lang="en-GB" sz="1400" dirty="0">
                <a:solidFill>
                  <a:srgbClr val="000000"/>
                </a:solidFill>
                <a:effectLst/>
                <a:latin typeface="Times New Roman" panose="02020603050405020304" pitchFamily="18" charset="0"/>
                <a:cs typeface="Times New Roman" panose="02020603050405020304" pitchFamily="18" charset="0"/>
              </a:rPr>
              <a:t>.</a:t>
            </a:r>
            <a:endParaRPr lang="tr-TR" sz="1400" dirty="0">
              <a:effectLst/>
              <a:latin typeface="Times New Roman" panose="02020603050405020304" pitchFamily="18" charset="0"/>
              <a:cs typeface="Times New Roman" panose="02020603050405020304" pitchFamily="18" charset="0"/>
            </a:endParaRPr>
          </a:p>
          <a:p>
            <a:pPr marL="342900" lvl="0" indent="-342900" algn="just">
              <a:spcBef>
                <a:spcPts val="600"/>
              </a:spcBef>
              <a:buFont typeface="Symbol" panose="05050102010706020507" pitchFamily="18" charset="2"/>
              <a:buChar char=""/>
            </a:pPr>
            <a:r>
              <a:rPr lang="en-GB" sz="1400" dirty="0" err="1">
                <a:solidFill>
                  <a:srgbClr val="000000"/>
                </a:solidFill>
                <a:effectLst/>
                <a:latin typeface="Times New Roman" panose="02020603050405020304" pitchFamily="18" charset="0"/>
                <a:cs typeface="Times New Roman" panose="02020603050405020304" pitchFamily="18" charset="0"/>
              </a:rPr>
              <a:t>Güzel</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Sanatlar</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Fakültesi</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ofis</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bölmeleri</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asma</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tavanları</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etüt</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odaları</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kaplamaları</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çeşitli</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saten</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alçı</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ve</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boya</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işleri</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yapıldı</a:t>
            </a:r>
            <a:r>
              <a:rPr lang="en-GB" sz="1400" dirty="0">
                <a:solidFill>
                  <a:srgbClr val="000000"/>
                </a:solidFill>
                <a:effectLst/>
                <a:latin typeface="Times New Roman" panose="02020603050405020304" pitchFamily="18" charset="0"/>
                <a:cs typeface="Times New Roman" panose="02020603050405020304" pitchFamily="18" charset="0"/>
              </a:rPr>
              <a:t>.</a:t>
            </a:r>
            <a:endParaRPr lang="tr-TR" sz="1400" dirty="0">
              <a:effectLst/>
              <a:latin typeface="Times New Roman" panose="02020603050405020304" pitchFamily="18" charset="0"/>
              <a:cs typeface="Times New Roman" panose="02020603050405020304" pitchFamily="18" charset="0"/>
            </a:endParaRPr>
          </a:p>
          <a:p>
            <a:pPr marL="342900" lvl="0" indent="-342900" algn="just">
              <a:spcBef>
                <a:spcPts val="600"/>
              </a:spcBef>
              <a:buFont typeface="Symbol" panose="05050102010706020507" pitchFamily="18" charset="2"/>
              <a:buChar char=""/>
            </a:pPr>
            <a:r>
              <a:rPr lang="en-GB" sz="1400" dirty="0" err="1">
                <a:solidFill>
                  <a:srgbClr val="000000"/>
                </a:solidFill>
                <a:effectLst/>
                <a:latin typeface="Times New Roman" panose="02020603050405020304" pitchFamily="18" charset="0"/>
                <a:cs typeface="Times New Roman" panose="02020603050405020304" pitchFamily="18" charset="0"/>
              </a:rPr>
              <a:t>Tıp</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Fakültesi</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Morfoloji</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Binasında</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çeşitli</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seramik</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taban</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ve</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duvar</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seramik</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işleri</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yapıldı</a:t>
            </a:r>
            <a:r>
              <a:rPr lang="en-GB" sz="1400" dirty="0">
                <a:solidFill>
                  <a:srgbClr val="000000"/>
                </a:solidFill>
                <a:effectLst/>
                <a:latin typeface="Times New Roman" panose="02020603050405020304" pitchFamily="18" charset="0"/>
                <a:cs typeface="Times New Roman" panose="02020603050405020304" pitchFamily="18" charset="0"/>
              </a:rPr>
              <a:t>.</a:t>
            </a:r>
            <a:endParaRPr lang="tr-TR" sz="1400" dirty="0">
              <a:effectLst/>
              <a:latin typeface="Times New Roman" panose="02020603050405020304" pitchFamily="18" charset="0"/>
              <a:cs typeface="Times New Roman" panose="02020603050405020304" pitchFamily="18" charset="0"/>
            </a:endParaRPr>
          </a:p>
          <a:p>
            <a:pPr marL="342900" lvl="0" indent="-342900" algn="just">
              <a:spcBef>
                <a:spcPts val="600"/>
              </a:spcBef>
              <a:buFont typeface="Symbol" panose="05050102010706020507" pitchFamily="18" charset="2"/>
              <a:buChar char=""/>
            </a:pPr>
            <a:r>
              <a:rPr lang="en-GB" sz="1400" dirty="0" err="1">
                <a:solidFill>
                  <a:srgbClr val="000000"/>
                </a:solidFill>
                <a:effectLst/>
                <a:latin typeface="Times New Roman" panose="02020603050405020304" pitchFamily="18" charset="0"/>
                <a:cs typeface="Times New Roman" panose="02020603050405020304" pitchFamily="18" charset="0"/>
              </a:rPr>
              <a:t>İlahiyat</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Fakültesinde</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çeşitli</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ofis</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bölmeleri</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imalatları</a:t>
            </a:r>
            <a:r>
              <a:rPr lang="en-GB" sz="1400" dirty="0">
                <a:solidFill>
                  <a:srgbClr val="000000"/>
                </a:solidFill>
                <a:effectLst/>
                <a:latin typeface="Times New Roman" panose="02020603050405020304" pitchFamily="18" charset="0"/>
                <a:cs typeface="Times New Roman" panose="02020603050405020304" pitchFamily="18" charset="0"/>
              </a:rPr>
              <a:t>, </a:t>
            </a:r>
            <a:endParaRPr lang="tr-TR" sz="1400" dirty="0">
              <a:effectLst/>
              <a:latin typeface="Times New Roman" panose="02020603050405020304" pitchFamily="18" charset="0"/>
              <a:cs typeface="Times New Roman" panose="02020603050405020304" pitchFamily="18" charset="0"/>
            </a:endParaRPr>
          </a:p>
          <a:p>
            <a:pPr marL="342900" lvl="0" indent="-342900" algn="just">
              <a:spcBef>
                <a:spcPts val="600"/>
              </a:spcBef>
              <a:buFont typeface="Symbol" panose="05050102010706020507" pitchFamily="18" charset="2"/>
              <a:buChar char=""/>
            </a:pPr>
            <a:r>
              <a:rPr lang="en-GB" sz="1400" dirty="0" err="1">
                <a:solidFill>
                  <a:srgbClr val="000000"/>
                </a:solidFill>
                <a:effectLst/>
                <a:latin typeface="Times New Roman" panose="02020603050405020304" pitchFamily="18" charset="0"/>
                <a:cs typeface="Times New Roman" panose="02020603050405020304" pitchFamily="18" charset="0"/>
              </a:rPr>
              <a:t>Sağlık</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Bilimleri</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Fakültesinde</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çeşitli</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ofis</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bölmeleri</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boya</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işleri</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elektrik</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ve</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mekanik</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tesisat</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işleri</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yapıldı</a:t>
            </a:r>
            <a:r>
              <a:rPr lang="en-GB" sz="1400" dirty="0">
                <a:solidFill>
                  <a:srgbClr val="000000"/>
                </a:solidFill>
                <a:effectLst/>
                <a:latin typeface="Times New Roman" panose="02020603050405020304" pitchFamily="18" charset="0"/>
                <a:cs typeface="Times New Roman" panose="02020603050405020304" pitchFamily="18" charset="0"/>
              </a:rPr>
              <a:t>.</a:t>
            </a:r>
            <a:endParaRPr lang="tr-TR" sz="1400" dirty="0">
              <a:effectLst/>
              <a:latin typeface="Times New Roman" panose="02020603050405020304" pitchFamily="18" charset="0"/>
              <a:cs typeface="Times New Roman" panose="02020603050405020304" pitchFamily="18" charset="0"/>
            </a:endParaRPr>
          </a:p>
          <a:p>
            <a:pPr marL="342900" lvl="0" indent="-342900" algn="just">
              <a:spcBef>
                <a:spcPts val="600"/>
              </a:spcBef>
              <a:buFont typeface="Symbol" panose="05050102010706020507" pitchFamily="18" charset="2"/>
              <a:buChar char=""/>
            </a:pPr>
            <a:r>
              <a:rPr lang="en-GB" sz="1400" dirty="0">
                <a:solidFill>
                  <a:srgbClr val="000000"/>
                </a:solidFill>
                <a:effectLst/>
                <a:latin typeface="Times New Roman" panose="02020603050405020304" pitchFamily="18" charset="0"/>
                <a:cs typeface="Times New Roman" panose="02020603050405020304" pitchFamily="18" charset="0"/>
              </a:rPr>
              <a:t>Fen </a:t>
            </a:r>
            <a:r>
              <a:rPr lang="en-GB" sz="1400" dirty="0" err="1">
                <a:solidFill>
                  <a:srgbClr val="000000"/>
                </a:solidFill>
                <a:effectLst/>
                <a:latin typeface="Times New Roman" panose="02020603050405020304" pitchFamily="18" charset="0"/>
                <a:cs typeface="Times New Roman" panose="02020603050405020304" pitchFamily="18" charset="0"/>
              </a:rPr>
              <a:t>Edebiyat</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Fakültesinde</a:t>
            </a:r>
            <a:r>
              <a:rPr lang="en-GB" sz="1400" dirty="0">
                <a:solidFill>
                  <a:srgbClr val="000000"/>
                </a:solidFill>
                <a:effectLst/>
                <a:latin typeface="Times New Roman" panose="02020603050405020304" pitchFamily="18" charset="0"/>
                <a:cs typeface="Times New Roman" panose="02020603050405020304" pitchFamily="18" charset="0"/>
              </a:rPr>
              <a:t> 3 </a:t>
            </a:r>
            <a:r>
              <a:rPr lang="en-GB" sz="1400" dirty="0" err="1">
                <a:solidFill>
                  <a:srgbClr val="000000"/>
                </a:solidFill>
                <a:effectLst/>
                <a:latin typeface="Times New Roman" panose="02020603050405020304" pitchFamily="18" charset="0"/>
                <a:cs typeface="Times New Roman" panose="02020603050405020304" pitchFamily="18" charset="0"/>
              </a:rPr>
              <a:t>adet</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laboratuvar</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yapımı</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tamamlandı</a:t>
            </a:r>
            <a:r>
              <a:rPr lang="en-GB" sz="1400" dirty="0">
                <a:solidFill>
                  <a:srgbClr val="000000"/>
                </a:solidFill>
                <a:effectLst/>
                <a:latin typeface="Times New Roman" panose="02020603050405020304" pitchFamily="18" charset="0"/>
                <a:cs typeface="Times New Roman" panose="02020603050405020304" pitchFamily="18" charset="0"/>
              </a:rPr>
              <a:t>. Bina </a:t>
            </a:r>
            <a:r>
              <a:rPr lang="en-GB" sz="1400" dirty="0" err="1">
                <a:solidFill>
                  <a:srgbClr val="000000"/>
                </a:solidFill>
                <a:effectLst/>
                <a:latin typeface="Times New Roman" panose="02020603050405020304" pitchFamily="18" charset="0"/>
                <a:cs typeface="Times New Roman" panose="02020603050405020304" pitchFamily="18" charset="0"/>
              </a:rPr>
              <a:t>dış</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cephesinde</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çeşitli</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kırık</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mermerlerin</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değişimi</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yapıldı</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Dekanlık</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Bloğunun</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çatı</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saçakları</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imalatları</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yapıldı</a:t>
            </a:r>
            <a:r>
              <a:rPr lang="en-GB" sz="1400" dirty="0">
                <a:solidFill>
                  <a:srgbClr val="000000"/>
                </a:solidFill>
                <a:effectLst/>
                <a:latin typeface="Times New Roman" panose="02020603050405020304" pitchFamily="18" charset="0"/>
                <a:cs typeface="Times New Roman" panose="02020603050405020304" pitchFamily="18" charset="0"/>
              </a:rPr>
              <a:t>.</a:t>
            </a:r>
            <a:endParaRPr lang="tr-TR" sz="1400" dirty="0">
              <a:effectLst/>
              <a:latin typeface="Times New Roman" panose="02020603050405020304" pitchFamily="18" charset="0"/>
              <a:cs typeface="Times New Roman" panose="02020603050405020304" pitchFamily="18" charset="0"/>
            </a:endParaRPr>
          </a:p>
          <a:p>
            <a:pPr marL="342900" lvl="0" indent="-342900" algn="just">
              <a:spcBef>
                <a:spcPts val="600"/>
              </a:spcBef>
              <a:buFont typeface="Symbol" panose="05050102010706020507" pitchFamily="18" charset="2"/>
              <a:buChar char=""/>
            </a:pPr>
            <a:r>
              <a:rPr lang="en-GB" sz="1400" dirty="0" err="1">
                <a:solidFill>
                  <a:srgbClr val="000000"/>
                </a:solidFill>
                <a:effectLst/>
                <a:latin typeface="Times New Roman" panose="02020603050405020304" pitchFamily="18" charset="0"/>
                <a:cs typeface="Times New Roman" panose="02020603050405020304" pitchFamily="18" charset="0"/>
              </a:rPr>
              <a:t>BESYO’ndaki</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duşların</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WC’ye</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dönüştürme</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imalatları</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yapıldı</a:t>
            </a:r>
            <a:r>
              <a:rPr lang="en-GB" sz="1400" dirty="0">
                <a:solidFill>
                  <a:srgbClr val="000000"/>
                </a:solidFill>
                <a:effectLst/>
                <a:latin typeface="Times New Roman" panose="02020603050405020304" pitchFamily="18" charset="0"/>
                <a:cs typeface="Times New Roman" panose="02020603050405020304" pitchFamily="18" charset="0"/>
              </a:rPr>
              <a:t>.</a:t>
            </a:r>
            <a:endParaRPr lang="tr-TR" sz="1400" dirty="0">
              <a:effectLst/>
              <a:latin typeface="Times New Roman" panose="02020603050405020304" pitchFamily="18" charset="0"/>
              <a:cs typeface="Times New Roman" panose="02020603050405020304" pitchFamily="18" charset="0"/>
            </a:endParaRPr>
          </a:p>
          <a:p>
            <a:pPr marL="342900" lvl="0" indent="-342900" algn="just">
              <a:spcBef>
                <a:spcPts val="600"/>
              </a:spcBef>
              <a:buFont typeface="Symbol" panose="05050102010706020507" pitchFamily="18" charset="2"/>
              <a:buChar char=""/>
            </a:pPr>
            <a:r>
              <a:rPr lang="en-GB" sz="1400" dirty="0" err="1">
                <a:solidFill>
                  <a:srgbClr val="000000"/>
                </a:solidFill>
                <a:effectLst/>
                <a:latin typeface="Times New Roman" panose="02020603050405020304" pitchFamily="18" charset="0"/>
                <a:cs typeface="Times New Roman" panose="02020603050405020304" pitchFamily="18" charset="0"/>
              </a:rPr>
              <a:t>Yeniçağ</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MYO’da</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çeşitli</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ofis</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bölmeleriyle</a:t>
            </a:r>
            <a:r>
              <a:rPr lang="en-GB" sz="1400" dirty="0">
                <a:solidFill>
                  <a:srgbClr val="000000"/>
                </a:solidFill>
                <a:effectLst/>
                <a:latin typeface="Times New Roman" panose="02020603050405020304" pitchFamily="18" charset="0"/>
                <a:cs typeface="Times New Roman" panose="02020603050405020304" pitchFamily="18" charset="0"/>
              </a:rPr>
              <a:t> 1 </a:t>
            </a:r>
            <a:r>
              <a:rPr lang="en-GB" sz="1400" dirty="0" err="1">
                <a:solidFill>
                  <a:srgbClr val="000000"/>
                </a:solidFill>
                <a:effectLst/>
                <a:latin typeface="Times New Roman" panose="02020603050405020304" pitchFamily="18" charset="0"/>
                <a:cs typeface="Times New Roman" panose="02020603050405020304" pitchFamily="18" charset="0"/>
              </a:rPr>
              <a:t>adet</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dersliğin</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oluşturulma</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imalatları</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yapıldı</a:t>
            </a:r>
            <a:r>
              <a:rPr lang="en-GB" sz="1400" dirty="0">
                <a:solidFill>
                  <a:srgbClr val="000000"/>
                </a:solidFill>
                <a:effectLst/>
                <a:latin typeface="Times New Roman" panose="02020603050405020304" pitchFamily="18" charset="0"/>
                <a:cs typeface="Times New Roman" panose="02020603050405020304" pitchFamily="18" charset="0"/>
              </a:rPr>
              <a:t>.</a:t>
            </a:r>
            <a:endParaRPr lang="tr-TR" sz="1400" dirty="0">
              <a:effectLst/>
              <a:latin typeface="Times New Roman" panose="02020603050405020304" pitchFamily="18" charset="0"/>
              <a:cs typeface="Times New Roman" panose="02020603050405020304" pitchFamily="18" charset="0"/>
            </a:endParaRPr>
          </a:p>
          <a:p>
            <a:pPr marL="342900" lvl="0" indent="-342900" algn="just">
              <a:spcBef>
                <a:spcPts val="600"/>
              </a:spcBef>
              <a:buFont typeface="Symbol" panose="05050102010706020507" pitchFamily="18" charset="2"/>
              <a:buChar char=""/>
            </a:pPr>
            <a:r>
              <a:rPr lang="en-GB" sz="1400" dirty="0" err="1">
                <a:solidFill>
                  <a:srgbClr val="000000"/>
                </a:solidFill>
                <a:effectLst/>
                <a:latin typeface="Times New Roman" panose="02020603050405020304" pitchFamily="18" charset="0"/>
                <a:cs typeface="Times New Roman" panose="02020603050405020304" pitchFamily="18" charset="0"/>
              </a:rPr>
              <a:t>Gülezler</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konağında</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dış</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cephe</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ahşap</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ve</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duvar</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boya</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imalatları</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yapıldı</a:t>
            </a:r>
            <a:r>
              <a:rPr lang="en-GB" sz="1400" dirty="0">
                <a:solidFill>
                  <a:srgbClr val="000000"/>
                </a:solidFill>
                <a:effectLst/>
                <a:latin typeface="Times New Roman" panose="02020603050405020304" pitchFamily="18" charset="0"/>
                <a:cs typeface="Times New Roman" panose="02020603050405020304" pitchFamily="18" charset="0"/>
              </a:rPr>
              <a:t>.</a:t>
            </a:r>
            <a:endParaRPr lang="tr-TR" sz="1400" dirty="0">
              <a:effectLst/>
              <a:latin typeface="Times New Roman" panose="02020603050405020304" pitchFamily="18" charset="0"/>
              <a:cs typeface="Times New Roman" panose="02020603050405020304" pitchFamily="18" charset="0"/>
            </a:endParaRPr>
          </a:p>
          <a:p>
            <a:pPr marL="342900" lvl="0" indent="-342900" algn="just">
              <a:spcBef>
                <a:spcPts val="600"/>
              </a:spcBef>
              <a:buFont typeface="Symbol" panose="05050102010706020507" pitchFamily="18" charset="2"/>
              <a:buChar char=""/>
            </a:pPr>
            <a:r>
              <a:rPr lang="en-GB" sz="1400" dirty="0" err="1">
                <a:solidFill>
                  <a:srgbClr val="000000"/>
                </a:solidFill>
                <a:effectLst/>
                <a:latin typeface="Times New Roman" panose="02020603050405020304" pitchFamily="18" charset="0"/>
                <a:cs typeface="Times New Roman" panose="02020603050405020304" pitchFamily="18" charset="0"/>
              </a:rPr>
              <a:t>Gölköy</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kampüste</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bulunan</a:t>
            </a:r>
            <a:r>
              <a:rPr lang="en-GB" sz="1400" dirty="0">
                <a:solidFill>
                  <a:srgbClr val="000000"/>
                </a:solidFill>
                <a:effectLst/>
                <a:latin typeface="Times New Roman" panose="02020603050405020304" pitchFamily="18" charset="0"/>
                <a:cs typeface="Times New Roman" panose="02020603050405020304" pitchFamily="18" charset="0"/>
              </a:rPr>
              <a:t> 2 </a:t>
            </a:r>
            <a:r>
              <a:rPr lang="en-GB" sz="1400" dirty="0" err="1">
                <a:solidFill>
                  <a:srgbClr val="000000"/>
                </a:solidFill>
                <a:effectLst/>
                <a:latin typeface="Times New Roman" panose="02020603050405020304" pitchFamily="18" charset="0"/>
                <a:cs typeface="Times New Roman" panose="02020603050405020304" pitchFamily="18" charset="0"/>
              </a:rPr>
              <a:t>adet</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güvenlik</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binasının</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dolap</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ve</a:t>
            </a:r>
            <a:r>
              <a:rPr lang="en-GB" sz="1400" dirty="0">
                <a:solidFill>
                  <a:srgbClr val="000000"/>
                </a:solidFill>
                <a:effectLst/>
                <a:latin typeface="Times New Roman" panose="02020603050405020304" pitchFamily="18" charset="0"/>
                <a:cs typeface="Times New Roman" panose="02020603050405020304" pitchFamily="18" charset="0"/>
              </a:rPr>
              <a:t> Zemin </a:t>
            </a:r>
            <a:r>
              <a:rPr lang="en-GB" sz="1400" dirty="0" err="1">
                <a:solidFill>
                  <a:srgbClr val="000000"/>
                </a:solidFill>
                <a:effectLst/>
                <a:latin typeface="Times New Roman" panose="02020603050405020304" pitchFamily="18" charset="0"/>
                <a:cs typeface="Times New Roman" panose="02020603050405020304" pitchFamily="18" charset="0"/>
              </a:rPr>
              <a:t>kaplamaları</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yapıldı</a:t>
            </a:r>
            <a:r>
              <a:rPr lang="en-GB" sz="1400" dirty="0">
                <a:solidFill>
                  <a:srgbClr val="000000"/>
                </a:solidFill>
                <a:effectLst/>
                <a:latin typeface="Times New Roman" panose="02020603050405020304" pitchFamily="18" charset="0"/>
                <a:cs typeface="Times New Roman" panose="02020603050405020304" pitchFamily="18" charset="0"/>
              </a:rPr>
              <a:t>.</a:t>
            </a:r>
            <a:endParaRPr lang="tr-TR" sz="1400" dirty="0">
              <a:effectLst/>
              <a:latin typeface="Times New Roman" panose="02020603050405020304" pitchFamily="18" charset="0"/>
              <a:cs typeface="Times New Roman" panose="02020603050405020304" pitchFamily="18" charset="0"/>
            </a:endParaRPr>
          </a:p>
          <a:p>
            <a:pPr marL="342900" lvl="0" indent="-342900" algn="just">
              <a:spcBef>
                <a:spcPts val="600"/>
              </a:spcBef>
              <a:buFont typeface="Symbol" panose="05050102010706020507" pitchFamily="18" charset="2"/>
              <a:buChar char=""/>
            </a:pPr>
            <a:r>
              <a:rPr lang="en-GB" sz="1400" dirty="0" err="1">
                <a:solidFill>
                  <a:srgbClr val="000000"/>
                </a:solidFill>
                <a:effectLst/>
                <a:latin typeface="Times New Roman" panose="02020603050405020304" pitchFamily="18" charset="0"/>
                <a:cs typeface="Times New Roman" panose="02020603050405020304" pitchFamily="18" charset="0"/>
              </a:rPr>
              <a:t>Kütüphane</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binası</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bodrum</a:t>
            </a:r>
            <a:r>
              <a:rPr lang="en-GB" sz="1400" dirty="0">
                <a:solidFill>
                  <a:srgbClr val="000000"/>
                </a:solidFill>
                <a:effectLst/>
                <a:latin typeface="Times New Roman" panose="02020603050405020304" pitchFamily="18" charset="0"/>
                <a:cs typeface="Times New Roman" panose="02020603050405020304" pitchFamily="18" charset="0"/>
              </a:rPr>
              <a:t> kata depo </a:t>
            </a:r>
            <a:r>
              <a:rPr lang="en-GB" sz="1400" dirty="0" err="1">
                <a:solidFill>
                  <a:srgbClr val="000000"/>
                </a:solidFill>
                <a:effectLst/>
                <a:latin typeface="Times New Roman" panose="02020603050405020304" pitchFamily="18" charset="0"/>
                <a:cs typeface="Times New Roman" panose="02020603050405020304" pitchFamily="18" charset="0"/>
              </a:rPr>
              <a:t>girişi</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ve</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ön</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kaplamasının</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sökülerek</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mantolama</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imalatları</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yapıldı</a:t>
            </a:r>
            <a:r>
              <a:rPr lang="en-GB" sz="1400" dirty="0">
                <a:solidFill>
                  <a:srgbClr val="000000"/>
                </a:solidFill>
                <a:effectLst/>
                <a:latin typeface="Times New Roman" panose="02020603050405020304" pitchFamily="18" charset="0"/>
                <a:cs typeface="Times New Roman" panose="02020603050405020304" pitchFamily="18" charset="0"/>
              </a:rPr>
              <a:t>.</a:t>
            </a:r>
            <a:endParaRPr lang="tr-TR" sz="1400" dirty="0">
              <a:solidFill>
                <a:srgbClr val="000000"/>
              </a:solidFill>
              <a:effectLst/>
              <a:latin typeface="Times New Roman" panose="02020603050405020304" pitchFamily="18" charset="0"/>
              <a:cs typeface="Times New Roman" panose="02020603050405020304" pitchFamily="18" charset="0"/>
            </a:endParaRPr>
          </a:p>
          <a:p>
            <a:pPr marL="0" lvl="0" indent="0" algn="just">
              <a:spcBef>
                <a:spcPts val="600"/>
              </a:spcBef>
              <a:buNone/>
            </a:pPr>
            <a:endParaRPr lang="tr-TR" sz="1400" dirty="0">
              <a:effectLst/>
              <a:latin typeface="Times New Roman" panose="02020603050405020304" pitchFamily="18" charset="0"/>
              <a:cs typeface="Times New Roman" panose="02020603050405020304" pitchFamily="18" charset="0"/>
            </a:endParaRPr>
          </a:p>
          <a:p>
            <a:pPr algn="just">
              <a:lnSpc>
                <a:spcPct val="115000"/>
              </a:lnSpc>
              <a:spcBef>
                <a:spcPts val="0"/>
              </a:spcBef>
            </a:pPr>
            <a:r>
              <a:rPr lang="en-GB" sz="1400" b="1" u="sng" dirty="0" err="1">
                <a:solidFill>
                  <a:srgbClr val="000000"/>
                </a:solidFill>
                <a:effectLst/>
                <a:latin typeface="Times New Roman" panose="02020603050405020304" pitchFamily="18" charset="0"/>
                <a:cs typeface="Times New Roman" panose="02020603050405020304" pitchFamily="18" charset="0"/>
              </a:rPr>
              <a:t>Büyük</a:t>
            </a:r>
            <a:r>
              <a:rPr lang="en-GB" sz="1400" b="1" u="sng" dirty="0">
                <a:solidFill>
                  <a:srgbClr val="000000"/>
                </a:solidFill>
                <a:effectLst/>
                <a:latin typeface="Times New Roman" panose="02020603050405020304" pitchFamily="18" charset="0"/>
                <a:cs typeface="Times New Roman" panose="02020603050405020304" pitchFamily="18" charset="0"/>
              </a:rPr>
              <a:t> </a:t>
            </a:r>
            <a:r>
              <a:rPr lang="en-GB" sz="1400" b="1" u="sng" dirty="0" err="1">
                <a:solidFill>
                  <a:srgbClr val="000000"/>
                </a:solidFill>
                <a:effectLst/>
                <a:latin typeface="Times New Roman" panose="02020603050405020304" pitchFamily="18" charset="0"/>
                <a:cs typeface="Times New Roman" panose="02020603050405020304" pitchFamily="18" charset="0"/>
              </a:rPr>
              <a:t>Onarım</a:t>
            </a:r>
            <a:r>
              <a:rPr lang="en-GB" sz="1400" b="1" u="sng" dirty="0">
                <a:solidFill>
                  <a:srgbClr val="000000"/>
                </a:solidFill>
                <a:effectLst/>
                <a:latin typeface="Times New Roman" panose="02020603050405020304" pitchFamily="18" charset="0"/>
                <a:cs typeface="Times New Roman" panose="02020603050405020304" pitchFamily="18" charset="0"/>
              </a:rPr>
              <a:t> 2021 </a:t>
            </a:r>
            <a:r>
              <a:rPr lang="en-GB" sz="1400" b="1" u="sng" dirty="0" err="1">
                <a:solidFill>
                  <a:srgbClr val="000000"/>
                </a:solidFill>
                <a:effectLst/>
                <a:latin typeface="Times New Roman" panose="02020603050405020304" pitchFamily="18" charset="0"/>
                <a:cs typeface="Times New Roman" panose="02020603050405020304" pitchFamily="18" charset="0"/>
              </a:rPr>
              <a:t>İhalesi</a:t>
            </a:r>
            <a:r>
              <a:rPr lang="en-GB" sz="1400" b="1" u="sng" dirty="0">
                <a:solidFill>
                  <a:srgbClr val="000000"/>
                </a:solidFill>
                <a:effectLst/>
                <a:latin typeface="Times New Roman" panose="02020603050405020304" pitchFamily="18" charset="0"/>
                <a:cs typeface="Times New Roman" panose="02020603050405020304" pitchFamily="18" charset="0"/>
              </a:rPr>
              <a:t> </a:t>
            </a:r>
            <a:r>
              <a:rPr lang="en-GB" sz="1400" b="1" u="sng" dirty="0" err="1">
                <a:solidFill>
                  <a:srgbClr val="000000"/>
                </a:solidFill>
                <a:effectLst/>
                <a:latin typeface="Times New Roman" panose="02020603050405020304" pitchFamily="18" charset="0"/>
                <a:cs typeface="Times New Roman" panose="02020603050405020304" pitchFamily="18" charset="0"/>
              </a:rPr>
              <a:t>Engelli</a:t>
            </a:r>
            <a:r>
              <a:rPr lang="en-GB" sz="1400" b="1" u="sng" dirty="0">
                <a:solidFill>
                  <a:srgbClr val="000000"/>
                </a:solidFill>
                <a:effectLst/>
                <a:latin typeface="Times New Roman" panose="02020603050405020304" pitchFamily="18" charset="0"/>
                <a:cs typeface="Times New Roman" panose="02020603050405020304" pitchFamily="18" charset="0"/>
              </a:rPr>
              <a:t> </a:t>
            </a:r>
            <a:r>
              <a:rPr lang="en-GB" sz="1400" b="1" u="sng" dirty="0" err="1">
                <a:solidFill>
                  <a:srgbClr val="000000"/>
                </a:solidFill>
                <a:effectLst/>
                <a:latin typeface="Times New Roman" panose="02020603050405020304" pitchFamily="18" charset="0"/>
                <a:cs typeface="Times New Roman" panose="02020603050405020304" pitchFamily="18" charset="0"/>
              </a:rPr>
              <a:t>İmalatları</a:t>
            </a:r>
            <a:r>
              <a:rPr lang="en-GB" sz="1400" b="1" u="sng" dirty="0">
                <a:solidFill>
                  <a:srgbClr val="000000"/>
                </a:solidFill>
                <a:effectLst/>
                <a:latin typeface="Times New Roman" panose="02020603050405020304" pitchFamily="18" charset="0"/>
                <a:cs typeface="Times New Roman" panose="02020603050405020304" pitchFamily="18" charset="0"/>
              </a:rPr>
              <a:t>;</a:t>
            </a:r>
            <a:endParaRPr lang="tr-TR" sz="1400" dirty="0">
              <a:effectLst/>
              <a:latin typeface="Times New Roman" panose="02020603050405020304" pitchFamily="18" charset="0"/>
              <a:cs typeface="Times New Roman" panose="02020603050405020304" pitchFamily="18" charset="0"/>
            </a:endParaRPr>
          </a:p>
          <a:p>
            <a:pPr marL="342900" lvl="0" indent="-342900" algn="just">
              <a:spcBef>
                <a:spcPts val="600"/>
              </a:spcBef>
              <a:buFont typeface="Symbol" panose="05050102010706020507" pitchFamily="18" charset="2"/>
              <a:buChar char=""/>
            </a:pPr>
            <a:r>
              <a:rPr lang="en-GB" sz="1400" dirty="0" err="1">
                <a:solidFill>
                  <a:srgbClr val="000000"/>
                </a:solidFill>
                <a:effectLst/>
                <a:latin typeface="Times New Roman" panose="02020603050405020304" pitchFamily="18" charset="0"/>
                <a:cs typeface="Times New Roman" panose="02020603050405020304" pitchFamily="18" charset="0"/>
              </a:rPr>
              <a:t>Ziraat</a:t>
            </a:r>
            <a:r>
              <a:rPr lang="en-GB" sz="1400" dirty="0">
                <a:solidFill>
                  <a:srgbClr val="000000"/>
                </a:solidFill>
                <a:effectLst/>
                <a:latin typeface="Times New Roman" panose="02020603050405020304" pitchFamily="18" charset="0"/>
                <a:cs typeface="Times New Roman" panose="02020603050405020304" pitchFamily="18" charset="0"/>
              </a:rPr>
              <a:t> F., </a:t>
            </a:r>
            <a:r>
              <a:rPr lang="en-GB" sz="1400" dirty="0" err="1">
                <a:solidFill>
                  <a:srgbClr val="000000"/>
                </a:solidFill>
                <a:effectLst/>
                <a:latin typeface="Times New Roman" panose="02020603050405020304" pitchFamily="18" charset="0"/>
                <a:cs typeface="Times New Roman" panose="02020603050405020304" pitchFamily="18" charset="0"/>
              </a:rPr>
              <a:t>Mimarlık</a:t>
            </a:r>
            <a:r>
              <a:rPr lang="en-GB" sz="1400" dirty="0">
                <a:solidFill>
                  <a:srgbClr val="000000"/>
                </a:solidFill>
                <a:effectLst/>
                <a:latin typeface="Times New Roman" panose="02020603050405020304" pitchFamily="18" charset="0"/>
                <a:cs typeface="Times New Roman" panose="02020603050405020304" pitchFamily="18" charset="0"/>
              </a:rPr>
              <a:t> F., </a:t>
            </a:r>
            <a:r>
              <a:rPr lang="en-GB" sz="1400" dirty="0" err="1">
                <a:solidFill>
                  <a:srgbClr val="000000"/>
                </a:solidFill>
                <a:effectLst/>
                <a:latin typeface="Times New Roman" panose="02020603050405020304" pitchFamily="18" charset="0"/>
                <a:cs typeface="Times New Roman" panose="02020603050405020304" pitchFamily="18" charset="0"/>
              </a:rPr>
              <a:t>Mühendilik</a:t>
            </a:r>
            <a:r>
              <a:rPr lang="en-GB" sz="1400" dirty="0">
                <a:solidFill>
                  <a:srgbClr val="000000"/>
                </a:solidFill>
                <a:effectLst/>
                <a:latin typeface="Times New Roman" panose="02020603050405020304" pitchFamily="18" charset="0"/>
                <a:cs typeface="Times New Roman" panose="02020603050405020304" pitchFamily="18" charset="0"/>
              </a:rPr>
              <a:t> F. </a:t>
            </a:r>
            <a:r>
              <a:rPr lang="en-GB" sz="1400" dirty="0" err="1">
                <a:solidFill>
                  <a:srgbClr val="000000"/>
                </a:solidFill>
                <a:effectLst/>
                <a:latin typeface="Times New Roman" panose="02020603050405020304" pitchFamily="18" charset="0"/>
                <a:cs typeface="Times New Roman" panose="02020603050405020304" pitchFamily="18" charset="0"/>
              </a:rPr>
              <a:t>engelliler</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için</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hissedilir</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yüzey</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ve</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engelli</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WC’leri</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yönlendirme</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tabelaları</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imalatları</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yapılmıştır</a:t>
            </a:r>
            <a:r>
              <a:rPr lang="en-GB" sz="1400" dirty="0">
                <a:solidFill>
                  <a:srgbClr val="000000"/>
                </a:solidFill>
                <a:effectLst/>
                <a:latin typeface="Times New Roman" panose="02020603050405020304" pitchFamily="18" charset="0"/>
                <a:cs typeface="Times New Roman" panose="02020603050405020304" pitchFamily="18" charset="0"/>
              </a:rPr>
              <a:t>.</a:t>
            </a:r>
            <a:endParaRPr lang="tr-TR" sz="1400" dirty="0">
              <a:effectLst/>
              <a:latin typeface="Times New Roman" panose="02020603050405020304" pitchFamily="18" charset="0"/>
              <a:cs typeface="Times New Roman" panose="02020603050405020304" pitchFamily="18" charset="0"/>
            </a:endParaRPr>
          </a:p>
          <a:p>
            <a:pPr marL="342900" lvl="0" indent="-342900" algn="just">
              <a:spcBef>
                <a:spcPts val="600"/>
              </a:spcBef>
              <a:buFont typeface="Symbol" panose="05050102010706020507" pitchFamily="18" charset="2"/>
              <a:buChar char=""/>
            </a:pPr>
            <a:r>
              <a:rPr lang="en-GB" sz="1400" dirty="0" err="1">
                <a:solidFill>
                  <a:srgbClr val="000000"/>
                </a:solidFill>
                <a:effectLst/>
                <a:latin typeface="Times New Roman" panose="02020603050405020304" pitchFamily="18" charset="0"/>
                <a:cs typeface="Times New Roman" panose="02020603050405020304" pitchFamily="18" charset="0"/>
              </a:rPr>
              <a:t>Seben</a:t>
            </a:r>
            <a:r>
              <a:rPr lang="en-GB" sz="1400" dirty="0">
                <a:solidFill>
                  <a:srgbClr val="000000"/>
                </a:solidFill>
                <a:effectLst/>
                <a:latin typeface="Times New Roman" panose="02020603050405020304" pitchFamily="18" charset="0"/>
                <a:cs typeface="Times New Roman" panose="02020603050405020304" pitchFamily="18" charset="0"/>
              </a:rPr>
              <a:t> MYO </a:t>
            </a:r>
            <a:r>
              <a:rPr lang="en-GB" sz="1400" dirty="0" err="1">
                <a:solidFill>
                  <a:srgbClr val="000000"/>
                </a:solidFill>
                <a:effectLst/>
                <a:latin typeface="Times New Roman" panose="02020603050405020304" pitchFamily="18" charset="0"/>
                <a:cs typeface="Times New Roman" panose="02020603050405020304" pitchFamily="18" charset="0"/>
              </a:rPr>
              <a:t>engelli</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girişleri</a:t>
            </a:r>
            <a:r>
              <a:rPr lang="en-GB" sz="1400" dirty="0">
                <a:solidFill>
                  <a:srgbClr val="000000"/>
                </a:solidFill>
                <a:effectLst/>
                <a:latin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cs typeface="Times New Roman" panose="02020603050405020304" pitchFamily="18" charset="0"/>
              </a:rPr>
              <a:t>tamamlanmışır</a:t>
            </a:r>
            <a:r>
              <a:rPr lang="en-GB" sz="1400" dirty="0">
                <a:solidFill>
                  <a:srgbClr val="000000"/>
                </a:solidFill>
                <a:effectLst/>
                <a:latin typeface="Times New Roman" panose="02020603050405020304" pitchFamily="18" charset="0"/>
                <a:cs typeface="Times New Roman" panose="02020603050405020304" pitchFamily="18" charset="0"/>
              </a:rPr>
              <a:t>.</a:t>
            </a:r>
            <a:endParaRPr lang="tr-T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7653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8124CD7-142B-41DC-BEA4-7414C5045A9A}"/>
              </a:ext>
            </a:extLst>
          </p:cNvPr>
          <p:cNvSpPr>
            <a:spLocks noGrp="1"/>
          </p:cNvSpPr>
          <p:nvPr>
            <p:ph type="ctrTitle"/>
          </p:nvPr>
        </p:nvSpPr>
        <p:spPr>
          <a:xfrm>
            <a:off x="927689" y="248694"/>
            <a:ext cx="8702429" cy="517425"/>
          </a:xfrm>
        </p:spPr>
        <p:txBody>
          <a:bodyPr>
            <a:noAutofit/>
          </a:bodyPr>
          <a:lstStyle/>
          <a:p>
            <a:pPr algn="ctr"/>
            <a:r>
              <a:rPr lang="tr-TR" sz="2800" b="1" dirty="0">
                <a:solidFill>
                  <a:schemeClr val="accent1">
                    <a:lumMod val="50000"/>
                  </a:schemeClr>
                </a:solidFill>
                <a:latin typeface="Times New Roman" panose="02020603050405020304" pitchFamily="18" charset="0"/>
                <a:cs typeface="Times New Roman" pitchFamily="18" charset="0"/>
              </a:rPr>
              <a:t>YÖNETİCİ ÖZETİ</a:t>
            </a:r>
          </a:p>
        </p:txBody>
      </p:sp>
      <p:sp>
        <p:nvSpPr>
          <p:cNvPr id="3" name="Alt Başlık 2">
            <a:extLst>
              <a:ext uri="{FF2B5EF4-FFF2-40B4-BE49-F238E27FC236}">
                <a16:creationId xmlns:a16="http://schemas.microsoft.com/office/drawing/2014/main" id="{1637D875-012F-49FD-A68E-3548FD6E850E}"/>
              </a:ext>
            </a:extLst>
          </p:cNvPr>
          <p:cNvSpPr>
            <a:spLocks noGrp="1"/>
          </p:cNvSpPr>
          <p:nvPr>
            <p:ph type="subTitle" idx="1"/>
          </p:nvPr>
        </p:nvSpPr>
        <p:spPr>
          <a:xfrm>
            <a:off x="927689" y="766119"/>
            <a:ext cx="8426376" cy="5843187"/>
          </a:xfrm>
        </p:spPr>
        <p:txBody>
          <a:bodyPr>
            <a:normAutofit fontScale="92500" lnSpcReduction="10000"/>
          </a:bodyPr>
          <a:lstStyle/>
          <a:p>
            <a:pPr algn="just">
              <a:lnSpc>
                <a:spcPct val="150000"/>
              </a:lnSpc>
            </a:pPr>
            <a:r>
              <a:rPr lang="tr-TR" sz="1800" dirty="0">
                <a:solidFill>
                  <a:schemeClr val="tx1">
                    <a:lumMod val="95000"/>
                    <a:lumOff val="5000"/>
                  </a:schemeClr>
                </a:solidFill>
                <a:effectLst/>
                <a:latin typeface="Times New Roman" panose="02020603050405020304" pitchFamily="18" charset="0"/>
                <a:ea typeface="Times New Roman" panose="02020603050405020304" pitchFamily="18" charset="0"/>
              </a:rPr>
              <a:t>	2021 mali yılı Yapı İşleri ve Teknik Daire Başkanlığı açısından başarılı bir yıl olmuştur. Bütçe ve ödenekler dahilinde yatırım programları hazırlanmış, bu program çerçevesinde de gerekli yapıların inşaat ihaleleri düzenlenmiş ve başarıyla sonuçlanmıştır. </a:t>
            </a:r>
          </a:p>
          <a:p>
            <a:pPr algn="just">
              <a:lnSpc>
                <a:spcPct val="150000"/>
              </a:lnSpc>
            </a:pPr>
            <a:r>
              <a:rPr lang="tr-TR" sz="18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GB" sz="1800" dirty="0">
                <a:solidFill>
                  <a:schemeClr val="tx1">
                    <a:lumMod val="95000"/>
                    <a:lumOff val="5000"/>
                  </a:schemeClr>
                </a:solidFill>
                <a:effectLst/>
                <a:latin typeface="Times New Roman" panose="02020603050405020304" pitchFamily="18" charset="0"/>
                <a:ea typeface="Times New Roman" panose="02020603050405020304" pitchFamily="18" charset="0"/>
              </a:rPr>
              <a:t>2021 </a:t>
            </a:r>
            <a:r>
              <a:rPr lang="en-GB" sz="1800" dirty="0" err="1">
                <a:solidFill>
                  <a:schemeClr val="tx1">
                    <a:lumMod val="95000"/>
                    <a:lumOff val="5000"/>
                  </a:schemeClr>
                </a:solidFill>
                <a:effectLst/>
                <a:latin typeface="Times New Roman" panose="02020603050405020304" pitchFamily="18" charset="0"/>
                <a:ea typeface="Times New Roman" panose="02020603050405020304" pitchFamily="18" charset="0"/>
              </a:rPr>
              <a:t>yılında</a:t>
            </a:r>
            <a:r>
              <a:rPr lang="en-GB" sz="18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GB" sz="1800" dirty="0" err="1">
                <a:solidFill>
                  <a:schemeClr val="tx1">
                    <a:lumMod val="95000"/>
                    <a:lumOff val="5000"/>
                  </a:schemeClr>
                </a:solidFill>
                <a:effectLst/>
                <a:latin typeface="Times New Roman" panose="02020603050405020304" pitchFamily="18" charset="0"/>
                <a:ea typeface="Times New Roman" panose="02020603050405020304" pitchFamily="18" charset="0"/>
              </a:rPr>
              <a:t>Merkezi</a:t>
            </a:r>
            <a:r>
              <a:rPr lang="en-GB" sz="18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GB" sz="1800" dirty="0" err="1">
                <a:solidFill>
                  <a:schemeClr val="tx1">
                    <a:lumMod val="95000"/>
                    <a:lumOff val="5000"/>
                  </a:schemeClr>
                </a:solidFill>
                <a:effectLst/>
                <a:latin typeface="Times New Roman" panose="02020603050405020304" pitchFamily="18" charset="0"/>
                <a:ea typeface="Times New Roman" panose="02020603050405020304" pitchFamily="18" charset="0"/>
              </a:rPr>
              <a:t>Derslikler</a:t>
            </a:r>
            <a:r>
              <a:rPr lang="en-GB" sz="18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GB" sz="1800" dirty="0" err="1">
                <a:solidFill>
                  <a:schemeClr val="tx1">
                    <a:lumMod val="95000"/>
                    <a:lumOff val="5000"/>
                  </a:schemeClr>
                </a:solidFill>
                <a:effectLst/>
                <a:latin typeface="Times New Roman" panose="02020603050405020304" pitchFamily="18" charset="0"/>
                <a:ea typeface="Times New Roman" panose="02020603050405020304" pitchFamily="18" charset="0"/>
              </a:rPr>
              <a:t>Projesi</a:t>
            </a:r>
            <a:r>
              <a:rPr lang="en-GB" sz="18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GB" sz="1800" dirty="0" err="1">
                <a:solidFill>
                  <a:schemeClr val="tx1">
                    <a:lumMod val="95000"/>
                    <a:lumOff val="5000"/>
                  </a:schemeClr>
                </a:solidFill>
                <a:effectLst/>
                <a:latin typeface="Times New Roman" panose="02020603050405020304" pitchFamily="18" charset="0"/>
                <a:ea typeface="Times New Roman" panose="02020603050405020304" pitchFamily="18" charset="0"/>
              </a:rPr>
              <a:t>kapsamında</a:t>
            </a:r>
            <a:r>
              <a:rPr lang="en-GB" sz="18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GB" sz="1800" dirty="0" err="1">
                <a:solidFill>
                  <a:schemeClr val="tx1">
                    <a:lumMod val="95000"/>
                    <a:lumOff val="5000"/>
                  </a:schemeClr>
                </a:solidFill>
                <a:effectLst/>
                <a:latin typeface="Times New Roman" panose="02020603050405020304" pitchFamily="18" charset="0"/>
                <a:ea typeface="Times New Roman" panose="02020603050405020304" pitchFamily="18" charset="0"/>
              </a:rPr>
              <a:t>Merkezi</a:t>
            </a:r>
            <a:r>
              <a:rPr lang="en-GB" sz="18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GB" sz="1800" dirty="0" err="1">
                <a:solidFill>
                  <a:schemeClr val="tx1">
                    <a:lumMod val="95000"/>
                    <a:lumOff val="5000"/>
                  </a:schemeClr>
                </a:solidFill>
                <a:effectLst/>
                <a:latin typeface="Times New Roman" panose="02020603050405020304" pitchFamily="18" charset="0"/>
                <a:ea typeface="Times New Roman" panose="02020603050405020304" pitchFamily="18" charset="0"/>
              </a:rPr>
              <a:t>Derslik</a:t>
            </a:r>
            <a:r>
              <a:rPr lang="en-GB" sz="18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GB" sz="1800" dirty="0" err="1">
                <a:solidFill>
                  <a:schemeClr val="tx1">
                    <a:lumMod val="95000"/>
                    <a:lumOff val="5000"/>
                  </a:schemeClr>
                </a:solidFill>
                <a:effectLst/>
                <a:latin typeface="Times New Roman" panose="02020603050405020304" pitchFamily="18" charset="0"/>
                <a:ea typeface="Times New Roman" panose="02020603050405020304" pitchFamily="18" charset="0"/>
              </a:rPr>
              <a:t>ihalesi</a:t>
            </a:r>
            <a:r>
              <a:rPr lang="en-GB" sz="18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GB" sz="1800" dirty="0" err="1">
                <a:solidFill>
                  <a:schemeClr val="tx1">
                    <a:lumMod val="95000"/>
                    <a:lumOff val="5000"/>
                  </a:schemeClr>
                </a:solidFill>
                <a:effectLst/>
                <a:latin typeface="Times New Roman" panose="02020603050405020304" pitchFamily="18" charset="0"/>
                <a:ea typeface="Times New Roman" panose="02020603050405020304" pitchFamily="18" charset="0"/>
              </a:rPr>
              <a:t>Kampüs</a:t>
            </a:r>
            <a:r>
              <a:rPr lang="en-GB" sz="18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GB" sz="1800" dirty="0" err="1">
                <a:solidFill>
                  <a:schemeClr val="tx1">
                    <a:lumMod val="95000"/>
                    <a:lumOff val="5000"/>
                  </a:schemeClr>
                </a:solidFill>
                <a:effectLst/>
                <a:latin typeface="Times New Roman" panose="02020603050405020304" pitchFamily="18" charset="0"/>
                <a:ea typeface="Times New Roman" panose="02020603050405020304" pitchFamily="18" charset="0"/>
              </a:rPr>
              <a:t>Altyapısı</a:t>
            </a:r>
            <a:r>
              <a:rPr lang="en-GB" sz="18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GB" sz="1800" dirty="0" err="1">
                <a:solidFill>
                  <a:schemeClr val="tx1">
                    <a:lumMod val="95000"/>
                    <a:lumOff val="5000"/>
                  </a:schemeClr>
                </a:solidFill>
                <a:effectLst/>
                <a:latin typeface="Times New Roman" panose="02020603050405020304" pitchFamily="18" charset="0"/>
                <a:ea typeface="Times New Roman" panose="02020603050405020304" pitchFamily="18" charset="0"/>
              </a:rPr>
              <a:t>Projesi</a:t>
            </a:r>
            <a:r>
              <a:rPr lang="en-GB" sz="18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GB" sz="1800" dirty="0" err="1">
                <a:solidFill>
                  <a:schemeClr val="tx1">
                    <a:lumMod val="95000"/>
                    <a:lumOff val="5000"/>
                  </a:schemeClr>
                </a:solidFill>
                <a:effectLst/>
                <a:latin typeface="Times New Roman" panose="02020603050405020304" pitchFamily="18" charset="0"/>
                <a:ea typeface="Times New Roman" panose="02020603050405020304" pitchFamily="18" charset="0"/>
              </a:rPr>
              <a:t>kapsamında</a:t>
            </a:r>
            <a:r>
              <a:rPr lang="en-GB" sz="1800" dirty="0">
                <a:solidFill>
                  <a:schemeClr val="tx1">
                    <a:lumMod val="95000"/>
                    <a:lumOff val="5000"/>
                  </a:schemeClr>
                </a:solidFill>
                <a:effectLst/>
                <a:latin typeface="Times New Roman" panose="02020603050405020304" pitchFamily="18" charset="0"/>
                <a:ea typeface="Times New Roman" panose="02020603050405020304" pitchFamily="18" charset="0"/>
              </a:rPr>
              <a:t> “BAİBÜ </a:t>
            </a:r>
            <a:r>
              <a:rPr lang="en-GB" sz="1800" dirty="0" err="1">
                <a:solidFill>
                  <a:schemeClr val="tx1">
                    <a:lumMod val="95000"/>
                    <a:lumOff val="5000"/>
                  </a:schemeClr>
                </a:solidFill>
                <a:effectLst/>
                <a:latin typeface="Times New Roman" panose="02020603050405020304" pitchFamily="18" charset="0"/>
                <a:ea typeface="Times New Roman" panose="02020603050405020304" pitchFamily="18" charset="0"/>
              </a:rPr>
              <a:t>Kampüsü</a:t>
            </a:r>
            <a:r>
              <a:rPr lang="en-GB" sz="18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GB" sz="1800" dirty="0" err="1">
                <a:solidFill>
                  <a:schemeClr val="tx1">
                    <a:lumMod val="95000"/>
                    <a:lumOff val="5000"/>
                  </a:schemeClr>
                </a:solidFill>
                <a:effectLst/>
                <a:latin typeface="Times New Roman" panose="02020603050405020304" pitchFamily="18" charset="0"/>
                <a:ea typeface="Times New Roman" panose="02020603050405020304" pitchFamily="18" charset="0"/>
              </a:rPr>
              <a:t>Fiberoptik</a:t>
            </a:r>
            <a:r>
              <a:rPr lang="en-GB" sz="18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GB" sz="1800" dirty="0" err="1">
                <a:solidFill>
                  <a:schemeClr val="tx1">
                    <a:lumMod val="95000"/>
                    <a:lumOff val="5000"/>
                  </a:schemeClr>
                </a:solidFill>
                <a:effectLst/>
                <a:latin typeface="Times New Roman" panose="02020603050405020304" pitchFamily="18" charset="0"/>
                <a:ea typeface="Times New Roman" panose="02020603050405020304" pitchFamily="18" charset="0"/>
              </a:rPr>
              <a:t>İşi</a:t>
            </a:r>
            <a:r>
              <a:rPr lang="en-GB" sz="18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GB" sz="1800" dirty="0" err="1">
                <a:solidFill>
                  <a:schemeClr val="tx1">
                    <a:lumMod val="95000"/>
                    <a:lumOff val="5000"/>
                  </a:schemeClr>
                </a:solidFill>
                <a:effectLst/>
                <a:latin typeface="Times New Roman" panose="02020603050405020304" pitchFamily="18" charset="0"/>
                <a:ea typeface="Times New Roman" panose="02020603050405020304" pitchFamily="18" charset="0"/>
              </a:rPr>
              <a:t>ve</a:t>
            </a:r>
            <a:r>
              <a:rPr lang="en-GB" sz="18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GB" sz="1800" dirty="0" err="1">
                <a:solidFill>
                  <a:schemeClr val="tx1">
                    <a:lumMod val="95000"/>
                    <a:lumOff val="5000"/>
                  </a:schemeClr>
                </a:solidFill>
                <a:effectLst/>
                <a:latin typeface="Times New Roman" panose="02020603050405020304" pitchFamily="18" charset="0"/>
                <a:ea typeface="Times New Roman" panose="02020603050405020304" pitchFamily="18" charset="0"/>
              </a:rPr>
              <a:t>Kampüs</a:t>
            </a:r>
            <a:r>
              <a:rPr lang="en-GB" sz="18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GB" sz="1800" dirty="0" err="1">
                <a:solidFill>
                  <a:schemeClr val="tx1">
                    <a:lumMod val="95000"/>
                    <a:lumOff val="5000"/>
                  </a:schemeClr>
                </a:solidFill>
                <a:effectLst/>
                <a:latin typeface="Times New Roman" panose="02020603050405020304" pitchFamily="18" charset="0"/>
                <a:ea typeface="Times New Roman" panose="02020603050405020304" pitchFamily="18" charset="0"/>
              </a:rPr>
              <a:t>Altyapısı</a:t>
            </a:r>
            <a:r>
              <a:rPr lang="en-GB" sz="1800" dirty="0">
                <a:solidFill>
                  <a:schemeClr val="tx1">
                    <a:lumMod val="95000"/>
                    <a:lumOff val="5000"/>
                  </a:schemeClr>
                </a:solidFill>
                <a:effectLst/>
                <a:latin typeface="Times New Roman" panose="02020603050405020304" pitchFamily="18" charset="0"/>
                <a:ea typeface="Times New Roman" panose="02020603050405020304" pitchFamily="18" charset="0"/>
              </a:rPr>
              <a:t> 2021” </a:t>
            </a:r>
            <a:r>
              <a:rPr lang="en-GB" sz="1800" dirty="0" err="1">
                <a:solidFill>
                  <a:schemeClr val="tx1">
                    <a:lumMod val="95000"/>
                    <a:lumOff val="5000"/>
                  </a:schemeClr>
                </a:solidFill>
                <a:effectLst/>
                <a:latin typeface="Times New Roman" panose="02020603050405020304" pitchFamily="18" charset="0"/>
                <a:ea typeface="Times New Roman" panose="02020603050405020304" pitchFamily="18" charset="0"/>
              </a:rPr>
              <a:t>İhaleleri</a:t>
            </a:r>
            <a:r>
              <a:rPr lang="en-GB" sz="18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GB" sz="1800" dirty="0" err="1">
                <a:solidFill>
                  <a:schemeClr val="tx1">
                    <a:lumMod val="95000"/>
                    <a:lumOff val="5000"/>
                  </a:schemeClr>
                </a:solidFill>
                <a:effectLst/>
                <a:latin typeface="Times New Roman" panose="02020603050405020304" pitchFamily="18" charset="0"/>
                <a:ea typeface="Times New Roman" panose="02020603050405020304" pitchFamily="18" charset="0"/>
              </a:rPr>
              <a:t>Muhtelif</a:t>
            </a:r>
            <a:r>
              <a:rPr lang="en-GB" sz="18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GB" sz="1800" dirty="0" err="1">
                <a:solidFill>
                  <a:schemeClr val="tx1">
                    <a:lumMod val="95000"/>
                    <a:lumOff val="5000"/>
                  </a:schemeClr>
                </a:solidFill>
                <a:effectLst/>
                <a:latin typeface="Times New Roman" panose="02020603050405020304" pitchFamily="18" charset="0"/>
                <a:ea typeface="Times New Roman" panose="02020603050405020304" pitchFamily="18" charset="0"/>
              </a:rPr>
              <a:t>İşler</a:t>
            </a:r>
            <a:r>
              <a:rPr lang="en-GB" sz="18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GB" sz="1800" dirty="0" err="1">
                <a:solidFill>
                  <a:schemeClr val="tx1">
                    <a:lumMod val="95000"/>
                    <a:lumOff val="5000"/>
                  </a:schemeClr>
                </a:solidFill>
                <a:effectLst/>
                <a:latin typeface="Times New Roman" panose="02020603050405020304" pitchFamily="18" charset="0"/>
                <a:ea typeface="Times New Roman" panose="02020603050405020304" pitchFamily="18" charset="0"/>
              </a:rPr>
              <a:t>Projesi</a:t>
            </a:r>
            <a:r>
              <a:rPr lang="en-GB" sz="18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GB" sz="1800" dirty="0" err="1">
                <a:solidFill>
                  <a:schemeClr val="tx1">
                    <a:lumMod val="95000"/>
                    <a:lumOff val="5000"/>
                  </a:schemeClr>
                </a:solidFill>
                <a:effectLst/>
                <a:latin typeface="Times New Roman" panose="02020603050405020304" pitchFamily="18" charset="0"/>
                <a:ea typeface="Times New Roman" panose="02020603050405020304" pitchFamily="18" charset="0"/>
              </a:rPr>
              <a:t>kapsamında</a:t>
            </a:r>
            <a:r>
              <a:rPr lang="en-GB" sz="18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GB" sz="1800" dirty="0" err="1">
                <a:solidFill>
                  <a:schemeClr val="tx1">
                    <a:lumMod val="95000"/>
                    <a:lumOff val="5000"/>
                  </a:schemeClr>
                </a:solidFill>
                <a:effectLst/>
                <a:latin typeface="Times New Roman" panose="02020603050405020304" pitchFamily="18" charset="0"/>
                <a:ea typeface="Times New Roman" panose="02020603050405020304" pitchFamily="18" charset="0"/>
              </a:rPr>
              <a:t>Asansör</a:t>
            </a:r>
            <a:r>
              <a:rPr lang="en-GB" sz="1800" dirty="0">
                <a:solidFill>
                  <a:schemeClr val="tx1">
                    <a:lumMod val="95000"/>
                    <a:lumOff val="5000"/>
                  </a:schemeClr>
                </a:solidFill>
                <a:effectLst/>
                <a:latin typeface="Times New Roman" panose="02020603050405020304" pitchFamily="18" charset="0"/>
                <a:ea typeface="Times New Roman" panose="02020603050405020304" pitchFamily="18" charset="0"/>
              </a:rPr>
              <a:t> Pe</a:t>
            </a:r>
            <a:r>
              <a:rPr lang="tr-TR" sz="1800" dirty="0">
                <a:solidFill>
                  <a:schemeClr val="tx1">
                    <a:lumMod val="95000"/>
                    <a:lumOff val="5000"/>
                  </a:schemeClr>
                </a:solidFill>
                <a:effectLst/>
                <a:latin typeface="Times New Roman" panose="02020603050405020304" pitchFamily="18" charset="0"/>
                <a:ea typeface="Times New Roman" panose="02020603050405020304" pitchFamily="18" charset="0"/>
              </a:rPr>
              <a:t>r</a:t>
            </a:r>
            <a:r>
              <a:rPr lang="en-GB" sz="1800" dirty="0" err="1">
                <a:solidFill>
                  <a:schemeClr val="tx1">
                    <a:lumMod val="95000"/>
                    <a:lumOff val="5000"/>
                  </a:schemeClr>
                </a:solidFill>
                <a:effectLst/>
                <a:latin typeface="Times New Roman" panose="02020603050405020304" pitchFamily="18" charset="0"/>
                <a:ea typeface="Times New Roman" panose="02020603050405020304" pitchFamily="18" charset="0"/>
              </a:rPr>
              <a:t>iyodi</a:t>
            </a:r>
            <a:r>
              <a:rPr lang="tr-TR" sz="1800" dirty="0">
                <a:solidFill>
                  <a:schemeClr val="tx1">
                    <a:lumMod val="95000"/>
                    <a:lumOff val="5000"/>
                  </a:schemeClr>
                </a:solidFill>
                <a:effectLst/>
                <a:latin typeface="Times New Roman" panose="02020603050405020304" pitchFamily="18" charset="0"/>
                <a:ea typeface="Times New Roman" panose="02020603050405020304" pitchFamily="18" charset="0"/>
              </a:rPr>
              <a:t>k</a:t>
            </a:r>
            <a:r>
              <a:rPr lang="en-GB" sz="18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GB" sz="1800" dirty="0" err="1">
                <a:solidFill>
                  <a:schemeClr val="tx1">
                    <a:lumMod val="95000"/>
                    <a:lumOff val="5000"/>
                  </a:schemeClr>
                </a:solidFill>
                <a:effectLst/>
                <a:latin typeface="Times New Roman" panose="02020603050405020304" pitchFamily="18" charset="0"/>
                <a:ea typeface="Times New Roman" panose="02020603050405020304" pitchFamily="18" charset="0"/>
              </a:rPr>
              <a:t>Bakım</a:t>
            </a:r>
            <a:r>
              <a:rPr lang="en-GB" sz="18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GB" sz="1800" dirty="0" err="1">
                <a:solidFill>
                  <a:schemeClr val="tx1">
                    <a:lumMod val="95000"/>
                    <a:lumOff val="5000"/>
                  </a:schemeClr>
                </a:solidFill>
                <a:effectLst/>
                <a:latin typeface="Times New Roman" panose="02020603050405020304" pitchFamily="18" charset="0"/>
                <a:ea typeface="Times New Roman" panose="02020603050405020304" pitchFamily="18" charset="0"/>
              </a:rPr>
              <a:t>ve</a:t>
            </a:r>
            <a:r>
              <a:rPr lang="en-GB" sz="18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GB" sz="1800" dirty="0" err="1">
                <a:solidFill>
                  <a:schemeClr val="tx1">
                    <a:lumMod val="95000"/>
                    <a:lumOff val="5000"/>
                  </a:schemeClr>
                </a:solidFill>
                <a:effectLst/>
                <a:latin typeface="Times New Roman" panose="02020603050405020304" pitchFamily="18" charset="0"/>
                <a:ea typeface="Times New Roman" panose="02020603050405020304" pitchFamily="18" charset="0"/>
              </a:rPr>
              <a:t>Revizyon</a:t>
            </a:r>
            <a:r>
              <a:rPr lang="tr-TR" sz="1800" dirty="0">
                <a:solidFill>
                  <a:schemeClr val="tx1">
                    <a:lumMod val="95000"/>
                    <a:lumOff val="5000"/>
                  </a:schemeClr>
                </a:solidFill>
                <a:effectLst/>
                <a:latin typeface="Times New Roman" panose="02020603050405020304" pitchFamily="18" charset="0"/>
                <a:ea typeface="Times New Roman" panose="02020603050405020304" pitchFamily="18" charset="0"/>
              </a:rPr>
              <a:t>u</a:t>
            </a:r>
            <a:r>
              <a:rPr lang="en-GB" sz="1800" dirty="0">
                <a:solidFill>
                  <a:schemeClr val="tx1">
                    <a:lumMod val="95000"/>
                    <a:lumOff val="5000"/>
                  </a:schemeClr>
                </a:solidFill>
                <a:effectLst/>
                <a:latin typeface="Times New Roman" panose="02020603050405020304" pitchFamily="18" charset="0"/>
                <a:ea typeface="Times New Roman" panose="02020603050405020304" pitchFamily="18" charset="0"/>
              </a:rPr>
              <a:t> 2021” </a:t>
            </a:r>
            <a:r>
              <a:rPr lang="en-GB" sz="1800" dirty="0" err="1">
                <a:solidFill>
                  <a:schemeClr val="tx1">
                    <a:lumMod val="95000"/>
                    <a:lumOff val="5000"/>
                  </a:schemeClr>
                </a:solidFill>
                <a:effectLst/>
                <a:latin typeface="Times New Roman" panose="02020603050405020304" pitchFamily="18" charset="0"/>
                <a:ea typeface="Times New Roman" panose="02020603050405020304" pitchFamily="18" charset="0"/>
              </a:rPr>
              <a:t>İhalesi</a:t>
            </a:r>
            <a:r>
              <a:rPr lang="en-GB" sz="1800" dirty="0">
                <a:solidFill>
                  <a:schemeClr val="tx1">
                    <a:lumMod val="95000"/>
                    <a:lumOff val="5000"/>
                  </a:schemeClr>
                </a:solidFill>
                <a:effectLst/>
                <a:latin typeface="Times New Roman" panose="02020603050405020304" pitchFamily="18" charset="0"/>
                <a:ea typeface="Times New Roman" panose="02020603050405020304" pitchFamily="18" charset="0"/>
              </a:rPr>
              <a:t>, “BAİBÜ </a:t>
            </a:r>
            <a:r>
              <a:rPr lang="en-GB" sz="1800" dirty="0" err="1">
                <a:solidFill>
                  <a:schemeClr val="tx1">
                    <a:lumMod val="95000"/>
                    <a:lumOff val="5000"/>
                  </a:schemeClr>
                </a:solidFill>
                <a:effectLst/>
                <a:latin typeface="Times New Roman" panose="02020603050405020304" pitchFamily="18" charset="0"/>
                <a:ea typeface="Times New Roman" panose="02020603050405020304" pitchFamily="18" charset="0"/>
              </a:rPr>
              <a:t>Fotoselli</a:t>
            </a:r>
            <a:r>
              <a:rPr lang="en-GB" sz="18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GB" sz="1800" dirty="0" err="1">
                <a:solidFill>
                  <a:schemeClr val="tx1">
                    <a:lumMod val="95000"/>
                    <a:lumOff val="5000"/>
                  </a:schemeClr>
                </a:solidFill>
                <a:effectLst/>
                <a:latin typeface="Times New Roman" panose="02020603050405020304" pitchFamily="18" charset="0"/>
                <a:ea typeface="Times New Roman" panose="02020603050405020304" pitchFamily="18" charset="0"/>
              </a:rPr>
              <a:t>Otomatik</a:t>
            </a:r>
            <a:r>
              <a:rPr lang="en-GB" sz="18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GB" sz="1800" dirty="0" err="1">
                <a:solidFill>
                  <a:schemeClr val="tx1">
                    <a:lumMod val="95000"/>
                    <a:lumOff val="5000"/>
                  </a:schemeClr>
                </a:solidFill>
                <a:effectLst/>
                <a:latin typeface="Times New Roman" panose="02020603050405020304" pitchFamily="18" charset="0"/>
                <a:ea typeface="Times New Roman" panose="02020603050405020304" pitchFamily="18" charset="0"/>
              </a:rPr>
              <a:t>Kapı</a:t>
            </a:r>
            <a:r>
              <a:rPr lang="en-GB" sz="18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GB" sz="1800" dirty="0" err="1">
                <a:solidFill>
                  <a:schemeClr val="tx1">
                    <a:lumMod val="95000"/>
                    <a:lumOff val="5000"/>
                  </a:schemeClr>
                </a:solidFill>
                <a:effectLst/>
                <a:latin typeface="Times New Roman" panose="02020603050405020304" pitchFamily="18" charset="0"/>
                <a:ea typeface="Times New Roman" panose="02020603050405020304" pitchFamily="18" charset="0"/>
              </a:rPr>
              <a:t>Bakım-Onarım</a:t>
            </a:r>
            <a:r>
              <a:rPr lang="en-GB" sz="18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GB" sz="1800" dirty="0" err="1">
                <a:solidFill>
                  <a:schemeClr val="tx1">
                    <a:lumMod val="95000"/>
                    <a:lumOff val="5000"/>
                  </a:schemeClr>
                </a:solidFill>
                <a:effectLst/>
                <a:latin typeface="Times New Roman" panose="02020603050405020304" pitchFamily="18" charset="0"/>
                <a:ea typeface="Times New Roman" panose="02020603050405020304" pitchFamily="18" charset="0"/>
              </a:rPr>
              <a:t>İhalesi</a:t>
            </a:r>
            <a:r>
              <a:rPr lang="en-GB" sz="18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GB" sz="1800" dirty="0" err="1">
                <a:solidFill>
                  <a:schemeClr val="tx1">
                    <a:lumMod val="95000"/>
                    <a:lumOff val="5000"/>
                  </a:schemeClr>
                </a:solidFill>
                <a:effectLst/>
                <a:latin typeface="Times New Roman" panose="02020603050405020304" pitchFamily="18" charset="0"/>
                <a:ea typeface="Times New Roman" panose="02020603050405020304" pitchFamily="18" charset="0"/>
              </a:rPr>
              <a:t>ve</a:t>
            </a:r>
            <a:r>
              <a:rPr lang="en-GB" sz="18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GB" sz="1800" dirty="0" err="1">
                <a:solidFill>
                  <a:schemeClr val="tx1">
                    <a:lumMod val="95000"/>
                    <a:lumOff val="5000"/>
                  </a:schemeClr>
                </a:solidFill>
                <a:effectLst/>
                <a:latin typeface="Times New Roman" panose="02020603050405020304" pitchFamily="18" charset="0"/>
                <a:ea typeface="Times New Roman" panose="02020603050405020304" pitchFamily="18" charset="0"/>
              </a:rPr>
              <a:t>Büyük</a:t>
            </a:r>
            <a:r>
              <a:rPr lang="en-GB" sz="18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GB" sz="1800" dirty="0" err="1">
                <a:solidFill>
                  <a:schemeClr val="tx1">
                    <a:lumMod val="95000"/>
                    <a:lumOff val="5000"/>
                  </a:schemeClr>
                </a:solidFill>
                <a:effectLst/>
                <a:latin typeface="Times New Roman" panose="02020603050405020304" pitchFamily="18" charset="0"/>
                <a:ea typeface="Times New Roman" panose="02020603050405020304" pitchFamily="18" charset="0"/>
              </a:rPr>
              <a:t>Onarım</a:t>
            </a:r>
            <a:r>
              <a:rPr lang="en-GB" sz="1800" dirty="0">
                <a:solidFill>
                  <a:schemeClr val="tx1">
                    <a:lumMod val="95000"/>
                    <a:lumOff val="5000"/>
                  </a:schemeClr>
                </a:solidFill>
                <a:effectLst/>
                <a:latin typeface="Times New Roman" panose="02020603050405020304" pitchFamily="18" charset="0"/>
                <a:ea typeface="Times New Roman" panose="02020603050405020304" pitchFamily="18" charset="0"/>
              </a:rPr>
              <a:t> 2021” </a:t>
            </a:r>
            <a:r>
              <a:rPr lang="en-GB" sz="1800" dirty="0" err="1">
                <a:solidFill>
                  <a:schemeClr val="tx1">
                    <a:lumMod val="95000"/>
                    <a:lumOff val="5000"/>
                  </a:schemeClr>
                </a:solidFill>
                <a:effectLst/>
                <a:latin typeface="Times New Roman" panose="02020603050405020304" pitchFamily="18" charset="0"/>
                <a:ea typeface="Times New Roman" panose="02020603050405020304" pitchFamily="18" charset="0"/>
              </a:rPr>
              <a:t>İhalesi</a:t>
            </a:r>
            <a:r>
              <a:rPr lang="en-GB" sz="18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GB" sz="1800" dirty="0" err="1">
                <a:solidFill>
                  <a:schemeClr val="tx1">
                    <a:lumMod val="95000"/>
                    <a:lumOff val="5000"/>
                  </a:schemeClr>
                </a:solidFill>
                <a:effectLst/>
                <a:latin typeface="Times New Roman" panose="02020603050405020304" pitchFamily="18" charset="0"/>
                <a:ea typeface="Times New Roman" panose="02020603050405020304" pitchFamily="18" charset="0"/>
              </a:rPr>
              <a:t>yapılmıştır</a:t>
            </a:r>
            <a:r>
              <a:rPr lang="en-GB" sz="18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tr-TR" sz="1800" dirty="0">
                <a:solidFill>
                  <a:schemeClr val="tx1">
                    <a:lumMod val="95000"/>
                    <a:lumOff val="5000"/>
                  </a:schemeClr>
                </a:solidFill>
                <a:effectLst/>
                <a:latin typeface="Times New Roman" panose="02020603050405020304" pitchFamily="18" charset="0"/>
                <a:ea typeface="Times New Roman" panose="02020603050405020304" pitchFamily="18" charset="0"/>
              </a:rPr>
              <a:t>2021 yılı Yatırım Projelerinden Çeşitli Ünitelerin Etüt Projesi ve Açık Spor Tesisleri Projesinin ödenekleri aktarım yapılmıştır. </a:t>
            </a:r>
          </a:p>
          <a:p>
            <a:pPr algn="just">
              <a:lnSpc>
                <a:spcPct val="150000"/>
              </a:lnSpc>
            </a:pPr>
            <a:r>
              <a:rPr lang="tr-TR" sz="1800" dirty="0">
                <a:solidFill>
                  <a:schemeClr val="tx1"/>
                </a:solidFill>
                <a:effectLst/>
                <a:latin typeface="Times New Roman" panose="02020603050405020304" pitchFamily="18" charset="0"/>
                <a:ea typeface="Times New Roman" panose="02020603050405020304" pitchFamily="18" charset="0"/>
              </a:rPr>
              <a:t>	Birimimiz imalat ve denetim görevleriyle birlikte yerleşkemizin ısınma, elektrik, su teminini sağlayan sistemleri de sürekli çalışır halde tutmak için çaba sarf etmiştir. Bu sistemlerde oluşan arızalara da anında müdahale edilmiş ve sistemin sürekliliği sağlanmıştır.</a:t>
            </a:r>
          </a:p>
          <a:p>
            <a:pPr algn="just">
              <a:lnSpc>
                <a:spcPct val="150000"/>
              </a:lnSpc>
            </a:pPr>
            <a:r>
              <a:rPr lang="tr-TR" sz="1800" dirty="0">
                <a:solidFill>
                  <a:schemeClr val="tx1">
                    <a:lumMod val="95000"/>
                    <a:lumOff val="5000"/>
                  </a:schemeClr>
                </a:solidFill>
                <a:effectLst/>
                <a:latin typeface="Times New Roman" panose="02020603050405020304" pitchFamily="18" charset="0"/>
                <a:ea typeface="Times New Roman" panose="02020603050405020304" pitchFamily="18" charset="0"/>
              </a:rPr>
              <a:t>	Yapı İşleri ve Teknik Daire Başkanlığımız, personelimizin özverili ve gayretli çalışmaları sonucunda 2021 yılı programında olan işleri başarıyla tamamlamıştır.</a:t>
            </a:r>
          </a:p>
          <a:p>
            <a:pPr algn="ctr"/>
            <a:endParaRPr lang="tr-TR" sz="2000" dirty="0">
              <a:solidFill>
                <a:schemeClr val="accent1">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5933882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B1C7CDF-9027-45B7-9C22-F3A419269D75}"/>
              </a:ext>
            </a:extLst>
          </p:cNvPr>
          <p:cNvSpPr>
            <a:spLocks noGrp="1"/>
          </p:cNvSpPr>
          <p:nvPr>
            <p:ph idx="1"/>
          </p:nvPr>
        </p:nvSpPr>
        <p:spPr>
          <a:xfrm>
            <a:off x="373063" y="625642"/>
            <a:ext cx="8859838" cy="6232358"/>
          </a:xfrm>
          <a:noFill/>
        </p:spPr>
        <p:txBody>
          <a:bodyPr/>
          <a:lstStyle/>
          <a:p>
            <a:pPr marL="0" indent="0" algn="just">
              <a:lnSpc>
                <a:spcPct val="115000"/>
              </a:lnSpc>
              <a:buNone/>
            </a:pPr>
            <a:r>
              <a:rPr lang="en-GB" sz="1800" b="1" u="sng" dirty="0" err="1">
                <a:solidFill>
                  <a:srgbClr val="000000"/>
                </a:solidFill>
                <a:effectLst/>
                <a:latin typeface="Times New Roman" panose="02020603050405020304" pitchFamily="18" charset="0"/>
                <a:cs typeface="Times New Roman" panose="02020603050405020304" pitchFamily="18" charset="0"/>
              </a:rPr>
              <a:t>Asansör</a:t>
            </a:r>
            <a:r>
              <a:rPr lang="en-GB" sz="1800" b="1" u="sng" dirty="0">
                <a:solidFill>
                  <a:srgbClr val="000000"/>
                </a:solidFill>
                <a:effectLst/>
                <a:latin typeface="Times New Roman" panose="02020603050405020304" pitchFamily="18" charset="0"/>
                <a:cs typeface="Times New Roman" panose="02020603050405020304" pitchFamily="18" charset="0"/>
              </a:rPr>
              <a:t> </a:t>
            </a:r>
            <a:r>
              <a:rPr lang="en-GB" sz="1800" b="1" u="sng" dirty="0" err="1">
                <a:solidFill>
                  <a:srgbClr val="000000"/>
                </a:solidFill>
                <a:effectLst/>
                <a:latin typeface="Times New Roman" panose="02020603050405020304" pitchFamily="18" charset="0"/>
                <a:cs typeface="Times New Roman" panose="02020603050405020304" pitchFamily="18" charset="0"/>
              </a:rPr>
              <a:t>Periyodik</a:t>
            </a:r>
            <a:r>
              <a:rPr lang="en-GB" sz="1800" b="1" u="sng" dirty="0">
                <a:solidFill>
                  <a:srgbClr val="000000"/>
                </a:solidFill>
                <a:effectLst/>
                <a:latin typeface="Times New Roman" panose="02020603050405020304" pitchFamily="18" charset="0"/>
                <a:cs typeface="Times New Roman" panose="02020603050405020304" pitchFamily="18" charset="0"/>
              </a:rPr>
              <a:t> </a:t>
            </a:r>
            <a:r>
              <a:rPr lang="en-GB" sz="1800" b="1" u="sng" dirty="0" err="1">
                <a:solidFill>
                  <a:srgbClr val="000000"/>
                </a:solidFill>
                <a:effectLst/>
                <a:latin typeface="Times New Roman" panose="02020603050405020304" pitchFamily="18" charset="0"/>
                <a:cs typeface="Times New Roman" panose="02020603050405020304" pitchFamily="18" charset="0"/>
              </a:rPr>
              <a:t>Bakım</a:t>
            </a:r>
            <a:r>
              <a:rPr lang="en-GB" sz="1800" b="1" u="sng" dirty="0">
                <a:solidFill>
                  <a:srgbClr val="000000"/>
                </a:solidFill>
                <a:effectLst/>
                <a:latin typeface="Times New Roman" panose="02020603050405020304" pitchFamily="18" charset="0"/>
                <a:cs typeface="Times New Roman" panose="02020603050405020304" pitchFamily="18" charset="0"/>
              </a:rPr>
              <a:t> </a:t>
            </a:r>
            <a:r>
              <a:rPr lang="en-GB" sz="1800" b="1" u="sng" dirty="0" err="1">
                <a:solidFill>
                  <a:srgbClr val="000000"/>
                </a:solidFill>
                <a:effectLst/>
                <a:latin typeface="Times New Roman" panose="02020603050405020304" pitchFamily="18" charset="0"/>
                <a:cs typeface="Times New Roman" panose="02020603050405020304" pitchFamily="18" charset="0"/>
              </a:rPr>
              <a:t>ve</a:t>
            </a:r>
            <a:r>
              <a:rPr lang="en-GB" sz="1800" b="1" u="sng" dirty="0">
                <a:solidFill>
                  <a:srgbClr val="000000"/>
                </a:solidFill>
                <a:effectLst/>
                <a:latin typeface="Times New Roman" panose="02020603050405020304" pitchFamily="18" charset="0"/>
                <a:cs typeface="Times New Roman" panose="02020603050405020304" pitchFamily="18" charset="0"/>
              </a:rPr>
              <a:t> </a:t>
            </a:r>
            <a:r>
              <a:rPr lang="en-GB" sz="1800" b="1" u="sng" dirty="0" err="1">
                <a:solidFill>
                  <a:srgbClr val="000000"/>
                </a:solidFill>
                <a:effectLst/>
                <a:latin typeface="Times New Roman" panose="02020603050405020304" pitchFamily="18" charset="0"/>
                <a:cs typeface="Times New Roman" panose="02020603050405020304" pitchFamily="18" charset="0"/>
              </a:rPr>
              <a:t>Revizyon</a:t>
            </a:r>
            <a:r>
              <a:rPr lang="en-GB" sz="1800" b="1" u="sng" dirty="0">
                <a:solidFill>
                  <a:srgbClr val="000000"/>
                </a:solidFill>
                <a:effectLst/>
                <a:latin typeface="Times New Roman" panose="02020603050405020304" pitchFamily="18" charset="0"/>
                <a:cs typeface="Times New Roman" panose="02020603050405020304" pitchFamily="18" charset="0"/>
              </a:rPr>
              <a:t> 2021 </a:t>
            </a:r>
            <a:r>
              <a:rPr lang="en-GB" sz="1800" b="1" u="sng" dirty="0" err="1">
                <a:solidFill>
                  <a:srgbClr val="000000"/>
                </a:solidFill>
                <a:effectLst/>
                <a:latin typeface="Times New Roman" panose="02020603050405020304" pitchFamily="18" charset="0"/>
                <a:cs typeface="Times New Roman" panose="02020603050405020304" pitchFamily="18" charset="0"/>
              </a:rPr>
              <a:t>ihalesi</a:t>
            </a:r>
            <a:r>
              <a:rPr lang="en-GB" sz="1800" b="1" u="sng" dirty="0">
                <a:solidFill>
                  <a:srgbClr val="000000"/>
                </a:solidFill>
                <a:effectLst/>
                <a:latin typeface="Times New Roman" panose="02020603050405020304" pitchFamily="18" charset="0"/>
                <a:cs typeface="Times New Roman" panose="02020603050405020304" pitchFamily="18" charset="0"/>
              </a:rPr>
              <a:t>;</a:t>
            </a:r>
            <a:endParaRPr lang="tr-TR" sz="1800" dirty="0">
              <a:effectLst/>
              <a:latin typeface="Times New Roman" panose="02020603050405020304" pitchFamily="18" charset="0"/>
              <a:cs typeface="Times New Roman" panose="02020603050405020304" pitchFamily="18" charset="0"/>
            </a:endParaRPr>
          </a:p>
          <a:p>
            <a:pPr marL="0" indent="0" algn="just">
              <a:lnSpc>
                <a:spcPct val="115000"/>
              </a:lnSpc>
              <a:buNone/>
            </a:pPr>
            <a:r>
              <a:rPr lang="en-GB" sz="1800" dirty="0">
                <a:effectLst/>
                <a:latin typeface="Times New Roman" panose="02020603050405020304" pitchFamily="18" charset="0"/>
                <a:cs typeface="Times New Roman" panose="02020603050405020304" pitchFamily="18" charset="0"/>
              </a:rPr>
              <a:t>           30.03.2021 </a:t>
            </a:r>
            <a:r>
              <a:rPr lang="en-GB" sz="1800" dirty="0" err="1">
                <a:effectLst/>
                <a:latin typeface="Times New Roman" panose="02020603050405020304" pitchFamily="18" charset="0"/>
                <a:cs typeface="Times New Roman" panose="02020603050405020304" pitchFamily="18" charset="0"/>
              </a:rPr>
              <a:t>tarihinde</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yapılan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ihale</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ile</a:t>
            </a:r>
            <a:r>
              <a:rPr lang="en-GB" sz="1800" dirty="0">
                <a:effectLst/>
                <a:latin typeface="Times New Roman" panose="02020603050405020304" pitchFamily="18" charset="0"/>
                <a:cs typeface="Times New Roman" panose="02020603050405020304" pitchFamily="18" charset="0"/>
              </a:rPr>
              <a:t> Bozkurt </a:t>
            </a:r>
            <a:r>
              <a:rPr lang="en-GB" sz="1800" dirty="0" err="1">
                <a:effectLst/>
                <a:latin typeface="Times New Roman" panose="02020603050405020304" pitchFamily="18" charset="0"/>
                <a:cs typeface="Times New Roman" panose="02020603050405020304" pitchFamily="18" charset="0"/>
              </a:rPr>
              <a:t>Asansör</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Elekt</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İnş</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Gıda</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İmalat</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San.veTic.Ltd.Şti</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ile</a:t>
            </a:r>
            <a:r>
              <a:rPr lang="en-GB" sz="1800" dirty="0">
                <a:effectLst/>
                <a:latin typeface="Times New Roman" panose="02020603050405020304" pitchFamily="18" charset="0"/>
                <a:cs typeface="Times New Roman" panose="02020603050405020304" pitchFamily="18" charset="0"/>
              </a:rPr>
              <a:t> 194.961,00 TL (KDV </a:t>
            </a:r>
            <a:r>
              <a:rPr lang="en-GB" sz="1800" dirty="0" err="1">
                <a:effectLst/>
                <a:latin typeface="Times New Roman" panose="02020603050405020304" pitchFamily="18" charset="0"/>
                <a:cs typeface="Times New Roman" panose="02020603050405020304" pitchFamily="18" charset="0"/>
              </a:rPr>
              <a:t>Hariç</a:t>
            </a:r>
            <a:r>
              <a:rPr lang="en-GB" sz="1800" dirty="0">
                <a:effectLst/>
                <a:latin typeface="Times New Roman" panose="02020603050405020304" pitchFamily="18" charset="0"/>
                <a:cs typeface="Times New Roman" panose="02020603050405020304" pitchFamily="18" charset="0"/>
              </a:rPr>
              <a:t>) </a:t>
            </a:r>
            <a:r>
              <a:rPr lang="tr-TR" sz="1800" dirty="0">
                <a:effectLst/>
                <a:latin typeface="Times New Roman" panose="02020603050405020304" pitchFamily="18" charset="0"/>
                <a:cs typeface="Times New Roman" panose="02020603050405020304" pitchFamily="18" charset="0"/>
              </a:rPr>
              <a:t>sözleşme bedelinde 21.04.2021 tarihli sözleşme imzalanarak 26.04.2021 tarihinde yer teslimi yapılmıştır. </a:t>
            </a:r>
            <a:r>
              <a:rPr lang="en-GB" sz="1800" dirty="0" err="1">
                <a:effectLst/>
                <a:latin typeface="Times New Roman" panose="02020603050405020304" pitchFamily="18" charset="0"/>
                <a:cs typeface="Times New Roman" panose="02020603050405020304" pitchFamily="18" charset="0"/>
              </a:rPr>
              <a:t>Bolu</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Abant</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İzzet</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Baysal</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Üniversitesi</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Gölköy</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Kampüsü</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Gerede</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Seben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ve</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Yeniçağa</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Meslek</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Yüksekokullarında</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bulunan</a:t>
            </a:r>
            <a:r>
              <a:rPr lang="en-GB" sz="1800" dirty="0">
                <a:effectLst/>
                <a:latin typeface="Times New Roman" panose="02020603050405020304" pitchFamily="18" charset="0"/>
                <a:cs typeface="Times New Roman" panose="02020603050405020304" pitchFamily="18" charset="0"/>
              </a:rPr>
              <a:t> 34 </a:t>
            </a:r>
            <a:r>
              <a:rPr lang="en-GB" sz="1800" dirty="0" err="1">
                <a:effectLst/>
                <a:latin typeface="Times New Roman" panose="02020603050405020304" pitchFamily="18" charset="0"/>
                <a:cs typeface="Times New Roman" panose="02020603050405020304" pitchFamily="18" charset="0"/>
              </a:rPr>
              <a:t>adet</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asansörün</a:t>
            </a:r>
            <a:r>
              <a:rPr lang="en-GB" sz="1800" dirty="0">
                <a:effectLst/>
                <a:latin typeface="Times New Roman" panose="02020603050405020304" pitchFamily="18" charset="0"/>
                <a:cs typeface="Times New Roman" panose="02020603050405020304" pitchFamily="18" charset="0"/>
              </a:rPr>
              <a:t> 9 ay </a:t>
            </a:r>
            <a:r>
              <a:rPr lang="en-GB" sz="1800" dirty="0" err="1">
                <a:effectLst/>
                <a:latin typeface="Times New Roman" panose="02020603050405020304" pitchFamily="18" charset="0"/>
                <a:cs typeface="Times New Roman" panose="02020603050405020304" pitchFamily="18" charset="0"/>
              </a:rPr>
              <a:t>süre</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ile</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aylik</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periyodik</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bakımı</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yapilmiştir</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Ayrica</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ayni</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kampüslerde</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bulunan</a:t>
            </a:r>
            <a:r>
              <a:rPr lang="en-GB" sz="1800" dirty="0">
                <a:effectLst/>
                <a:latin typeface="Times New Roman" panose="02020603050405020304" pitchFamily="18" charset="0"/>
                <a:cs typeface="Times New Roman" panose="02020603050405020304" pitchFamily="18" charset="0"/>
              </a:rPr>
              <a:t> 37 </a:t>
            </a:r>
            <a:r>
              <a:rPr lang="en-GB" sz="1800" dirty="0" err="1">
                <a:effectLst/>
                <a:latin typeface="Times New Roman" panose="02020603050405020304" pitchFamily="18" charset="0"/>
                <a:cs typeface="Times New Roman" panose="02020603050405020304" pitchFamily="18" charset="0"/>
              </a:rPr>
              <a:t>adet</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asansörün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yıllık</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periyodik</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kontrolleri</a:t>
            </a:r>
            <a:r>
              <a:rPr lang="en-GB" sz="1800" dirty="0">
                <a:effectLst/>
                <a:latin typeface="Times New Roman" panose="02020603050405020304" pitchFamily="18" charset="0"/>
                <a:cs typeface="Times New Roman" panose="02020603050405020304" pitchFamily="18" charset="0"/>
              </a:rPr>
              <a:t> TSE </a:t>
            </a:r>
            <a:r>
              <a:rPr lang="en-GB" sz="1800" dirty="0" err="1">
                <a:effectLst/>
                <a:latin typeface="Times New Roman" panose="02020603050405020304" pitchFamily="18" charset="0"/>
                <a:cs typeface="Times New Roman" panose="02020603050405020304" pitchFamily="18" charset="0"/>
              </a:rPr>
              <a:t>tarafindan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yapılmış</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olup</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mavi</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etiket</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alınmıştır</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İhale</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kapsamında</a:t>
            </a:r>
            <a:r>
              <a:rPr lang="en-GB" sz="1800" dirty="0">
                <a:effectLst/>
                <a:latin typeface="Times New Roman" panose="02020603050405020304" pitchFamily="18" charset="0"/>
                <a:cs typeface="Times New Roman" panose="02020603050405020304" pitchFamily="18" charset="0"/>
              </a:rPr>
              <a:t> 06.7 </a:t>
            </a:r>
            <a:r>
              <a:rPr lang="tr-TR" sz="1800" dirty="0">
                <a:effectLst/>
                <a:latin typeface="Times New Roman" panose="02020603050405020304" pitchFamily="18" charset="0"/>
                <a:cs typeface="Times New Roman" panose="02020603050405020304" pitchFamily="18" charset="0"/>
              </a:rPr>
              <a:t>Gayrimenkul Büyük Onarım Giderleri grubundan </a:t>
            </a:r>
            <a:r>
              <a:rPr lang="en-GB" sz="1800" dirty="0">
                <a:effectLst/>
                <a:latin typeface="Times New Roman" panose="02020603050405020304" pitchFamily="18" charset="0"/>
                <a:cs typeface="Times New Roman" panose="02020603050405020304" pitchFamily="18" charset="0"/>
              </a:rPr>
              <a:t>192.624,38 TL </a:t>
            </a:r>
            <a:r>
              <a:rPr lang="en-GB" sz="1800" dirty="0" err="1">
                <a:effectLst/>
                <a:latin typeface="Times New Roman" panose="02020603050405020304" pitchFamily="18" charset="0"/>
                <a:cs typeface="Times New Roman" panose="02020603050405020304" pitchFamily="18" charset="0"/>
              </a:rPr>
              <a:t>harcama</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yapılmıştır</a:t>
            </a:r>
            <a:r>
              <a:rPr lang="en-GB" sz="1800" dirty="0">
                <a:effectLst/>
                <a:latin typeface="Times New Roman" panose="02020603050405020304" pitchFamily="18" charset="0"/>
                <a:cs typeface="Times New Roman" panose="02020603050405020304" pitchFamily="18" charset="0"/>
              </a:rPr>
              <a:t>.</a:t>
            </a:r>
            <a:endParaRPr lang="tr-TR" sz="1800" dirty="0">
              <a:effectLst/>
              <a:latin typeface="Times New Roman" panose="02020603050405020304" pitchFamily="18" charset="0"/>
              <a:cs typeface="Times New Roman" panose="02020603050405020304" pitchFamily="18" charset="0"/>
            </a:endParaRPr>
          </a:p>
          <a:p>
            <a:pPr marL="0" indent="0" algn="just">
              <a:lnSpc>
                <a:spcPct val="115000"/>
              </a:lnSpc>
              <a:buNone/>
            </a:pPr>
            <a:endParaRPr lang="tr-TR" sz="1800" dirty="0">
              <a:effectLst/>
              <a:latin typeface="Times New Roman" panose="02020603050405020304" pitchFamily="18" charset="0"/>
              <a:cs typeface="Times New Roman" panose="02020603050405020304" pitchFamily="18" charset="0"/>
            </a:endParaRPr>
          </a:p>
          <a:p>
            <a:pPr marL="0" indent="0" algn="just">
              <a:lnSpc>
                <a:spcPct val="115000"/>
              </a:lnSpc>
              <a:buNone/>
            </a:pPr>
            <a:r>
              <a:rPr lang="en-GB" sz="1800" b="1" u="sng" dirty="0">
                <a:solidFill>
                  <a:srgbClr val="000000"/>
                </a:solidFill>
                <a:effectLst/>
                <a:latin typeface="Times New Roman" panose="02020603050405020304" pitchFamily="18" charset="0"/>
                <a:cs typeface="Times New Roman" panose="02020603050405020304" pitchFamily="18" charset="0"/>
              </a:rPr>
              <a:t>BAİBÜ </a:t>
            </a:r>
            <a:r>
              <a:rPr lang="en-GB" sz="1800" b="1" u="sng" dirty="0" err="1">
                <a:solidFill>
                  <a:srgbClr val="000000"/>
                </a:solidFill>
                <a:effectLst/>
                <a:latin typeface="Times New Roman" panose="02020603050405020304" pitchFamily="18" charset="0"/>
                <a:cs typeface="Times New Roman" panose="02020603050405020304" pitchFamily="18" charset="0"/>
              </a:rPr>
              <a:t>Fotoselli</a:t>
            </a:r>
            <a:r>
              <a:rPr lang="en-GB" sz="1800" b="1" u="sng" dirty="0">
                <a:solidFill>
                  <a:srgbClr val="000000"/>
                </a:solidFill>
                <a:effectLst/>
                <a:latin typeface="Times New Roman" panose="02020603050405020304" pitchFamily="18" charset="0"/>
                <a:cs typeface="Times New Roman" panose="02020603050405020304" pitchFamily="18" charset="0"/>
              </a:rPr>
              <a:t> </a:t>
            </a:r>
            <a:r>
              <a:rPr lang="en-GB" sz="1800" b="1" u="sng" dirty="0" err="1">
                <a:solidFill>
                  <a:srgbClr val="000000"/>
                </a:solidFill>
                <a:effectLst/>
                <a:latin typeface="Times New Roman" panose="02020603050405020304" pitchFamily="18" charset="0"/>
                <a:cs typeface="Times New Roman" panose="02020603050405020304" pitchFamily="18" charset="0"/>
              </a:rPr>
              <a:t>Otomatik</a:t>
            </a:r>
            <a:r>
              <a:rPr lang="en-GB" sz="1800" b="1" u="sng" dirty="0">
                <a:solidFill>
                  <a:srgbClr val="000000"/>
                </a:solidFill>
                <a:effectLst/>
                <a:latin typeface="Times New Roman" panose="02020603050405020304" pitchFamily="18" charset="0"/>
                <a:cs typeface="Times New Roman" panose="02020603050405020304" pitchFamily="18" charset="0"/>
              </a:rPr>
              <a:t> </a:t>
            </a:r>
            <a:r>
              <a:rPr lang="en-GB" sz="1800" b="1" u="sng" dirty="0" err="1">
                <a:solidFill>
                  <a:srgbClr val="000000"/>
                </a:solidFill>
                <a:effectLst/>
                <a:latin typeface="Times New Roman" panose="02020603050405020304" pitchFamily="18" charset="0"/>
                <a:cs typeface="Times New Roman" panose="02020603050405020304" pitchFamily="18" charset="0"/>
              </a:rPr>
              <a:t>Kap</a:t>
            </a:r>
            <a:r>
              <a:rPr lang="en-GB" sz="1800" b="1" u="sng" dirty="0">
                <a:solidFill>
                  <a:srgbClr val="000000"/>
                </a:solidFill>
                <a:effectLst/>
                <a:latin typeface="Times New Roman" panose="02020603050405020304" pitchFamily="18" charset="0"/>
                <a:cs typeface="Times New Roman" panose="02020603050405020304" pitchFamily="18" charset="0"/>
              </a:rPr>
              <a:t> </a:t>
            </a:r>
            <a:r>
              <a:rPr lang="en-GB" sz="1800" b="1" u="sng" dirty="0" err="1">
                <a:solidFill>
                  <a:srgbClr val="000000"/>
                </a:solidFill>
                <a:effectLst/>
                <a:latin typeface="Times New Roman" panose="02020603050405020304" pitchFamily="18" charset="0"/>
                <a:cs typeface="Times New Roman" panose="02020603050405020304" pitchFamily="18" charset="0"/>
              </a:rPr>
              <a:t>Bakım-Onarım</a:t>
            </a:r>
            <a:r>
              <a:rPr lang="en-GB" sz="1800" b="1" u="sng" dirty="0">
                <a:solidFill>
                  <a:srgbClr val="000000"/>
                </a:solidFill>
                <a:effectLst/>
                <a:latin typeface="Times New Roman" panose="02020603050405020304" pitchFamily="18" charset="0"/>
                <a:cs typeface="Times New Roman" panose="02020603050405020304" pitchFamily="18" charset="0"/>
              </a:rPr>
              <a:t> </a:t>
            </a:r>
            <a:r>
              <a:rPr lang="en-GB" sz="1800" b="1" u="sng" dirty="0" err="1">
                <a:solidFill>
                  <a:srgbClr val="000000"/>
                </a:solidFill>
                <a:effectLst/>
                <a:latin typeface="Times New Roman" panose="02020603050405020304" pitchFamily="18" charset="0"/>
                <a:cs typeface="Times New Roman" panose="02020603050405020304" pitchFamily="18" charset="0"/>
              </a:rPr>
              <a:t>İhalesi</a:t>
            </a:r>
            <a:r>
              <a:rPr lang="en-GB" sz="1800" b="1" u="sng" dirty="0">
                <a:solidFill>
                  <a:srgbClr val="000000"/>
                </a:solidFill>
                <a:effectLst/>
                <a:latin typeface="Times New Roman" panose="02020603050405020304" pitchFamily="18" charset="0"/>
                <a:cs typeface="Times New Roman" panose="02020603050405020304" pitchFamily="18" charset="0"/>
              </a:rPr>
              <a:t>;</a:t>
            </a:r>
            <a:endParaRPr lang="tr-TR" sz="1800" dirty="0">
              <a:effectLst/>
              <a:latin typeface="Times New Roman" panose="02020603050405020304" pitchFamily="18" charset="0"/>
              <a:cs typeface="Times New Roman" panose="02020603050405020304" pitchFamily="18" charset="0"/>
            </a:endParaRPr>
          </a:p>
          <a:p>
            <a:pPr marL="0" indent="0" algn="just">
              <a:lnSpc>
                <a:spcPct val="115000"/>
              </a:lnSpc>
              <a:buNone/>
            </a:pPr>
            <a:r>
              <a:rPr lang="en-GB" sz="1800" dirty="0">
                <a:effectLst/>
                <a:latin typeface="Times New Roman" panose="02020603050405020304" pitchFamily="18" charset="0"/>
                <a:cs typeface="Times New Roman" panose="02020603050405020304" pitchFamily="18" charset="0"/>
              </a:rPr>
              <a:t>            08.06.2021 </a:t>
            </a:r>
            <a:r>
              <a:rPr lang="en-GB" sz="1800" dirty="0" err="1">
                <a:effectLst/>
                <a:latin typeface="Times New Roman" panose="02020603050405020304" pitchFamily="18" charset="0"/>
                <a:cs typeface="Times New Roman" panose="02020603050405020304" pitchFamily="18" charset="0"/>
              </a:rPr>
              <a:t>tarihinde</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yapılan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ihale</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ile</a:t>
            </a:r>
            <a:r>
              <a:rPr lang="en-GB" sz="1800" dirty="0">
                <a:effectLst/>
                <a:latin typeface="Times New Roman" panose="02020603050405020304" pitchFamily="18" charset="0"/>
                <a:cs typeface="Times New Roman" panose="02020603050405020304" pitchFamily="18" charset="0"/>
              </a:rPr>
              <a:t> Tan </a:t>
            </a:r>
            <a:r>
              <a:rPr lang="en-GB" sz="1800" dirty="0" err="1">
                <a:effectLst/>
                <a:latin typeface="Times New Roman" panose="02020603050405020304" pitchFamily="18" charset="0"/>
                <a:cs typeface="Times New Roman" panose="02020603050405020304" pitchFamily="18" charset="0"/>
              </a:rPr>
              <a:t>Otomatik</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Kapı</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Sistemleri</a:t>
            </a:r>
            <a:r>
              <a:rPr lang="en-GB" sz="1800" dirty="0">
                <a:effectLst/>
                <a:latin typeface="Times New Roman" panose="02020603050405020304" pitchFamily="18" charset="0"/>
                <a:cs typeface="Times New Roman" panose="02020603050405020304" pitchFamily="18" charset="0"/>
              </a:rPr>
              <a:t> – </a:t>
            </a:r>
            <a:r>
              <a:rPr lang="en-GB" sz="1800" dirty="0" err="1">
                <a:effectLst/>
                <a:latin typeface="Times New Roman" panose="02020603050405020304" pitchFamily="18" charset="0"/>
                <a:cs typeface="Times New Roman" panose="02020603050405020304" pitchFamily="18" charset="0"/>
              </a:rPr>
              <a:t>Ömer</a:t>
            </a:r>
            <a:r>
              <a:rPr lang="en-GB" sz="1800" dirty="0">
                <a:effectLst/>
                <a:latin typeface="Times New Roman" panose="02020603050405020304" pitchFamily="18" charset="0"/>
                <a:cs typeface="Times New Roman" panose="02020603050405020304" pitchFamily="18" charset="0"/>
              </a:rPr>
              <a:t> ÇELİK </a:t>
            </a:r>
            <a:r>
              <a:rPr lang="en-GB" sz="1800" dirty="0" err="1">
                <a:effectLst/>
                <a:latin typeface="Times New Roman" panose="02020603050405020304" pitchFamily="18" charset="0"/>
                <a:cs typeface="Times New Roman" panose="02020603050405020304" pitchFamily="18" charset="0"/>
              </a:rPr>
              <a:t>ile</a:t>
            </a:r>
            <a:r>
              <a:rPr lang="en-GB" sz="1800" dirty="0">
                <a:effectLst/>
                <a:latin typeface="Times New Roman" panose="02020603050405020304" pitchFamily="18" charset="0"/>
                <a:cs typeface="Times New Roman" panose="02020603050405020304" pitchFamily="18" charset="0"/>
              </a:rPr>
              <a:t> 131.200,00 TL (KDV </a:t>
            </a:r>
            <a:r>
              <a:rPr lang="en-GB" sz="1800" dirty="0" err="1">
                <a:effectLst/>
                <a:latin typeface="Times New Roman" panose="02020603050405020304" pitchFamily="18" charset="0"/>
                <a:cs typeface="Times New Roman" panose="02020603050405020304" pitchFamily="18" charset="0"/>
              </a:rPr>
              <a:t>Hariç</a:t>
            </a:r>
            <a:r>
              <a:rPr lang="en-GB" sz="1800" dirty="0">
                <a:effectLst/>
                <a:latin typeface="Times New Roman" panose="02020603050405020304" pitchFamily="18" charset="0"/>
                <a:cs typeface="Times New Roman" panose="02020603050405020304" pitchFamily="18" charset="0"/>
              </a:rPr>
              <a:t>) </a:t>
            </a:r>
            <a:r>
              <a:rPr lang="tr-TR" sz="1800" dirty="0">
                <a:effectLst/>
                <a:latin typeface="Times New Roman" panose="02020603050405020304" pitchFamily="18" charset="0"/>
                <a:cs typeface="Times New Roman" panose="02020603050405020304" pitchFamily="18" charset="0"/>
              </a:rPr>
              <a:t>sözleşme bedelinde 23.06.2021 tarihli sözleşme imzalanarak 24.06.2021 tarihinde yer teslimi yapılmıştır. İhale kapsamında </a:t>
            </a:r>
            <a:r>
              <a:rPr lang="en-GB" sz="1800" dirty="0">
                <a:effectLst/>
                <a:latin typeface="Times New Roman" panose="02020603050405020304" pitchFamily="18" charset="0"/>
                <a:cs typeface="Times New Roman" panose="02020603050405020304" pitchFamily="18" charset="0"/>
              </a:rPr>
              <a:t>BAİBÜ </a:t>
            </a:r>
            <a:r>
              <a:rPr lang="en-GB" sz="1800" dirty="0" err="1">
                <a:effectLst/>
                <a:latin typeface="Times New Roman" panose="02020603050405020304" pitchFamily="18" charset="0"/>
                <a:cs typeface="Times New Roman" panose="02020603050405020304" pitchFamily="18" charset="0"/>
              </a:rPr>
              <a:t>Gölköy</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Kampüsü</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Seben</a:t>
            </a:r>
            <a:r>
              <a:rPr lang="en-GB" sz="1800" dirty="0">
                <a:effectLst/>
                <a:latin typeface="Times New Roman" panose="02020603050405020304" pitchFamily="18" charset="0"/>
                <a:cs typeface="Times New Roman" panose="02020603050405020304" pitchFamily="18" charset="0"/>
              </a:rPr>
              <a:t> MYO </a:t>
            </a:r>
            <a:r>
              <a:rPr lang="en-GB" sz="1800" dirty="0" err="1">
                <a:effectLst/>
                <a:latin typeface="Times New Roman" panose="02020603050405020304" pitchFamily="18" charset="0"/>
                <a:cs typeface="Times New Roman" panose="02020603050405020304" pitchFamily="18" charset="0"/>
              </a:rPr>
              <a:t>Kampüsü</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ve</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Gerede</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Kampüslerinde</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bulunan</a:t>
            </a:r>
            <a:r>
              <a:rPr lang="en-GB" sz="1800" dirty="0">
                <a:effectLst/>
                <a:latin typeface="Times New Roman" panose="02020603050405020304" pitchFamily="18" charset="0"/>
                <a:cs typeface="Times New Roman" panose="02020603050405020304" pitchFamily="18" charset="0"/>
              </a:rPr>
              <a:t> 30 </a:t>
            </a:r>
            <a:r>
              <a:rPr lang="en-GB" sz="1800" dirty="0" err="1">
                <a:effectLst/>
                <a:latin typeface="Times New Roman" panose="02020603050405020304" pitchFamily="18" charset="0"/>
                <a:cs typeface="Times New Roman" panose="02020603050405020304" pitchFamily="18" charset="0"/>
              </a:rPr>
              <a:t>adet</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otomatik</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kapının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bakım</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onarımı</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yaptirilmiştir</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İhale</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kapsamında</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Eğitim</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Sektörü</a:t>
            </a:r>
            <a:r>
              <a:rPr lang="en-GB" sz="1800" dirty="0">
                <a:effectLst/>
                <a:latin typeface="Times New Roman" panose="02020603050405020304" pitchFamily="18" charset="0"/>
                <a:cs typeface="Times New Roman" panose="02020603050405020304" pitchFamily="18" charset="0"/>
              </a:rPr>
              <a:t> 06.7 </a:t>
            </a:r>
            <a:r>
              <a:rPr lang="tr-TR" sz="1800" dirty="0">
                <a:effectLst/>
                <a:latin typeface="Times New Roman" panose="02020603050405020304" pitchFamily="18" charset="0"/>
                <a:cs typeface="Times New Roman" panose="02020603050405020304" pitchFamily="18" charset="0"/>
              </a:rPr>
              <a:t>Gayrimenkul Büyük Onarım Giderleri grubundan</a:t>
            </a:r>
            <a:r>
              <a:rPr lang="en-GB" sz="1800" dirty="0">
                <a:effectLst/>
                <a:latin typeface="Times New Roman" panose="02020603050405020304" pitchFamily="18" charset="0"/>
                <a:cs typeface="Times New Roman" panose="02020603050405020304" pitchFamily="18" charset="0"/>
              </a:rPr>
              <a:t> 126.649,40 TL </a:t>
            </a:r>
            <a:r>
              <a:rPr lang="en-GB" sz="1800" dirty="0" err="1">
                <a:effectLst/>
                <a:latin typeface="Times New Roman" panose="02020603050405020304" pitchFamily="18" charset="0"/>
                <a:cs typeface="Times New Roman" panose="02020603050405020304" pitchFamily="18" charset="0"/>
              </a:rPr>
              <a:t>harcama</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yapılmıştır</a:t>
            </a:r>
            <a:r>
              <a:rPr lang="en-GB" sz="1800" dirty="0">
                <a:effectLst/>
                <a:latin typeface="Times New Roman" panose="02020603050405020304" pitchFamily="18" charset="0"/>
                <a:cs typeface="Times New Roman" panose="02020603050405020304" pitchFamily="18" charset="0"/>
              </a:rPr>
              <a:t>.</a:t>
            </a:r>
            <a:endParaRPr lang="tr-TR" sz="1800" dirty="0">
              <a:effectLst/>
              <a:latin typeface="Times New Roman" panose="02020603050405020304" pitchFamily="18" charset="0"/>
              <a:cs typeface="Times New Roman" panose="02020603050405020304" pitchFamily="18" charset="0"/>
            </a:endParaRPr>
          </a:p>
          <a:p>
            <a:pPr algn="just">
              <a:lnSpc>
                <a:spcPct val="115000"/>
              </a:lnSpc>
            </a:pPr>
            <a:endParaRPr lang="tr-TR" sz="1800" dirty="0">
              <a:effectLst/>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sp>
        <p:nvSpPr>
          <p:cNvPr id="4" name="Başlık 1">
            <a:extLst>
              <a:ext uri="{FF2B5EF4-FFF2-40B4-BE49-F238E27FC236}">
                <a16:creationId xmlns:a16="http://schemas.microsoft.com/office/drawing/2014/main" id="{9A21B644-450E-4966-9E2C-A0FB87F4F457}"/>
              </a:ext>
            </a:extLst>
          </p:cNvPr>
          <p:cNvSpPr>
            <a:spLocks noGrp="1"/>
          </p:cNvSpPr>
          <p:nvPr>
            <p:ph type="title"/>
          </p:nvPr>
        </p:nvSpPr>
        <p:spPr>
          <a:xfrm>
            <a:off x="373062" y="128338"/>
            <a:ext cx="8859837" cy="368374"/>
          </a:xfrm>
          <a:ln w="19050">
            <a:solidFill>
              <a:schemeClr val="accent5"/>
            </a:solidFill>
          </a:ln>
        </p:spPr>
        <p:txBody>
          <a:bodyPr>
            <a:normAutofit/>
          </a:bodyPr>
          <a:lstStyle/>
          <a:p>
            <a:r>
              <a:rPr lang="en-GB" sz="1800" b="1" cap="small" dirty="0">
                <a:solidFill>
                  <a:schemeClr val="accent2">
                    <a:lumMod val="50000"/>
                  </a:schemeClr>
                </a:solidFill>
                <a:latin typeface="Tw Cen MT" panose="020B0602020104020603" pitchFamily="34" charset="0"/>
                <a:cs typeface="Times New Roman" pitchFamily="18" charset="0"/>
              </a:rPr>
              <a:t>5-1-4- MUHTELİF İŞLER PROJESİ-EĞİTİM SEKTÖRÜ</a:t>
            </a:r>
            <a:endParaRPr lang="tr-TR" sz="1800" dirty="0">
              <a:latin typeface="Tw Cen MT" panose="020B0602020104020603" pitchFamily="34" charset="0"/>
            </a:endParaRPr>
          </a:p>
        </p:txBody>
      </p:sp>
    </p:spTree>
    <p:extLst>
      <p:ext uri="{BB962C8B-B14F-4D97-AF65-F5344CB8AC3E}">
        <p14:creationId xmlns:p14="http://schemas.microsoft.com/office/powerpoint/2010/main" val="10233937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3297C1A-C4BF-4C37-A5EC-0046E18C3C0E}"/>
              </a:ext>
            </a:extLst>
          </p:cNvPr>
          <p:cNvSpPr>
            <a:spLocks noGrp="1"/>
          </p:cNvSpPr>
          <p:nvPr>
            <p:ph idx="1"/>
          </p:nvPr>
        </p:nvSpPr>
        <p:spPr>
          <a:xfrm>
            <a:off x="410990" y="960773"/>
            <a:ext cx="8948910" cy="5897227"/>
          </a:xfrm>
          <a:noFill/>
        </p:spPr>
        <p:txBody>
          <a:bodyPr>
            <a:normAutofit fontScale="85000" lnSpcReduction="20000"/>
          </a:bodyPr>
          <a:lstStyle/>
          <a:p>
            <a:pPr marL="114300" indent="0" algn="just">
              <a:spcAft>
                <a:spcPts val="1000"/>
              </a:spcAft>
              <a:buNone/>
            </a:pPr>
            <a:r>
              <a:rPr lang="en-GB" u="sng" dirty="0">
                <a:effectLst/>
                <a:latin typeface="Times New Roman" panose="02020603050405020304" pitchFamily="18" charset="0"/>
                <a:cs typeface="Times New Roman" panose="02020603050405020304" pitchFamily="18" charset="0"/>
              </a:rPr>
              <a:t> </a:t>
            </a:r>
            <a:r>
              <a:rPr lang="tr-TR" b="1" u="sng" dirty="0">
                <a:effectLst/>
                <a:latin typeface="Times New Roman" panose="02020603050405020304" pitchFamily="18" charset="0"/>
                <a:cs typeface="Times New Roman" panose="02020603050405020304" pitchFamily="18" charset="0"/>
              </a:rPr>
              <a:t>Doğrudan Temin Yöntemiyle;</a:t>
            </a:r>
            <a:endParaRPr lang="tr-TR" dirty="0">
              <a:effectLst/>
              <a:latin typeface="Times New Roman" panose="02020603050405020304" pitchFamily="18" charset="0"/>
              <a:cs typeface="Times New Roman" panose="02020603050405020304" pitchFamily="18" charset="0"/>
            </a:endParaRPr>
          </a:p>
          <a:p>
            <a:pPr marL="0" lvl="0" indent="0" algn="just">
              <a:buNone/>
            </a:pPr>
            <a:r>
              <a:rPr lang="tr-TR" dirty="0">
                <a:effectLst/>
                <a:latin typeface="Times New Roman" panose="02020603050405020304" pitchFamily="18" charset="0"/>
                <a:cs typeface="Times New Roman" panose="02020603050405020304" pitchFamily="18" charset="0"/>
              </a:rPr>
              <a:t>Üniversitemiz Yemekhanesi Çatı ve Bolu Meslek Yüksekokulu Depo Onarımları İmalatları,</a:t>
            </a:r>
          </a:p>
          <a:p>
            <a:pPr marL="0" lvl="0" indent="0" algn="just">
              <a:buNone/>
            </a:pPr>
            <a:r>
              <a:rPr lang="tr-TR" dirty="0">
                <a:solidFill>
                  <a:srgbClr val="000000"/>
                </a:solidFill>
                <a:effectLst/>
                <a:latin typeface="Times New Roman" panose="02020603050405020304" pitchFamily="18" charset="0"/>
                <a:cs typeface="Times New Roman" panose="02020603050405020304" pitchFamily="18" charset="0"/>
              </a:rPr>
              <a:t>Çeşitli Onarım İmalatlarının yapılması işi</a:t>
            </a:r>
            <a:endParaRPr lang="tr-TR" dirty="0">
              <a:effectLst/>
              <a:latin typeface="Times New Roman" panose="02020603050405020304" pitchFamily="18" charset="0"/>
              <a:cs typeface="Times New Roman" panose="02020603050405020304" pitchFamily="18" charset="0"/>
            </a:endParaRPr>
          </a:p>
          <a:p>
            <a:pPr marL="0" lvl="0" indent="0" algn="just">
              <a:buNone/>
            </a:pPr>
            <a:r>
              <a:rPr lang="tr-TR" dirty="0">
                <a:effectLst/>
                <a:latin typeface="Times New Roman" panose="02020603050405020304" pitchFamily="18" charset="0"/>
                <a:cs typeface="Times New Roman" panose="02020603050405020304" pitchFamily="18" charset="0"/>
              </a:rPr>
              <a:t>B.A.İ.B.Ü. Kampüsündeki Çeşitli Mermerlerin Bakım Onarımı,</a:t>
            </a:r>
          </a:p>
          <a:p>
            <a:pPr marL="0" lvl="0" indent="0" algn="just">
              <a:buNone/>
            </a:pPr>
            <a:r>
              <a:rPr lang="tr-TR" dirty="0">
                <a:effectLst/>
                <a:latin typeface="Times New Roman" panose="02020603050405020304" pitchFamily="18" charset="0"/>
                <a:cs typeface="Times New Roman" panose="02020603050405020304" pitchFamily="18" charset="0"/>
              </a:rPr>
              <a:t>28 Mayıs 2021 saat 19:00 civarında başlayan hava muhalefeti ve yıldırım düşmesinden dolayı Trafo 1 de bulunan 1000 KVA </a:t>
            </a:r>
            <a:r>
              <a:rPr lang="tr-TR" dirty="0" err="1">
                <a:effectLst/>
                <a:latin typeface="Times New Roman" panose="02020603050405020304" pitchFamily="18" charset="0"/>
                <a:cs typeface="Times New Roman" panose="02020603050405020304" pitchFamily="18" charset="0"/>
              </a:rPr>
              <a:t>Cummins</a:t>
            </a:r>
            <a:r>
              <a:rPr lang="tr-TR" dirty="0">
                <a:effectLst/>
                <a:latin typeface="Times New Roman" panose="02020603050405020304" pitchFamily="18" charset="0"/>
                <a:cs typeface="Times New Roman" panose="02020603050405020304" pitchFamily="18" charset="0"/>
              </a:rPr>
              <a:t> OST 30 G4 marka model jeneratörün motor </a:t>
            </a:r>
            <a:r>
              <a:rPr lang="tr-TR" dirty="0" err="1">
                <a:effectLst/>
                <a:latin typeface="Times New Roman" panose="02020603050405020304" pitchFamily="18" charset="0"/>
                <a:cs typeface="Times New Roman" panose="02020603050405020304" pitchFamily="18" charset="0"/>
              </a:rPr>
              <a:t>anakartı</a:t>
            </a:r>
            <a:r>
              <a:rPr lang="tr-TR" dirty="0">
                <a:effectLst/>
                <a:latin typeface="Times New Roman" panose="02020603050405020304" pitchFamily="18" charset="0"/>
                <a:cs typeface="Times New Roman" panose="02020603050405020304" pitchFamily="18" charset="0"/>
              </a:rPr>
              <a:t> ile marş motoru hasar görmüş ve işlevini yitirmiş olduğundan ilgili malzemelerin alım işi ,</a:t>
            </a:r>
          </a:p>
          <a:p>
            <a:pPr marL="0" lvl="0" indent="0" algn="just">
              <a:buNone/>
            </a:pPr>
            <a:r>
              <a:rPr lang="tr-TR" dirty="0">
                <a:effectLst/>
                <a:latin typeface="Times New Roman" panose="02020603050405020304" pitchFamily="18" charset="0"/>
                <a:cs typeface="Times New Roman" panose="02020603050405020304" pitchFamily="18" charset="0"/>
              </a:rPr>
              <a:t>Yaşanan fırtına, yağmur sonrası Üniversitemiz İzzet Baysal Kampüsü Yemekhane Binası, Lojmanlar, İktisadi ve İdari Bilimler Fakültesi ile Fen Edebiyat Fakültesi çatılarında oluşan hasarların acilen onarımı,</a:t>
            </a:r>
          </a:p>
          <a:p>
            <a:pPr marL="0" lvl="0" indent="0" algn="just">
              <a:buNone/>
            </a:pPr>
            <a:r>
              <a:rPr lang="tr-TR" dirty="0">
                <a:effectLst/>
                <a:latin typeface="Times New Roman" panose="02020603050405020304" pitchFamily="18" charset="0"/>
                <a:cs typeface="Times New Roman" panose="02020603050405020304" pitchFamily="18" charset="0"/>
              </a:rPr>
              <a:t>Bolu Meslek Yüksekokulu ve Merkezi Kütüphane binalarında bulunan fotoselli otomatik kapıların iç ünitelerinin değişimi, Rektörlük binasında buluna otomatik kapı radarlarının değişimi ile Tuz Deposunda bulunan sarmal kepenk kapının bakım onarımının yaptırılması işi,</a:t>
            </a:r>
          </a:p>
          <a:p>
            <a:pPr marL="0" lvl="0" indent="0" algn="just">
              <a:buNone/>
            </a:pPr>
            <a:r>
              <a:rPr lang="tr-TR" dirty="0">
                <a:effectLst/>
                <a:latin typeface="Times New Roman" panose="02020603050405020304" pitchFamily="18" charset="0"/>
                <a:cs typeface="Times New Roman" panose="02020603050405020304" pitchFamily="18" charset="0"/>
              </a:rPr>
              <a:t>Diş Hekimliği Fakültesi, İlahiyat Fakültesi, Ziraat Fakültesi, Yeniçağa Meslek Yüksekokulu, Mühendislik Fakültesi ve Rektörlük İdari Birimler Binalarında bulunan asansörlerin arızalarının onarımının yaptırılması işi,</a:t>
            </a:r>
          </a:p>
          <a:p>
            <a:pPr marL="0" lvl="0" indent="0" algn="just">
              <a:buNone/>
            </a:pPr>
            <a:r>
              <a:rPr lang="tr-TR" dirty="0">
                <a:effectLst/>
                <a:latin typeface="Times New Roman" panose="02020603050405020304" pitchFamily="18" charset="0"/>
                <a:cs typeface="Times New Roman" panose="02020603050405020304" pitchFamily="18" charset="0"/>
              </a:rPr>
              <a:t>Merkez Yemekhane Binasında bulunan asansörün çalışır hale getirilerek Türk Standartları Enstitüsü (TSE) belgesinin alınması işi,</a:t>
            </a:r>
          </a:p>
          <a:p>
            <a:pPr marL="0" lvl="0" indent="0" algn="just">
              <a:buNone/>
            </a:pPr>
            <a:r>
              <a:rPr lang="tr-TR" dirty="0">
                <a:effectLst/>
                <a:latin typeface="Times New Roman" panose="02020603050405020304" pitchFamily="18" charset="0"/>
                <a:cs typeface="Times New Roman" panose="02020603050405020304" pitchFamily="18" charset="0"/>
              </a:rPr>
              <a:t>Üniversitemiz Merkez Yemekhanesi Doğalgaz Tadilatının ve Çeşitli Kazan Dairesi İmalatlarının Yapılması ile Çeşitli Binalarda Arızalı Kombilerin Bakımlarının Yapılması ve Arızalarının Giderilmesi işi,</a:t>
            </a:r>
          </a:p>
          <a:p>
            <a:pPr marL="0" lvl="0" indent="0" algn="just">
              <a:buNone/>
            </a:pPr>
            <a:r>
              <a:rPr lang="tr-TR" dirty="0">
                <a:effectLst/>
                <a:latin typeface="Times New Roman" panose="02020603050405020304" pitchFamily="18" charset="0"/>
                <a:cs typeface="Times New Roman" panose="02020603050405020304" pitchFamily="18" charset="0"/>
              </a:rPr>
              <a:t>Üniversitemiz kampüslerinde bulunan trafo binalarındaki demir kapıların trafolara müdahale edilebilmesi için arızalarının giderilerek çalışır hale getirilmesi işi</a:t>
            </a:r>
          </a:p>
          <a:p>
            <a:pPr marL="0" lvl="0" indent="0" algn="just">
              <a:buNone/>
            </a:pPr>
            <a:r>
              <a:rPr lang="tr-TR" dirty="0">
                <a:effectLst/>
                <a:latin typeface="Times New Roman" panose="02020603050405020304" pitchFamily="18" charset="0"/>
                <a:cs typeface="Times New Roman" panose="02020603050405020304" pitchFamily="18" charset="0"/>
              </a:rPr>
              <a:t>Rektörlük İdari Birimler Binasında bulunan 2 adet asansörün arızalarının giderilmesi ve arızalı parçaların engelli kullanımına uygun hale getirilmesi işi</a:t>
            </a:r>
            <a:endParaRPr lang="tr-TR"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tr-TR" dirty="0"/>
          </a:p>
        </p:txBody>
      </p:sp>
      <p:sp>
        <p:nvSpPr>
          <p:cNvPr id="4" name="Başlık 1">
            <a:extLst>
              <a:ext uri="{FF2B5EF4-FFF2-40B4-BE49-F238E27FC236}">
                <a16:creationId xmlns:a16="http://schemas.microsoft.com/office/drawing/2014/main" id="{A9AEEEC8-920B-4F2B-A54D-78F4EFAE757B}"/>
              </a:ext>
            </a:extLst>
          </p:cNvPr>
          <p:cNvSpPr>
            <a:spLocks noGrp="1"/>
          </p:cNvSpPr>
          <p:nvPr>
            <p:ph type="title"/>
          </p:nvPr>
        </p:nvSpPr>
        <p:spPr>
          <a:xfrm>
            <a:off x="410990" y="258506"/>
            <a:ext cx="8948910" cy="406127"/>
          </a:xfrm>
          <a:ln w="19050">
            <a:solidFill>
              <a:schemeClr val="accent5"/>
            </a:solidFill>
          </a:ln>
        </p:spPr>
        <p:txBody>
          <a:bodyPr>
            <a:normAutofit/>
          </a:bodyPr>
          <a:lstStyle/>
          <a:p>
            <a:r>
              <a:rPr lang="en-GB" sz="1800" b="1" cap="small" dirty="0">
                <a:solidFill>
                  <a:schemeClr val="accent2">
                    <a:lumMod val="50000"/>
                  </a:schemeClr>
                </a:solidFill>
                <a:latin typeface="Tw Cen MT" panose="020B0602020104020603" pitchFamily="34" charset="0"/>
                <a:cs typeface="Times New Roman" pitchFamily="18" charset="0"/>
              </a:rPr>
              <a:t>5-1-4- MUHTELİF İŞLER PROJESİ-EĞİTİM SEKTÖRÜ</a:t>
            </a:r>
            <a:endParaRPr lang="tr-TR" sz="1800" dirty="0">
              <a:latin typeface="Tw Cen MT" panose="020B0602020104020603" pitchFamily="34" charset="0"/>
            </a:endParaRPr>
          </a:p>
        </p:txBody>
      </p:sp>
    </p:spTree>
    <p:extLst>
      <p:ext uri="{BB962C8B-B14F-4D97-AF65-F5344CB8AC3E}">
        <p14:creationId xmlns:p14="http://schemas.microsoft.com/office/powerpoint/2010/main" val="4192609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7" name="Group 136">
            <a:extLst>
              <a:ext uri="{FF2B5EF4-FFF2-40B4-BE49-F238E27FC236}">
                <a16:creationId xmlns:a16="http://schemas.microsoft.com/office/drawing/2014/main" id="{4098A4C6-4FFB-4EF4-8317-8110224DBB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8" name="Straight Connector 137">
              <a:extLst>
                <a:ext uri="{FF2B5EF4-FFF2-40B4-BE49-F238E27FC236}">
                  <a16:creationId xmlns:a16="http://schemas.microsoft.com/office/drawing/2014/main" id="{4A415072-93F3-4FDA-96B8-7DFD2874C5D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D8C2D828-7FBF-4467-B527-793E0E978C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0" name="Rectangle 23">
              <a:extLst>
                <a:ext uri="{FF2B5EF4-FFF2-40B4-BE49-F238E27FC236}">
                  <a16:creationId xmlns:a16="http://schemas.microsoft.com/office/drawing/2014/main" id="{B9D10F1D-AB99-42AD-8720-CDF349959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25">
              <a:extLst>
                <a:ext uri="{FF2B5EF4-FFF2-40B4-BE49-F238E27FC236}">
                  <a16:creationId xmlns:a16="http://schemas.microsoft.com/office/drawing/2014/main" id="{5BF01F05-8464-452A-A278-4A40757B65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2" name="Isosceles Triangle 141">
              <a:extLst>
                <a:ext uri="{FF2B5EF4-FFF2-40B4-BE49-F238E27FC236}">
                  <a16:creationId xmlns:a16="http://schemas.microsoft.com/office/drawing/2014/main" id="{FBCC0363-6CA5-4B64-A66F-4787325575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3" name="Rectangle 27">
              <a:extLst>
                <a:ext uri="{FF2B5EF4-FFF2-40B4-BE49-F238E27FC236}">
                  <a16:creationId xmlns:a16="http://schemas.microsoft.com/office/drawing/2014/main" id="{CBACBAB2-7577-4339-B610-7245E449D3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Rectangle 28">
              <a:extLst>
                <a:ext uri="{FF2B5EF4-FFF2-40B4-BE49-F238E27FC236}">
                  <a16:creationId xmlns:a16="http://schemas.microsoft.com/office/drawing/2014/main" id="{DFCB19D4-D4D4-4AFD-9ECC-A6D0E4AE2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5" name="Rectangle 29">
              <a:extLst>
                <a:ext uri="{FF2B5EF4-FFF2-40B4-BE49-F238E27FC236}">
                  <a16:creationId xmlns:a16="http://schemas.microsoft.com/office/drawing/2014/main" id="{3B32E423-85B7-4B28-B5C3-AB63224A46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6" name="Isosceles Triangle 145">
              <a:extLst>
                <a:ext uri="{FF2B5EF4-FFF2-40B4-BE49-F238E27FC236}">
                  <a16:creationId xmlns:a16="http://schemas.microsoft.com/office/drawing/2014/main" id="{3DC38A14-94ED-496F-851A-CA6A98898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7" name="Isosceles Triangle 146">
              <a:extLst>
                <a:ext uri="{FF2B5EF4-FFF2-40B4-BE49-F238E27FC236}">
                  <a16:creationId xmlns:a16="http://schemas.microsoft.com/office/drawing/2014/main" id="{14E862E4-F307-4A50-A3A9-0A79FD36D0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10242" name="Picture 2">
            <a:extLst>
              <a:ext uri="{FF2B5EF4-FFF2-40B4-BE49-F238E27FC236}">
                <a16:creationId xmlns:a16="http://schemas.microsoft.com/office/drawing/2014/main" id="{86A97226-04F5-4F34-98CF-88B1388D1F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87" r="-3" b="33301"/>
          <a:stretch/>
        </p:blipFill>
        <p:spPr bwMode="auto">
          <a:xfrm>
            <a:off x="3782272" y="-25390"/>
            <a:ext cx="3784638" cy="2618824"/>
          </a:xfrm>
          <a:custGeom>
            <a:avLst/>
            <a:gdLst/>
            <a:ahLst/>
            <a:cxnLst/>
            <a:rect l="l" t="t" r="r" b="b"/>
            <a:pathLst>
              <a:path w="3030396" h="2618834">
                <a:moveTo>
                  <a:pt x="398252" y="0"/>
                </a:moveTo>
                <a:lnTo>
                  <a:pt x="1887012" y="0"/>
                </a:lnTo>
                <a:lnTo>
                  <a:pt x="1887012" y="1"/>
                </a:lnTo>
                <a:lnTo>
                  <a:pt x="3030396" y="1"/>
                </a:lnTo>
                <a:lnTo>
                  <a:pt x="2639222" y="2618834"/>
                </a:lnTo>
                <a:lnTo>
                  <a:pt x="0" y="2618834"/>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Metin kutusu 7">
            <a:extLst>
              <a:ext uri="{FF2B5EF4-FFF2-40B4-BE49-F238E27FC236}">
                <a16:creationId xmlns:a16="http://schemas.microsoft.com/office/drawing/2014/main" id="{D57AE5B8-6EFA-4136-B1E6-743C2D6A87DD}"/>
              </a:ext>
            </a:extLst>
          </p:cNvPr>
          <p:cNvSpPr txBox="1"/>
          <p:nvPr/>
        </p:nvSpPr>
        <p:spPr>
          <a:xfrm>
            <a:off x="5936133" y="2210563"/>
            <a:ext cx="3880592" cy="2428405"/>
          </a:xfrm>
          <a:prstGeom prst="rect">
            <a:avLst/>
          </a:prstGeom>
        </p:spPr>
        <p:txBody>
          <a:bodyPr vert="horz" lIns="91440" tIns="45720" rIns="91440" bIns="45720" rtlCol="0" anchor="b">
            <a:normAutofit/>
          </a:bodyPr>
          <a:lstStyle/>
          <a:p>
            <a:pPr indent="180340" algn="r">
              <a:lnSpc>
                <a:spcPct val="90000"/>
              </a:lnSpc>
              <a:spcBef>
                <a:spcPct val="0"/>
              </a:spcBef>
              <a:spcAft>
                <a:spcPts val="600"/>
              </a:spcAft>
            </a:pPr>
            <a:r>
              <a:rPr lang="en-US" sz="2400" dirty="0">
                <a:solidFill>
                  <a:schemeClr val="accent1"/>
                </a:solidFill>
                <a:effectLst/>
                <a:latin typeface="+mj-lt"/>
                <a:ea typeface="+mj-ea"/>
                <a:cs typeface="+mj-cs"/>
              </a:rPr>
              <a:t>BÜYÜK ONARIM 2021 IHALESI KAPSAMINDA YAPILAN IŞLERE AIT GÖRSELLER</a:t>
            </a:r>
          </a:p>
        </p:txBody>
      </p:sp>
      <p:pic>
        <p:nvPicPr>
          <p:cNvPr id="10243" name="Picture 3">
            <a:extLst>
              <a:ext uri="{FF2B5EF4-FFF2-40B4-BE49-F238E27FC236}">
                <a16:creationId xmlns:a16="http://schemas.microsoft.com/office/drawing/2014/main" id="{61424B5B-37F6-4CBE-A389-5B6A1BE536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35350"/>
          <a:stretch/>
        </p:blipFill>
        <p:spPr bwMode="auto">
          <a:xfrm>
            <a:off x="529843" y="-38090"/>
            <a:ext cx="3595702" cy="2618824"/>
          </a:xfrm>
          <a:custGeom>
            <a:avLst/>
            <a:gdLst/>
            <a:ahLst/>
            <a:cxnLst/>
            <a:rect l="l" t="t" r="r" b="b"/>
            <a:pathLst>
              <a:path w="3038117" h="2618834">
                <a:moveTo>
                  <a:pt x="389438" y="0"/>
                </a:moveTo>
                <a:lnTo>
                  <a:pt x="3038117" y="0"/>
                </a:lnTo>
                <a:lnTo>
                  <a:pt x="2639865" y="2618834"/>
                </a:lnTo>
                <a:lnTo>
                  <a:pt x="0" y="2618834"/>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a:extLst>
              <a:ext uri="{FF2B5EF4-FFF2-40B4-BE49-F238E27FC236}">
                <a16:creationId xmlns:a16="http://schemas.microsoft.com/office/drawing/2014/main" id="{8DFF70F9-951D-473C-AED1-7E8A235B196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138" r="9996" b="1"/>
          <a:stretch/>
        </p:blipFill>
        <p:spPr bwMode="auto">
          <a:xfrm>
            <a:off x="1" y="2618834"/>
            <a:ext cx="6820524" cy="4239166"/>
          </a:xfrm>
          <a:custGeom>
            <a:avLst/>
            <a:gdLst/>
            <a:ahLst/>
            <a:cxnLst/>
            <a:rect l="l" t="t" r="r" b="b"/>
            <a:pathLst>
              <a:path w="5717617" h="4239166">
                <a:moveTo>
                  <a:pt x="440944" y="0"/>
                </a:moveTo>
                <a:lnTo>
                  <a:pt x="5717617" y="0"/>
                </a:lnTo>
                <a:lnTo>
                  <a:pt x="5084413" y="4239166"/>
                </a:lnTo>
                <a:lnTo>
                  <a:pt x="0" y="4239166"/>
                </a:lnTo>
                <a:lnTo>
                  <a:pt x="0" y="2965186"/>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9" name="Straight Connector 148">
            <a:extLst>
              <a:ext uri="{FF2B5EF4-FFF2-40B4-BE49-F238E27FC236}">
                <a16:creationId xmlns:a16="http://schemas.microsoft.com/office/drawing/2014/main" id="{076A370E-C7CA-4ED6-BBEE-CE73A7944B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0943" y="2618834"/>
            <a:ext cx="52838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09C45DED-5AFE-434B-A28C-F5DF05539B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078396" y="0"/>
            <a:ext cx="400664" cy="261883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4B623D80-348F-44DF-8DD0-C6EE322D0C1B}"/>
              </a:ext>
            </a:extLst>
          </p:cNvPr>
          <p:cNvSpPr txBox="1">
            <a:spLocks/>
          </p:cNvSpPr>
          <p:nvPr/>
        </p:nvSpPr>
        <p:spPr>
          <a:xfrm rot="16200000">
            <a:off x="11287926" y="499002"/>
            <a:ext cx="1380068"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r>
              <a:rPr lang="tr-TR">
                <a:solidFill>
                  <a:srgbClr val="04617B">
                    <a:shade val="90000"/>
                  </a:srgbClr>
                </a:solidFill>
              </a:rPr>
              <a:t>10.02.2022</a:t>
            </a:r>
            <a:endParaRPr lang="tr-TR" dirty="0">
              <a:solidFill>
                <a:srgbClr val="04617B">
                  <a:shade val="90000"/>
                </a:srgbClr>
              </a:solidFill>
            </a:endParaRPr>
          </a:p>
        </p:txBody>
      </p:sp>
      <p:sp>
        <p:nvSpPr>
          <p:cNvPr id="20" name="Footer Placeholder 4">
            <a:extLst>
              <a:ext uri="{FF2B5EF4-FFF2-40B4-BE49-F238E27FC236}">
                <a16:creationId xmlns:a16="http://schemas.microsoft.com/office/drawing/2014/main" id="{B668BCC8-FD27-4D98-B29E-464923ADE03D}"/>
              </a:ext>
            </a:extLst>
          </p:cNvPr>
          <p:cNvSpPr txBox="1">
            <a:spLocks/>
          </p:cNvSpPr>
          <p:nvPr/>
        </p:nvSpPr>
        <p:spPr>
          <a:xfrm rot="16200000">
            <a:off x="9914210" y="3570287"/>
            <a:ext cx="4127501" cy="365125"/>
          </a:xfrm>
          <a:prstGeom prst="rect">
            <a:avLst/>
          </a:prstGeom>
        </p:spPr>
        <p:txBody>
          <a:bodyPr vert="horz" lIns="91440" tIns="45720" rIns="91440" bIns="45720" rtlCol="0" anchor="ctr"/>
          <a:lstStyle>
            <a:defPPr>
              <a:defRPr lang="en-US"/>
            </a:defPPr>
            <a:lvl1pPr marL="0" algn="l" defTabSz="457200" rtl="0" eaLnBrk="1" latinLnBrk="0" hangingPunct="1">
              <a:defRPr sz="16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r>
              <a:rPr lang="tr-TR">
                <a:solidFill>
                  <a:srgbClr val="04617B">
                    <a:shade val="90000"/>
                  </a:srgbClr>
                </a:solidFill>
              </a:rPr>
              <a:t>YAPI İŞLERİ VE TEKNİK DAİRE BAŞKANLIĞI</a:t>
            </a:r>
            <a:endParaRPr lang="tr-TR" dirty="0">
              <a:solidFill>
                <a:srgbClr val="04617B">
                  <a:shade val="90000"/>
                </a:srgbClr>
              </a:solidFill>
            </a:endParaRPr>
          </a:p>
        </p:txBody>
      </p:sp>
      <p:pic>
        <p:nvPicPr>
          <p:cNvPr id="21" name="Resim 20">
            <a:extLst>
              <a:ext uri="{FF2B5EF4-FFF2-40B4-BE49-F238E27FC236}">
                <a16:creationId xmlns:a16="http://schemas.microsoft.com/office/drawing/2014/main" id="{BD2623D2-36EA-4E39-BFA5-05970EC9A433}"/>
              </a:ext>
            </a:extLst>
          </p:cNvPr>
          <p:cNvPicPr>
            <a:picLocks noChangeAspect="1"/>
          </p:cNvPicPr>
          <p:nvPr/>
        </p:nvPicPr>
        <p:blipFill>
          <a:blip r:embed="rId5"/>
          <a:stretch>
            <a:fillRect/>
          </a:stretch>
        </p:blipFill>
        <p:spPr>
          <a:xfrm>
            <a:off x="11382391" y="5993481"/>
            <a:ext cx="826011" cy="826011"/>
          </a:xfrm>
          <a:prstGeom prst="rect">
            <a:avLst/>
          </a:prstGeom>
        </p:spPr>
      </p:pic>
    </p:spTree>
    <p:extLst>
      <p:ext uri="{BB962C8B-B14F-4D97-AF65-F5344CB8AC3E}">
        <p14:creationId xmlns:p14="http://schemas.microsoft.com/office/powerpoint/2010/main" val="2619598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a:extLst>
              <a:ext uri="{FF2B5EF4-FFF2-40B4-BE49-F238E27FC236}">
                <a16:creationId xmlns:a16="http://schemas.microsoft.com/office/drawing/2014/main" id="{207EC226-EDDC-420D-9195-CAF1A59B75EB}"/>
              </a:ext>
            </a:extLst>
          </p:cNvPr>
          <p:cNvGraphicFramePr>
            <a:graphicFrameLocks noGrp="1"/>
          </p:cNvGraphicFramePr>
          <p:nvPr>
            <p:ph idx="1"/>
            <p:extLst>
              <p:ext uri="{D42A27DB-BD31-4B8C-83A1-F6EECF244321}">
                <p14:modId xmlns:p14="http://schemas.microsoft.com/office/powerpoint/2010/main" val="277020351"/>
              </p:ext>
            </p:extLst>
          </p:nvPr>
        </p:nvGraphicFramePr>
        <p:xfrm>
          <a:off x="178158" y="121496"/>
          <a:ext cx="7249337" cy="3307504"/>
        </p:xfrm>
        <a:graphic>
          <a:graphicData uri="http://schemas.openxmlformats.org/drawingml/2006/table">
            <a:tbl>
              <a:tblPr firstRow="1" firstCol="1" bandRow="1"/>
              <a:tblGrid>
                <a:gridCol w="5661168">
                  <a:extLst>
                    <a:ext uri="{9D8B030D-6E8A-4147-A177-3AD203B41FA5}">
                      <a16:colId xmlns:a16="http://schemas.microsoft.com/office/drawing/2014/main" val="3082999489"/>
                    </a:ext>
                  </a:extLst>
                </a:gridCol>
                <a:gridCol w="1588169">
                  <a:extLst>
                    <a:ext uri="{9D8B030D-6E8A-4147-A177-3AD203B41FA5}">
                      <a16:colId xmlns:a16="http://schemas.microsoft.com/office/drawing/2014/main" val="117597730"/>
                    </a:ext>
                  </a:extLst>
                </a:gridCol>
              </a:tblGrid>
              <a:tr h="791476">
                <a:tc gridSpan="2">
                  <a:txBody>
                    <a:bodyPr/>
                    <a:lstStyle/>
                    <a:p>
                      <a:pPr algn="ctr"/>
                      <a:r>
                        <a:rPr lang="tr-TR" sz="1200">
                          <a:effectLst/>
                          <a:latin typeface="Times New Roman" panose="02020603050405020304" pitchFamily="18" charset="0"/>
                          <a:ea typeface="Times New Roman" panose="02020603050405020304" pitchFamily="18" charset="0"/>
                        </a:rPr>
                        <a:t>06. SERMAYE GİDERLERİ </a:t>
                      </a:r>
                      <a:br>
                        <a:rPr lang="tr-TR" sz="1200">
                          <a:solidFill>
                            <a:srgbClr val="000000"/>
                          </a:solidFill>
                          <a:effectLst/>
                          <a:latin typeface="Times New Roman" panose="02020603050405020304" pitchFamily="18" charset="0"/>
                          <a:ea typeface="Times New Roman" panose="02020603050405020304" pitchFamily="18" charset="0"/>
                        </a:rPr>
                      </a:br>
                      <a:r>
                        <a:rPr lang="tr-TR" sz="1200">
                          <a:solidFill>
                            <a:srgbClr val="000000"/>
                          </a:solidFill>
                          <a:effectLst/>
                          <a:latin typeface="Times New Roman" panose="02020603050405020304" pitchFamily="18" charset="0"/>
                          <a:ea typeface="Times New Roman" panose="02020603050405020304" pitchFamily="18" charset="0"/>
                        </a:rPr>
                        <a:t>06.7- GAYRİMENKUL BÜYÜK ONARIM GİDERLERİ </a:t>
                      </a:r>
                      <a:br>
                        <a:rPr lang="tr-TR" sz="1200">
                          <a:solidFill>
                            <a:srgbClr val="000000"/>
                          </a:solidFill>
                          <a:effectLst/>
                          <a:latin typeface="Times New Roman" panose="02020603050405020304" pitchFamily="18" charset="0"/>
                          <a:ea typeface="Times New Roman" panose="02020603050405020304" pitchFamily="18" charset="0"/>
                        </a:rPr>
                      </a:br>
                      <a:r>
                        <a:rPr lang="tr-TR" sz="1200">
                          <a:solidFill>
                            <a:srgbClr val="000000"/>
                          </a:solidFill>
                          <a:effectLst/>
                          <a:latin typeface="Times New Roman" panose="02020603050405020304" pitchFamily="18" charset="0"/>
                          <a:ea typeface="Times New Roman" panose="02020603050405020304" pitchFamily="18" charset="0"/>
                        </a:rPr>
                        <a:t>(Yükseköğretim Kurumları Büyük Onarım Giderleri)</a:t>
                      </a:r>
                      <a:endParaRPr lang="tr-TR"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hMerge="1">
                  <a:txBody>
                    <a:bodyPr/>
                    <a:lstStyle/>
                    <a:p>
                      <a:endParaRPr lang="tr-TR"/>
                    </a:p>
                  </a:txBody>
                  <a:tcPr/>
                </a:tc>
                <a:extLst>
                  <a:ext uri="{0D108BD9-81ED-4DB2-BD59-A6C34878D82A}">
                    <a16:rowId xmlns:a16="http://schemas.microsoft.com/office/drawing/2014/main" val="1261493177"/>
                  </a:ext>
                </a:extLst>
              </a:tr>
              <a:tr h="769863">
                <a:tc>
                  <a:txBody>
                    <a:bodyPr/>
                    <a:lstStyle/>
                    <a:p>
                      <a:pPr algn="ctr"/>
                      <a:r>
                        <a:rPr lang="tr-TR" sz="1200" b="1" dirty="0">
                          <a:solidFill>
                            <a:srgbClr val="000000"/>
                          </a:solidFill>
                          <a:effectLst/>
                          <a:latin typeface="Times New Roman" panose="02020603050405020304" pitchFamily="18" charset="0"/>
                          <a:ea typeface="Times New Roman" panose="02020603050405020304" pitchFamily="18" charset="0"/>
                        </a:rPr>
                        <a:t>HARCAMALAR</a:t>
                      </a:r>
                      <a:endParaRPr lang="tr-TR"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r>
                        <a:rPr lang="tr-TR" sz="1200" b="1">
                          <a:solidFill>
                            <a:srgbClr val="000000"/>
                          </a:solidFill>
                          <a:effectLst/>
                          <a:latin typeface="Times New Roman" panose="02020603050405020304" pitchFamily="18" charset="0"/>
                          <a:ea typeface="Times New Roman" panose="02020603050405020304" pitchFamily="18" charset="0"/>
                        </a:rPr>
                        <a:t>HARCAMA MİKTARI</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348214759"/>
                  </a:ext>
                </a:extLst>
              </a:tr>
              <a:tr h="230288">
                <a:tc>
                  <a:txBody>
                    <a:bodyPr/>
                    <a:lstStyle/>
                    <a:p>
                      <a:r>
                        <a:rPr lang="tr-TR" sz="1200">
                          <a:effectLst/>
                          <a:latin typeface="Times New Roman" panose="02020603050405020304" pitchFamily="18" charset="0"/>
                          <a:ea typeface="Times New Roman" panose="02020603050405020304" pitchFamily="18" charset="0"/>
                        </a:rPr>
                        <a:t>BÜYÜK ONARIM 2021 İŞİ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dirty="0">
                          <a:effectLst/>
                          <a:latin typeface="Times New Roman" panose="02020603050405020304" pitchFamily="18" charset="0"/>
                          <a:ea typeface="Times New Roman" panose="02020603050405020304" pitchFamily="18" charset="0"/>
                        </a:rPr>
                        <a:t>761.972,64 TL</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8393995"/>
                  </a:ext>
                </a:extLst>
              </a:tr>
              <a:tr h="230288">
                <a:tc>
                  <a:txBody>
                    <a:bodyPr/>
                    <a:lstStyle/>
                    <a:p>
                      <a:r>
                        <a:rPr lang="tr-TR" sz="1200">
                          <a:effectLst/>
                          <a:latin typeface="Times New Roman" panose="02020603050405020304" pitchFamily="18" charset="0"/>
                          <a:ea typeface="Times New Roman" panose="02020603050405020304" pitchFamily="18" charset="0"/>
                        </a:rPr>
                        <a:t>2021/135285 İKN Asansör Periyodik Bakım Revizyon İşi</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latinLnBrk="0" hangingPunct="1"/>
                      <a:r>
                        <a:rPr lang="tr-TR" sz="1200" kern="1200" dirty="0">
                          <a:solidFill>
                            <a:schemeClr val="tx1"/>
                          </a:solidFill>
                          <a:effectLst/>
                          <a:latin typeface="Times New Roman" panose="02020603050405020304" pitchFamily="18" charset="0"/>
                          <a:ea typeface="Times New Roman" panose="02020603050405020304" pitchFamily="18" charset="0"/>
                          <a:cs typeface="+mn-cs"/>
                        </a:rPr>
                        <a:t>192.624,38 TL</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872703"/>
                  </a:ext>
                </a:extLst>
              </a:tr>
              <a:tr h="318230">
                <a:tc>
                  <a:txBody>
                    <a:bodyPr/>
                    <a:lstStyle/>
                    <a:p>
                      <a:r>
                        <a:rPr lang="tr-TR" sz="1200">
                          <a:solidFill>
                            <a:srgbClr val="212529"/>
                          </a:solidFill>
                          <a:effectLst/>
                          <a:latin typeface="Times New Roman" panose="02020603050405020304" pitchFamily="18" charset="0"/>
                          <a:ea typeface="Times New Roman" panose="02020603050405020304" pitchFamily="18" charset="0"/>
                        </a:rPr>
                        <a:t>2021/266869 İKN BAİBÜ Fotoselli Otomatik Kapı Bakım-Onarım İşi</a:t>
                      </a:r>
                      <a:endParaRPr lang="tr-TR"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dirty="0">
                          <a:effectLst/>
                          <a:latin typeface="Times New Roman" panose="02020603050405020304" pitchFamily="18" charset="0"/>
                          <a:ea typeface="Times New Roman" panose="02020603050405020304" pitchFamily="18" charset="0"/>
                        </a:rPr>
                        <a:t>126.649,40 TL</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346054"/>
                  </a:ext>
                </a:extLst>
              </a:tr>
              <a:tr h="307796">
                <a:tc>
                  <a:txBody>
                    <a:bodyPr/>
                    <a:lstStyle/>
                    <a:p>
                      <a:r>
                        <a:rPr lang="tr-TR" sz="1200">
                          <a:solidFill>
                            <a:srgbClr val="000000"/>
                          </a:solidFill>
                          <a:effectLst/>
                          <a:latin typeface="Times New Roman" panose="02020603050405020304" pitchFamily="18" charset="0"/>
                          <a:ea typeface="Times New Roman" panose="02020603050405020304" pitchFamily="18" charset="0"/>
                        </a:rPr>
                        <a:t>Doğrudan temin yöntemiyle yapılan onarımlar</a:t>
                      </a:r>
                      <a:endParaRPr lang="tr-TR"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dirty="0">
                          <a:effectLst/>
                          <a:latin typeface="Times New Roman" panose="02020603050405020304" pitchFamily="18" charset="0"/>
                          <a:ea typeface="Times New Roman" panose="02020603050405020304" pitchFamily="18" charset="0"/>
                        </a:rPr>
                        <a:t>329.358,86 TL</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6327397"/>
                  </a:ext>
                </a:extLst>
              </a:tr>
              <a:tr h="659563">
                <a:tc>
                  <a:txBody>
                    <a:bodyPr/>
                    <a:lstStyle/>
                    <a:p>
                      <a:pPr algn="ctr"/>
                      <a:r>
                        <a:rPr lang="tr-TR" sz="1200" b="1">
                          <a:solidFill>
                            <a:srgbClr val="000000"/>
                          </a:solidFill>
                          <a:effectLst/>
                          <a:latin typeface="Times New Roman" panose="02020603050405020304" pitchFamily="18" charset="0"/>
                          <a:ea typeface="Times New Roman" panose="02020603050405020304" pitchFamily="18" charset="0"/>
                        </a:rPr>
                        <a:t>06.7 TOPLAM</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r>
                        <a:rPr lang="tr-TR" sz="1200" b="1" dirty="0">
                          <a:solidFill>
                            <a:srgbClr val="000000"/>
                          </a:solidFill>
                          <a:effectLst/>
                          <a:latin typeface="Times New Roman" panose="02020603050405020304" pitchFamily="18" charset="0"/>
                          <a:ea typeface="Times New Roman" panose="02020603050405020304" pitchFamily="18" charset="0"/>
                        </a:rPr>
                        <a:t>1.410.605,28 TL</a:t>
                      </a:r>
                      <a:endParaRPr lang="tr-TR"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3407082082"/>
                  </a:ext>
                </a:extLst>
              </a:tr>
            </a:tbl>
          </a:graphicData>
        </a:graphic>
      </p:graphicFrame>
      <p:graphicFrame>
        <p:nvGraphicFramePr>
          <p:cNvPr id="5" name="Tablo 4">
            <a:extLst>
              <a:ext uri="{FF2B5EF4-FFF2-40B4-BE49-F238E27FC236}">
                <a16:creationId xmlns:a16="http://schemas.microsoft.com/office/drawing/2014/main" id="{2504CE68-ADFE-42E3-B6DE-CC97F51AF36E}"/>
              </a:ext>
            </a:extLst>
          </p:cNvPr>
          <p:cNvGraphicFramePr>
            <a:graphicFrameLocks noGrp="1"/>
          </p:cNvGraphicFramePr>
          <p:nvPr>
            <p:extLst>
              <p:ext uri="{D42A27DB-BD31-4B8C-83A1-F6EECF244321}">
                <p14:modId xmlns:p14="http://schemas.microsoft.com/office/powerpoint/2010/main" val="589614537"/>
              </p:ext>
            </p:extLst>
          </p:nvPr>
        </p:nvGraphicFramePr>
        <p:xfrm>
          <a:off x="1787358" y="3577389"/>
          <a:ext cx="6720314" cy="3159115"/>
        </p:xfrm>
        <a:graphic>
          <a:graphicData uri="http://schemas.openxmlformats.org/drawingml/2006/table">
            <a:tbl>
              <a:tblPr firstRow="1" firstCol="1" bandRow="1"/>
              <a:tblGrid>
                <a:gridCol w="5117431">
                  <a:extLst>
                    <a:ext uri="{9D8B030D-6E8A-4147-A177-3AD203B41FA5}">
                      <a16:colId xmlns:a16="http://schemas.microsoft.com/office/drawing/2014/main" val="230430580"/>
                    </a:ext>
                  </a:extLst>
                </a:gridCol>
                <a:gridCol w="1602883">
                  <a:extLst>
                    <a:ext uri="{9D8B030D-6E8A-4147-A177-3AD203B41FA5}">
                      <a16:colId xmlns:a16="http://schemas.microsoft.com/office/drawing/2014/main" val="1004777569"/>
                    </a:ext>
                  </a:extLst>
                </a:gridCol>
              </a:tblGrid>
              <a:tr h="670303">
                <a:tc gridSpan="2">
                  <a:txBody>
                    <a:bodyPr/>
                    <a:lstStyle/>
                    <a:p>
                      <a:pPr algn="ctr"/>
                      <a:r>
                        <a:rPr lang="tr-TR" sz="1200" dirty="0">
                          <a:effectLst/>
                          <a:latin typeface="Times New Roman" panose="02020603050405020304" pitchFamily="18" charset="0"/>
                          <a:ea typeface="Times New Roman" panose="02020603050405020304" pitchFamily="18" charset="0"/>
                        </a:rPr>
                        <a:t>0</a:t>
                      </a:r>
                      <a:r>
                        <a:rPr lang="tr-TR" sz="1200" dirty="0">
                          <a:solidFill>
                            <a:srgbClr val="000000"/>
                          </a:solidFill>
                          <a:effectLst/>
                          <a:latin typeface="Times New Roman" panose="02020603050405020304" pitchFamily="18" charset="0"/>
                          <a:ea typeface="Times New Roman" panose="02020603050405020304" pitchFamily="18" charset="0"/>
                        </a:rPr>
                        <a:t>6. SERMAYE GİDERLERİ</a:t>
                      </a:r>
                      <a:br>
                        <a:rPr lang="tr-TR" sz="1200" dirty="0">
                          <a:solidFill>
                            <a:srgbClr val="000000"/>
                          </a:solidFill>
                          <a:effectLst/>
                          <a:latin typeface="Times New Roman" panose="02020603050405020304" pitchFamily="18" charset="0"/>
                          <a:ea typeface="Times New Roman" panose="02020603050405020304" pitchFamily="18" charset="0"/>
                        </a:rPr>
                      </a:br>
                      <a:r>
                        <a:rPr lang="tr-TR" sz="1200" dirty="0">
                          <a:solidFill>
                            <a:srgbClr val="000000"/>
                          </a:solidFill>
                          <a:effectLst/>
                          <a:latin typeface="Times New Roman" panose="02020603050405020304" pitchFamily="18" charset="0"/>
                          <a:ea typeface="Times New Roman" panose="02020603050405020304" pitchFamily="18" charset="0"/>
                        </a:rPr>
                        <a:t>06.7 GAYRİMENKUL BÜYÜK ONARIM GİDERLERİ </a:t>
                      </a:r>
                      <a:br>
                        <a:rPr lang="tr-TR" sz="1200" dirty="0">
                          <a:solidFill>
                            <a:srgbClr val="000000"/>
                          </a:solidFill>
                          <a:effectLst/>
                          <a:latin typeface="Times New Roman" panose="02020603050405020304" pitchFamily="18" charset="0"/>
                          <a:ea typeface="Times New Roman" panose="02020603050405020304" pitchFamily="18" charset="0"/>
                        </a:rPr>
                      </a:br>
                      <a:r>
                        <a:rPr lang="tr-TR" sz="1200" dirty="0">
                          <a:solidFill>
                            <a:srgbClr val="000000"/>
                          </a:solidFill>
                          <a:effectLst/>
                          <a:latin typeface="Times New Roman" panose="02020603050405020304" pitchFamily="18" charset="0"/>
                          <a:ea typeface="Times New Roman" panose="02020603050405020304" pitchFamily="18" charset="0"/>
                        </a:rPr>
                        <a:t>(</a:t>
                      </a:r>
                      <a:r>
                        <a:rPr lang="en-GB" sz="1200" dirty="0" err="1">
                          <a:solidFill>
                            <a:srgbClr val="000000"/>
                          </a:solidFill>
                          <a:effectLst/>
                          <a:latin typeface="Times New Roman" panose="02020603050405020304" pitchFamily="18" charset="0"/>
                          <a:ea typeface="Times New Roman" panose="02020603050405020304" pitchFamily="18" charset="0"/>
                        </a:rPr>
                        <a:t>Engellilerin</a:t>
                      </a:r>
                      <a:r>
                        <a:rPr lang="en-GB" sz="1200" dirty="0">
                          <a:solidFill>
                            <a:srgbClr val="000000"/>
                          </a:solidFill>
                          <a:effectLst/>
                          <a:latin typeface="Times New Roman" panose="02020603050405020304" pitchFamily="18" charset="0"/>
                          <a:ea typeface="Times New Roman" panose="02020603050405020304" pitchFamily="18" charset="0"/>
                        </a:rPr>
                        <a:t> </a:t>
                      </a:r>
                      <a:r>
                        <a:rPr lang="en-GB" sz="1200" dirty="0" err="1">
                          <a:solidFill>
                            <a:srgbClr val="000000"/>
                          </a:solidFill>
                          <a:effectLst/>
                          <a:latin typeface="Times New Roman" panose="02020603050405020304" pitchFamily="18" charset="0"/>
                          <a:ea typeface="Times New Roman" panose="02020603050405020304" pitchFamily="18" charset="0"/>
                        </a:rPr>
                        <a:t>Erişilebilirliğinin</a:t>
                      </a:r>
                      <a:r>
                        <a:rPr lang="en-GB" sz="1200" dirty="0">
                          <a:solidFill>
                            <a:srgbClr val="000000"/>
                          </a:solidFill>
                          <a:effectLst/>
                          <a:latin typeface="Times New Roman" panose="02020603050405020304" pitchFamily="18" charset="0"/>
                          <a:ea typeface="Times New Roman" panose="02020603050405020304" pitchFamily="18" charset="0"/>
                        </a:rPr>
                        <a:t> </a:t>
                      </a:r>
                      <a:r>
                        <a:rPr lang="en-GB" sz="1200" dirty="0" err="1">
                          <a:solidFill>
                            <a:srgbClr val="000000"/>
                          </a:solidFill>
                          <a:effectLst/>
                          <a:latin typeface="Times New Roman" panose="02020603050405020304" pitchFamily="18" charset="0"/>
                          <a:ea typeface="Times New Roman" panose="02020603050405020304" pitchFamily="18" charset="0"/>
                        </a:rPr>
                        <a:t>Sağlanması</a:t>
                      </a:r>
                      <a:r>
                        <a:rPr lang="tr-TR" sz="1200" dirty="0">
                          <a:solidFill>
                            <a:srgbClr val="000000"/>
                          </a:solidFill>
                          <a:effectLst/>
                          <a:latin typeface="Times New Roman" panose="02020603050405020304" pitchFamily="18" charset="0"/>
                          <a:ea typeface="Times New Roman" panose="02020603050405020304" pitchFamily="18" charset="0"/>
                        </a:rPr>
                        <a:t>)</a:t>
                      </a:r>
                      <a:endParaRPr lang="tr-TR"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hMerge="1">
                  <a:txBody>
                    <a:bodyPr/>
                    <a:lstStyle/>
                    <a:p>
                      <a:endParaRPr lang="tr-TR"/>
                    </a:p>
                  </a:txBody>
                  <a:tcPr/>
                </a:tc>
                <a:extLst>
                  <a:ext uri="{0D108BD9-81ED-4DB2-BD59-A6C34878D82A}">
                    <a16:rowId xmlns:a16="http://schemas.microsoft.com/office/drawing/2014/main" val="1799233607"/>
                  </a:ext>
                </a:extLst>
              </a:tr>
              <a:tr h="760298">
                <a:tc>
                  <a:txBody>
                    <a:bodyPr/>
                    <a:lstStyle/>
                    <a:p>
                      <a:pPr algn="ctr"/>
                      <a:r>
                        <a:rPr lang="tr-TR" sz="1200" b="1">
                          <a:solidFill>
                            <a:srgbClr val="000000"/>
                          </a:solidFill>
                          <a:effectLst/>
                          <a:latin typeface="Times New Roman" panose="02020603050405020304" pitchFamily="18" charset="0"/>
                          <a:ea typeface="Times New Roman" panose="02020603050405020304" pitchFamily="18" charset="0"/>
                        </a:rPr>
                        <a:t>HARCAMALAR</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r>
                        <a:rPr lang="tr-TR" sz="1200" b="1">
                          <a:solidFill>
                            <a:srgbClr val="000000"/>
                          </a:solidFill>
                          <a:effectLst/>
                          <a:latin typeface="Times New Roman" panose="02020603050405020304" pitchFamily="18" charset="0"/>
                          <a:ea typeface="Times New Roman" panose="02020603050405020304" pitchFamily="18" charset="0"/>
                        </a:rPr>
                        <a:t>HARCAMA MİKTARI</a:t>
                      </a:r>
                      <a:endParaRPr lang="tr-TR"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947619577"/>
                  </a:ext>
                </a:extLst>
              </a:tr>
              <a:tr h="405750">
                <a:tc>
                  <a:txBody>
                    <a:bodyPr/>
                    <a:lstStyle/>
                    <a:p>
                      <a:r>
                        <a:rPr lang="tr-TR" sz="1200" dirty="0">
                          <a:solidFill>
                            <a:srgbClr val="000000"/>
                          </a:solidFill>
                          <a:effectLst/>
                          <a:latin typeface="Times New Roman" panose="02020603050405020304" pitchFamily="18" charset="0"/>
                          <a:ea typeface="Times New Roman" panose="02020603050405020304" pitchFamily="18" charset="0"/>
                        </a:rPr>
                        <a:t>Doğrudan temin yöntemiyle yapılan onarım</a:t>
                      </a:r>
                      <a:endParaRPr lang="tr-TR" sz="1200" dirty="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200" dirty="0">
                          <a:effectLst/>
                          <a:latin typeface="Times New Roman" panose="02020603050405020304" pitchFamily="18" charset="0"/>
                          <a:ea typeface="Times New Roman" panose="02020603050405020304" pitchFamily="18" charset="0"/>
                        </a:rPr>
                        <a:t>16.284,00 TL</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42903879"/>
                  </a:ext>
                </a:extLst>
              </a:tr>
              <a:tr h="677286">
                <a:tc>
                  <a:txBody>
                    <a:bodyPr/>
                    <a:lstStyle/>
                    <a:p>
                      <a:r>
                        <a:rPr lang="tr-TR" sz="1200" dirty="0">
                          <a:solidFill>
                            <a:srgbClr val="000000"/>
                          </a:solidFill>
                          <a:effectLst/>
                          <a:latin typeface="Times New Roman" panose="02020603050405020304" pitchFamily="18" charset="0"/>
                          <a:ea typeface="Times New Roman" panose="02020603050405020304" pitchFamily="18" charset="0"/>
                        </a:rPr>
                        <a:t>BÜYÜK ONARIM 2021 İŞİ 1 NOLU HAKEDİŞİ </a:t>
                      </a:r>
                      <a:endParaRPr lang="tr-TR" sz="1200" dirty="0">
                        <a:effectLst/>
                        <a:latin typeface="Times New Roman" panose="02020603050405020304" pitchFamily="18" charset="0"/>
                        <a:ea typeface="Times New Roman" panose="02020603050405020304" pitchFamily="18" charset="0"/>
                      </a:endParaRPr>
                    </a:p>
                    <a:p>
                      <a:r>
                        <a:rPr lang="tr-TR" sz="1200" dirty="0">
                          <a:solidFill>
                            <a:srgbClr val="000000"/>
                          </a:solidFill>
                          <a:effectLst/>
                          <a:latin typeface="Times New Roman" panose="02020603050405020304" pitchFamily="18" charset="0"/>
                          <a:ea typeface="Times New Roman" panose="02020603050405020304" pitchFamily="18" charset="0"/>
                        </a:rPr>
                        <a:t>(Engelli İmalatları)</a:t>
                      </a:r>
                      <a:endParaRPr lang="tr-TR"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200" dirty="0">
                          <a:solidFill>
                            <a:srgbClr val="000000"/>
                          </a:solidFill>
                          <a:effectLst/>
                          <a:latin typeface="Times New Roman" panose="02020603050405020304" pitchFamily="18" charset="0"/>
                          <a:ea typeface="Times New Roman" panose="02020603050405020304" pitchFamily="18" charset="0"/>
                        </a:rPr>
                        <a:t>105.000,00 TL</a:t>
                      </a:r>
                      <a:endParaRPr lang="tr-TR"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01493228"/>
                  </a:ext>
                </a:extLst>
              </a:tr>
              <a:tr h="645478">
                <a:tc>
                  <a:txBody>
                    <a:bodyPr/>
                    <a:lstStyle/>
                    <a:p>
                      <a:pPr algn="ctr"/>
                      <a:r>
                        <a:rPr lang="tr-TR" sz="1200" b="1" dirty="0">
                          <a:solidFill>
                            <a:srgbClr val="000000"/>
                          </a:solidFill>
                          <a:effectLst/>
                          <a:latin typeface="Times New Roman" panose="02020603050405020304" pitchFamily="18" charset="0"/>
                          <a:ea typeface="Times New Roman" panose="02020603050405020304" pitchFamily="18" charset="0"/>
                        </a:rPr>
                        <a:t>06.7 TOPLAM</a:t>
                      </a:r>
                      <a:endParaRPr lang="tr-TR"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r>
                        <a:rPr lang="tr-TR" sz="1200" b="1" dirty="0">
                          <a:solidFill>
                            <a:srgbClr val="000000"/>
                          </a:solidFill>
                          <a:effectLst/>
                          <a:latin typeface="Times New Roman" panose="02020603050405020304" pitchFamily="18" charset="0"/>
                          <a:ea typeface="Times New Roman" panose="02020603050405020304" pitchFamily="18" charset="0"/>
                        </a:rPr>
                        <a:t>121.284,00 TL</a:t>
                      </a:r>
                      <a:endParaRPr lang="tr-TR"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40429618"/>
                  </a:ext>
                </a:extLst>
              </a:tr>
            </a:tbl>
          </a:graphicData>
        </a:graphic>
      </p:graphicFrame>
    </p:spTree>
    <p:extLst>
      <p:ext uri="{BB962C8B-B14F-4D97-AF65-F5344CB8AC3E}">
        <p14:creationId xmlns:p14="http://schemas.microsoft.com/office/powerpoint/2010/main" val="14219421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3" y="179712"/>
            <a:ext cx="8804793" cy="339578"/>
          </a:xfrm>
          <a:ln w="19050">
            <a:solidFill>
              <a:schemeClr val="accent5"/>
            </a:solidFill>
          </a:ln>
        </p:spPr>
        <p:txBody>
          <a:bodyPr>
            <a:noAutofit/>
          </a:bodyPr>
          <a:lstStyle/>
          <a:p>
            <a:r>
              <a:rPr lang="en-GB" sz="1800" b="1" cap="small" dirty="0">
                <a:solidFill>
                  <a:schemeClr val="accent2">
                    <a:lumMod val="50000"/>
                  </a:schemeClr>
                </a:solidFill>
                <a:latin typeface="Tw Cen MT" panose="020B0602020104020603" pitchFamily="34" charset="0"/>
                <a:cs typeface="Times New Roman" pitchFamily="18" charset="0"/>
              </a:rPr>
              <a:t>5-1-5- MUHTELİF İŞLER PROJESİ-SAĞLIK SEKTÖRÜ</a:t>
            </a:r>
            <a:br>
              <a:rPr lang="tr-TR" sz="1800" dirty="0">
                <a:solidFill>
                  <a:schemeClr val="accent2">
                    <a:lumMod val="50000"/>
                  </a:schemeClr>
                </a:solidFill>
                <a:latin typeface="Tw Cen MT" panose="020B0602020104020603" pitchFamily="34" charset="0"/>
                <a:cs typeface="Times New Roman" pitchFamily="18" charset="0"/>
              </a:rPr>
            </a:br>
            <a:endParaRPr lang="tr-TR" sz="1800" dirty="0">
              <a:solidFill>
                <a:schemeClr val="accent2">
                  <a:lumMod val="50000"/>
                </a:schemeClr>
              </a:solidFill>
              <a:latin typeface="Tw Cen MT" panose="020B0602020104020603" pitchFamily="34" charset="0"/>
              <a:cs typeface="Times New Roman" pitchFamily="18" charset="0"/>
            </a:endParaRPr>
          </a:p>
        </p:txBody>
      </p:sp>
      <p:graphicFrame>
        <p:nvGraphicFramePr>
          <p:cNvPr id="3" name="Tablo 2">
            <a:extLst>
              <a:ext uri="{FF2B5EF4-FFF2-40B4-BE49-F238E27FC236}">
                <a16:creationId xmlns:a16="http://schemas.microsoft.com/office/drawing/2014/main" id="{8EC8509D-950B-415C-ADA0-73457C515086}"/>
              </a:ext>
            </a:extLst>
          </p:cNvPr>
          <p:cNvGraphicFramePr>
            <a:graphicFrameLocks noGrp="1"/>
          </p:cNvGraphicFramePr>
          <p:nvPr>
            <p:extLst>
              <p:ext uri="{D42A27DB-BD31-4B8C-83A1-F6EECF244321}">
                <p14:modId xmlns:p14="http://schemas.microsoft.com/office/powerpoint/2010/main" val="3059842090"/>
              </p:ext>
            </p:extLst>
          </p:nvPr>
        </p:nvGraphicFramePr>
        <p:xfrm>
          <a:off x="467543" y="657726"/>
          <a:ext cx="10665677" cy="6118739"/>
        </p:xfrm>
        <a:graphic>
          <a:graphicData uri="http://schemas.openxmlformats.org/drawingml/2006/table">
            <a:tbl>
              <a:tblPr firstRow="1" firstCol="1" bandRow="1">
                <a:tableStyleId>{5DA37D80-6434-44D0-A028-1B22A696006F}</a:tableStyleId>
              </a:tblPr>
              <a:tblGrid>
                <a:gridCol w="560614">
                  <a:extLst>
                    <a:ext uri="{9D8B030D-6E8A-4147-A177-3AD203B41FA5}">
                      <a16:colId xmlns:a16="http://schemas.microsoft.com/office/drawing/2014/main" val="2499360312"/>
                    </a:ext>
                  </a:extLst>
                </a:gridCol>
                <a:gridCol w="1102926">
                  <a:extLst>
                    <a:ext uri="{9D8B030D-6E8A-4147-A177-3AD203B41FA5}">
                      <a16:colId xmlns:a16="http://schemas.microsoft.com/office/drawing/2014/main" val="2125681947"/>
                    </a:ext>
                  </a:extLst>
                </a:gridCol>
                <a:gridCol w="1290758">
                  <a:extLst>
                    <a:ext uri="{9D8B030D-6E8A-4147-A177-3AD203B41FA5}">
                      <a16:colId xmlns:a16="http://schemas.microsoft.com/office/drawing/2014/main" val="341508489"/>
                    </a:ext>
                  </a:extLst>
                </a:gridCol>
                <a:gridCol w="1026827">
                  <a:extLst>
                    <a:ext uri="{9D8B030D-6E8A-4147-A177-3AD203B41FA5}">
                      <a16:colId xmlns:a16="http://schemas.microsoft.com/office/drawing/2014/main" val="2476955321"/>
                    </a:ext>
                  </a:extLst>
                </a:gridCol>
                <a:gridCol w="196085">
                  <a:extLst>
                    <a:ext uri="{9D8B030D-6E8A-4147-A177-3AD203B41FA5}">
                      <a16:colId xmlns:a16="http://schemas.microsoft.com/office/drawing/2014/main" val="1353491643"/>
                    </a:ext>
                  </a:extLst>
                </a:gridCol>
                <a:gridCol w="1026827">
                  <a:extLst>
                    <a:ext uri="{9D8B030D-6E8A-4147-A177-3AD203B41FA5}">
                      <a16:colId xmlns:a16="http://schemas.microsoft.com/office/drawing/2014/main" val="2809365216"/>
                    </a:ext>
                  </a:extLst>
                </a:gridCol>
                <a:gridCol w="1026827">
                  <a:extLst>
                    <a:ext uri="{9D8B030D-6E8A-4147-A177-3AD203B41FA5}">
                      <a16:colId xmlns:a16="http://schemas.microsoft.com/office/drawing/2014/main" val="1749552678"/>
                    </a:ext>
                  </a:extLst>
                </a:gridCol>
                <a:gridCol w="1026827">
                  <a:extLst>
                    <a:ext uri="{9D8B030D-6E8A-4147-A177-3AD203B41FA5}">
                      <a16:colId xmlns:a16="http://schemas.microsoft.com/office/drawing/2014/main" val="3215599091"/>
                    </a:ext>
                  </a:extLst>
                </a:gridCol>
                <a:gridCol w="1121225">
                  <a:extLst>
                    <a:ext uri="{9D8B030D-6E8A-4147-A177-3AD203B41FA5}">
                      <a16:colId xmlns:a16="http://schemas.microsoft.com/office/drawing/2014/main" val="2551665540"/>
                    </a:ext>
                  </a:extLst>
                </a:gridCol>
                <a:gridCol w="1121225">
                  <a:extLst>
                    <a:ext uri="{9D8B030D-6E8A-4147-A177-3AD203B41FA5}">
                      <a16:colId xmlns:a16="http://schemas.microsoft.com/office/drawing/2014/main" val="2605352234"/>
                    </a:ext>
                  </a:extLst>
                </a:gridCol>
                <a:gridCol w="1165536">
                  <a:extLst>
                    <a:ext uri="{9D8B030D-6E8A-4147-A177-3AD203B41FA5}">
                      <a16:colId xmlns:a16="http://schemas.microsoft.com/office/drawing/2014/main" val="2647400147"/>
                    </a:ext>
                  </a:extLst>
                </a:gridCol>
              </a:tblGrid>
              <a:tr h="233429">
                <a:tc gridSpan="11">
                  <a:txBody>
                    <a:bodyPr/>
                    <a:lstStyle/>
                    <a:p>
                      <a:pPr marR="29845">
                        <a:lnSpc>
                          <a:spcPct val="107000"/>
                        </a:lnSpc>
                      </a:pPr>
                      <a:r>
                        <a:rPr lang="en-GB" sz="1200" b="0" dirty="0">
                          <a:solidFill>
                            <a:schemeClr val="tx1"/>
                          </a:solidFill>
                          <a:effectLst/>
                          <a:latin typeface="Times New Roman" panose="02020603050405020304" pitchFamily="18" charset="0"/>
                          <a:cs typeface="Times New Roman" panose="02020603050405020304" pitchFamily="18" charset="0"/>
                        </a:rPr>
                        <a:t>PROJE GERÇEKLEŞME BİLGİLERİ </a:t>
                      </a:r>
                      <a:endParaRPr lang="tr-TR"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68" marR="24662" marT="29833"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746446900"/>
                  </a:ext>
                </a:extLst>
              </a:tr>
              <a:tr h="203407">
                <a:tc gridSpan="4">
                  <a:txBody>
                    <a:bodyPr/>
                    <a:lstStyle/>
                    <a:p>
                      <a:pPr>
                        <a:lnSpc>
                          <a:spcPct val="107000"/>
                        </a:lnSpc>
                      </a:pPr>
                      <a:r>
                        <a:rPr lang="en-GB" sz="1200" b="0" dirty="0">
                          <a:solidFill>
                            <a:schemeClr val="tx1"/>
                          </a:solidFill>
                          <a:effectLst/>
                          <a:latin typeface="Times New Roman" panose="02020603050405020304" pitchFamily="18" charset="0"/>
                          <a:cs typeface="Times New Roman" panose="02020603050405020304" pitchFamily="18" charset="0"/>
                        </a:rPr>
                        <a:t>SEKTÖR </a:t>
                      </a:r>
                      <a:endParaRPr lang="tr-TR"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68" marR="24662" marT="29833" marB="0"/>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pPr>
                      <a:r>
                        <a:rPr lang="en-GB" sz="1200" b="0">
                          <a:solidFill>
                            <a:schemeClr val="tx1"/>
                          </a:solidFill>
                          <a:effectLst/>
                          <a:latin typeface="Times New Roman" panose="02020603050405020304" pitchFamily="18" charset="0"/>
                          <a:cs typeface="Times New Roman" panose="02020603050405020304" pitchFamily="18" charset="0"/>
                        </a:rPr>
                        <a:t>SAĞLIK</a:t>
                      </a:r>
                      <a:endParaRPr lang="tr-TR"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68" marR="24662" marT="29833"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422070038"/>
                  </a:ext>
                </a:extLst>
              </a:tr>
              <a:tr h="203407">
                <a:tc gridSpan="4">
                  <a:txBody>
                    <a:bodyPr/>
                    <a:lstStyle/>
                    <a:p>
                      <a:pPr>
                        <a:lnSpc>
                          <a:spcPct val="107000"/>
                        </a:lnSpc>
                      </a:pPr>
                      <a:r>
                        <a:rPr lang="en-GB" sz="1200" b="0" dirty="0">
                          <a:solidFill>
                            <a:schemeClr val="tx1"/>
                          </a:solidFill>
                          <a:effectLst/>
                          <a:latin typeface="Times New Roman" panose="02020603050405020304" pitchFamily="18" charset="0"/>
                          <a:cs typeface="Times New Roman" panose="02020603050405020304" pitchFamily="18" charset="0"/>
                        </a:rPr>
                        <a:t>PROJE SAHİBİ KURULUŞ </a:t>
                      </a:r>
                      <a:endParaRPr lang="tr-TR"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68" marR="24662" marT="29833" marB="0"/>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pPr>
                      <a:r>
                        <a:rPr lang="en-GB" sz="1200" b="0">
                          <a:solidFill>
                            <a:schemeClr val="tx1"/>
                          </a:solidFill>
                          <a:effectLst/>
                          <a:latin typeface="Times New Roman" panose="02020603050405020304" pitchFamily="18" charset="0"/>
                          <a:cs typeface="Times New Roman" panose="02020603050405020304" pitchFamily="18" charset="0"/>
                        </a:rPr>
                        <a:t>Bolu Abant İzzet Baysal Üniversitesi  </a:t>
                      </a:r>
                      <a:endParaRPr lang="tr-TR"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68" marR="24662" marT="29833"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907847864"/>
                  </a:ext>
                </a:extLst>
              </a:tr>
              <a:tr h="203407">
                <a:tc gridSpan="11">
                  <a:txBody>
                    <a:bodyPr/>
                    <a:lstStyle/>
                    <a:p>
                      <a:pPr>
                        <a:lnSpc>
                          <a:spcPct val="107000"/>
                        </a:lnSpc>
                      </a:pPr>
                      <a:r>
                        <a:rPr lang="en-GB" sz="1200" b="0" dirty="0">
                          <a:solidFill>
                            <a:schemeClr val="tx1"/>
                          </a:solidFill>
                          <a:effectLst/>
                          <a:latin typeface="Times New Roman" panose="02020603050405020304" pitchFamily="18" charset="0"/>
                          <a:cs typeface="Times New Roman" panose="02020603050405020304" pitchFamily="18" charset="0"/>
                        </a:rPr>
                        <a:t>PROJENİN; </a:t>
                      </a:r>
                      <a:endParaRPr lang="tr-TR"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68" marR="24662" marT="29833"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88033725"/>
                  </a:ext>
                </a:extLst>
              </a:tr>
              <a:tr h="203407">
                <a:tc gridSpan="4">
                  <a:txBody>
                    <a:bodyPr/>
                    <a:lstStyle/>
                    <a:p>
                      <a:pPr>
                        <a:lnSpc>
                          <a:spcPct val="107000"/>
                        </a:lnSpc>
                      </a:pPr>
                      <a:r>
                        <a:rPr lang="en-GB" sz="1200" b="0" dirty="0">
                          <a:solidFill>
                            <a:schemeClr val="tx1"/>
                          </a:solidFill>
                          <a:effectLst/>
                          <a:latin typeface="Times New Roman" panose="02020603050405020304" pitchFamily="18" charset="0"/>
                          <a:cs typeface="Times New Roman" panose="02020603050405020304" pitchFamily="18" charset="0"/>
                        </a:rPr>
                        <a:t>ADI </a:t>
                      </a:r>
                      <a:endParaRPr lang="tr-TR"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68" marR="24662" marT="29833" marB="0"/>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pPr>
                      <a:r>
                        <a:rPr lang="en-GB" sz="1200" b="0">
                          <a:solidFill>
                            <a:schemeClr val="tx1"/>
                          </a:solidFill>
                          <a:effectLst/>
                          <a:latin typeface="Times New Roman" panose="02020603050405020304" pitchFamily="18" charset="0"/>
                          <a:cs typeface="Times New Roman" panose="02020603050405020304" pitchFamily="18" charset="0"/>
                        </a:rPr>
                        <a:t>Muhtelif İşler </a:t>
                      </a:r>
                      <a:endParaRPr lang="tr-TR"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68" marR="24662" marT="29833"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725095277"/>
                  </a:ext>
                </a:extLst>
              </a:tr>
              <a:tr h="203407">
                <a:tc gridSpan="4">
                  <a:txBody>
                    <a:bodyPr/>
                    <a:lstStyle/>
                    <a:p>
                      <a:pPr>
                        <a:lnSpc>
                          <a:spcPct val="107000"/>
                        </a:lnSpc>
                      </a:pPr>
                      <a:r>
                        <a:rPr lang="en-GB" sz="1200" b="0">
                          <a:solidFill>
                            <a:schemeClr val="tx1"/>
                          </a:solidFill>
                          <a:effectLst/>
                          <a:latin typeface="Times New Roman" panose="02020603050405020304" pitchFamily="18" charset="0"/>
                          <a:cs typeface="Times New Roman" panose="02020603050405020304" pitchFamily="18" charset="0"/>
                        </a:rPr>
                        <a:t>NUMARASI </a:t>
                      </a:r>
                      <a:endParaRPr lang="tr-TR"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68" marR="24662" marT="29833" marB="0"/>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pPr>
                      <a:r>
                        <a:rPr lang="en-GB" sz="1200" b="0">
                          <a:solidFill>
                            <a:schemeClr val="tx1"/>
                          </a:solidFill>
                          <a:effectLst/>
                          <a:latin typeface="Times New Roman" panose="02020603050405020304" pitchFamily="18" charset="0"/>
                          <a:cs typeface="Times New Roman" panose="02020603050405020304" pitchFamily="18" charset="0"/>
                        </a:rPr>
                        <a:t>2021I00-159723</a:t>
                      </a:r>
                      <a:endParaRPr lang="tr-TR"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68" marR="24662" marT="29833"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857089218"/>
                  </a:ext>
                </a:extLst>
              </a:tr>
              <a:tr h="203407">
                <a:tc gridSpan="4">
                  <a:txBody>
                    <a:bodyPr/>
                    <a:lstStyle/>
                    <a:p>
                      <a:pPr>
                        <a:lnSpc>
                          <a:spcPct val="107000"/>
                        </a:lnSpc>
                      </a:pPr>
                      <a:r>
                        <a:rPr lang="en-GB" sz="1200" b="0" dirty="0">
                          <a:solidFill>
                            <a:schemeClr val="tx1"/>
                          </a:solidFill>
                          <a:effectLst/>
                          <a:latin typeface="Times New Roman" panose="02020603050405020304" pitchFamily="18" charset="0"/>
                          <a:cs typeface="Times New Roman" panose="02020603050405020304" pitchFamily="18" charset="0"/>
                        </a:rPr>
                        <a:t>YERİ </a:t>
                      </a:r>
                      <a:endParaRPr lang="tr-TR"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68" marR="24662" marT="29833" marB="0"/>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pPr>
                      <a:r>
                        <a:rPr lang="en-GB" sz="1200" b="0" dirty="0" err="1">
                          <a:solidFill>
                            <a:schemeClr val="tx1"/>
                          </a:solidFill>
                          <a:effectLst/>
                          <a:latin typeface="Times New Roman" panose="02020603050405020304" pitchFamily="18" charset="0"/>
                          <a:cs typeface="Times New Roman" panose="02020603050405020304" pitchFamily="18" charset="0"/>
                        </a:rPr>
                        <a:t>Bolu</a:t>
                      </a:r>
                      <a:endParaRPr lang="tr-TR"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68" marR="24662" marT="29833"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848261599"/>
                  </a:ext>
                </a:extLst>
              </a:tr>
              <a:tr h="203407">
                <a:tc gridSpan="4">
                  <a:txBody>
                    <a:bodyPr/>
                    <a:lstStyle/>
                    <a:p>
                      <a:pPr>
                        <a:lnSpc>
                          <a:spcPct val="107000"/>
                        </a:lnSpc>
                      </a:pPr>
                      <a:r>
                        <a:rPr lang="en-GB" sz="1200" b="0">
                          <a:solidFill>
                            <a:schemeClr val="tx1"/>
                          </a:solidFill>
                          <a:effectLst/>
                          <a:latin typeface="Times New Roman" panose="02020603050405020304" pitchFamily="18" charset="0"/>
                          <a:cs typeface="Times New Roman" panose="02020603050405020304" pitchFamily="18" charset="0"/>
                        </a:rPr>
                        <a:t>BAŞLAMA/BİTİŞ TARİHİ </a:t>
                      </a:r>
                      <a:endParaRPr lang="tr-TR"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68" marR="24662" marT="29833" marB="0"/>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pPr>
                      <a:r>
                        <a:rPr lang="en-GB" sz="1200" b="0">
                          <a:solidFill>
                            <a:schemeClr val="tx1"/>
                          </a:solidFill>
                          <a:effectLst/>
                          <a:latin typeface="Times New Roman" panose="02020603050405020304" pitchFamily="18" charset="0"/>
                          <a:cs typeface="Times New Roman" panose="02020603050405020304" pitchFamily="18" charset="0"/>
                        </a:rPr>
                        <a:t>2021-2021</a:t>
                      </a:r>
                      <a:endParaRPr lang="tr-TR"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68" marR="24662" marT="29833"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265941663"/>
                  </a:ext>
                </a:extLst>
              </a:tr>
              <a:tr h="203407">
                <a:tc gridSpan="4">
                  <a:txBody>
                    <a:bodyPr/>
                    <a:lstStyle/>
                    <a:p>
                      <a:pPr>
                        <a:lnSpc>
                          <a:spcPct val="107000"/>
                        </a:lnSpc>
                      </a:pPr>
                      <a:r>
                        <a:rPr lang="en-GB" sz="1200" b="0">
                          <a:solidFill>
                            <a:schemeClr val="tx1"/>
                          </a:solidFill>
                          <a:effectLst/>
                          <a:latin typeface="Times New Roman" panose="02020603050405020304" pitchFamily="18" charset="0"/>
                          <a:cs typeface="Times New Roman" panose="02020603050405020304" pitchFamily="18" charset="0"/>
                        </a:rPr>
                        <a:t>KARAKTERİSTİĞİ </a:t>
                      </a:r>
                      <a:endParaRPr lang="tr-TR"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68" marR="24662" marT="29833" marB="0" anchor="ctr"/>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pPr>
                      <a:r>
                        <a:rPr lang="en-GB" sz="1200" b="0">
                          <a:solidFill>
                            <a:schemeClr val="tx1"/>
                          </a:solidFill>
                          <a:effectLst/>
                          <a:latin typeface="Times New Roman" panose="02020603050405020304" pitchFamily="18" charset="0"/>
                          <a:cs typeface="Times New Roman" panose="02020603050405020304" pitchFamily="18" charset="0"/>
                        </a:rPr>
                        <a:t>Büyük Onarım</a:t>
                      </a:r>
                      <a:endParaRPr lang="tr-TR"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68" marR="24662" marT="29833"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033086362"/>
                  </a:ext>
                </a:extLst>
              </a:tr>
              <a:tr h="293343">
                <a:tc gridSpan="4">
                  <a:txBody>
                    <a:bodyPr/>
                    <a:lstStyle/>
                    <a:p>
                      <a:pPr>
                        <a:lnSpc>
                          <a:spcPct val="107000"/>
                        </a:lnSpc>
                      </a:pPr>
                      <a:r>
                        <a:rPr lang="en-GB" sz="1200" b="0" dirty="0">
                          <a:solidFill>
                            <a:schemeClr val="tx1"/>
                          </a:solidFill>
                          <a:effectLst/>
                          <a:latin typeface="Times New Roman" panose="02020603050405020304" pitchFamily="18" charset="0"/>
                          <a:cs typeface="Times New Roman" panose="02020603050405020304" pitchFamily="18" charset="0"/>
                        </a:rPr>
                        <a:t>PROGRAM BÜTÇE ADI</a:t>
                      </a:r>
                      <a:endParaRPr lang="tr-TR"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68" marR="24662" marT="29833" marB="0" anchor="ctr"/>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pPr>
                      <a:r>
                        <a:rPr lang="en-GB" sz="1200" b="0">
                          <a:solidFill>
                            <a:schemeClr val="tx1"/>
                          </a:solidFill>
                          <a:effectLst/>
                          <a:latin typeface="Times New Roman" panose="02020603050405020304" pitchFamily="18" charset="0"/>
                          <a:cs typeface="Times New Roman" panose="02020603050405020304" pitchFamily="18" charset="0"/>
                        </a:rPr>
                        <a:t>Üniversite Ağız ve Diş Sağlığı Hizmetleri Büyük Onarım</a:t>
                      </a:r>
                      <a:endParaRPr lang="tr-TR"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68" marR="24662" marT="29833"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986845763"/>
                  </a:ext>
                </a:extLst>
              </a:tr>
              <a:tr h="203407">
                <a:tc gridSpan="11">
                  <a:txBody>
                    <a:bodyPr/>
                    <a:lstStyle/>
                    <a:p>
                      <a:pPr>
                        <a:lnSpc>
                          <a:spcPct val="107000"/>
                        </a:lnSpc>
                      </a:pPr>
                      <a:r>
                        <a:rPr lang="en-GB" sz="1200" b="0">
                          <a:solidFill>
                            <a:schemeClr val="tx1"/>
                          </a:solidFill>
                          <a:effectLst/>
                          <a:latin typeface="Times New Roman" panose="02020603050405020304" pitchFamily="18" charset="0"/>
                          <a:cs typeface="Times New Roman" panose="02020603050405020304" pitchFamily="18" charset="0"/>
                        </a:rPr>
                        <a:t>YATIRIMIN YILLAR İTİBARİYLE GELİŞİMİ  (Cari Fiyatlarla, Bin TL) </a:t>
                      </a:r>
                      <a:endParaRPr lang="tr-TR"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68" marR="24662" marT="29833"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276396079"/>
                  </a:ext>
                </a:extLst>
              </a:tr>
              <a:tr h="203407">
                <a:tc rowSpan="2">
                  <a:txBody>
                    <a:bodyPr/>
                    <a:lstStyle/>
                    <a:p>
                      <a:pPr>
                        <a:lnSpc>
                          <a:spcPct val="107000"/>
                        </a:lnSpc>
                      </a:pPr>
                      <a:r>
                        <a:rPr lang="en-GB" sz="1200" b="0">
                          <a:solidFill>
                            <a:schemeClr val="tx1"/>
                          </a:solidFill>
                          <a:effectLst/>
                          <a:latin typeface="Times New Roman" panose="02020603050405020304" pitchFamily="18" charset="0"/>
                          <a:cs typeface="Times New Roman" panose="02020603050405020304" pitchFamily="18" charset="0"/>
                        </a:rPr>
                        <a:t>Yıl</a:t>
                      </a:r>
                      <a:endParaRPr lang="tr-TR"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68" marR="24662" marT="29833" marB="0" anchor="ctr"/>
                </a:tc>
                <a:tc rowSpan="2">
                  <a:txBody>
                    <a:bodyPr/>
                    <a:lstStyle/>
                    <a:p>
                      <a:pPr>
                        <a:lnSpc>
                          <a:spcPct val="107000"/>
                        </a:lnSpc>
                      </a:pPr>
                      <a:r>
                        <a:rPr lang="en-GB" sz="1200" b="0" dirty="0" err="1">
                          <a:solidFill>
                            <a:schemeClr val="tx1"/>
                          </a:solidFill>
                          <a:effectLst/>
                          <a:latin typeface="Times New Roman" panose="02020603050405020304" pitchFamily="18" charset="0"/>
                          <a:cs typeface="Times New Roman" panose="02020603050405020304" pitchFamily="18" charset="0"/>
                        </a:rPr>
                        <a:t>Toplam</a:t>
                      </a:r>
                      <a:r>
                        <a:rPr lang="en-GB" sz="1200" b="0" dirty="0">
                          <a:solidFill>
                            <a:schemeClr val="tx1"/>
                          </a:solidFill>
                          <a:effectLst/>
                          <a:latin typeface="Times New Roman" panose="02020603050405020304" pitchFamily="18" charset="0"/>
                          <a:cs typeface="Times New Roman" panose="02020603050405020304" pitchFamily="18" charset="0"/>
                        </a:rPr>
                        <a:t> </a:t>
                      </a:r>
                      <a:r>
                        <a:rPr lang="en-GB" sz="1200" b="0" dirty="0" err="1">
                          <a:solidFill>
                            <a:schemeClr val="tx1"/>
                          </a:solidFill>
                          <a:effectLst/>
                          <a:latin typeface="Times New Roman" panose="02020603050405020304" pitchFamily="18" charset="0"/>
                          <a:cs typeface="Times New Roman" panose="02020603050405020304" pitchFamily="18" charset="0"/>
                        </a:rPr>
                        <a:t>Proje</a:t>
                      </a:r>
                      <a:r>
                        <a:rPr lang="en-GB" sz="1200" b="0" dirty="0">
                          <a:solidFill>
                            <a:schemeClr val="tx1"/>
                          </a:solidFill>
                          <a:effectLst/>
                          <a:latin typeface="Times New Roman" panose="02020603050405020304" pitchFamily="18" charset="0"/>
                          <a:cs typeface="Times New Roman" panose="02020603050405020304" pitchFamily="18" charset="0"/>
                        </a:rPr>
                        <a:t> </a:t>
                      </a:r>
                      <a:r>
                        <a:rPr lang="en-GB" sz="1200" b="0" dirty="0" err="1">
                          <a:solidFill>
                            <a:schemeClr val="tx1"/>
                          </a:solidFill>
                          <a:effectLst/>
                          <a:latin typeface="Times New Roman" panose="02020603050405020304" pitchFamily="18" charset="0"/>
                          <a:cs typeface="Times New Roman" panose="02020603050405020304" pitchFamily="18" charset="0"/>
                        </a:rPr>
                        <a:t>Tutarı</a:t>
                      </a:r>
                      <a:endParaRPr lang="tr-TR"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68" marR="24662" marT="29833" marB="0" anchor="ctr"/>
                </a:tc>
                <a:tc rowSpan="2">
                  <a:txBody>
                    <a:bodyPr/>
                    <a:lstStyle/>
                    <a:p>
                      <a:pPr>
                        <a:lnSpc>
                          <a:spcPct val="107000"/>
                        </a:lnSpc>
                      </a:pPr>
                      <a:r>
                        <a:rPr lang="en-GB" sz="1200" b="0">
                          <a:solidFill>
                            <a:schemeClr val="tx1"/>
                          </a:solidFill>
                          <a:effectLst/>
                          <a:latin typeface="Times New Roman" panose="02020603050405020304" pitchFamily="18" charset="0"/>
                          <a:cs typeface="Times New Roman" panose="02020603050405020304" pitchFamily="18" charset="0"/>
                        </a:rPr>
                        <a:t>2021 Yılı  Sonu Küm.Harc.</a:t>
                      </a:r>
                      <a:endParaRPr lang="tr-TR"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68" marR="24662" marT="29833" marB="0" anchor="ctr"/>
                </a:tc>
                <a:tc gridSpan="3">
                  <a:txBody>
                    <a:bodyPr/>
                    <a:lstStyle/>
                    <a:p>
                      <a:pPr algn="ctr">
                        <a:lnSpc>
                          <a:spcPct val="107000"/>
                        </a:lnSpc>
                      </a:pPr>
                      <a:r>
                        <a:rPr lang="en-GB" sz="1200" b="0">
                          <a:solidFill>
                            <a:schemeClr val="tx1"/>
                          </a:solidFill>
                          <a:effectLst/>
                          <a:latin typeface="Times New Roman" panose="02020603050405020304" pitchFamily="18" charset="0"/>
                          <a:cs typeface="Times New Roman" panose="02020603050405020304" pitchFamily="18" charset="0"/>
                        </a:rPr>
                        <a:t>Program Ödeneği</a:t>
                      </a:r>
                      <a:endParaRPr lang="tr-TR"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68" marR="24662" marT="29833" marB="0" anchor="ctr"/>
                </a:tc>
                <a:tc hMerge="1">
                  <a:txBody>
                    <a:bodyPr/>
                    <a:lstStyle/>
                    <a:p>
                      <a:endParaRPr lang="tr-TR"/>
                    </a:p>
                  </a:txBody>
                  <a:tcPr/>
                </a:tc>
                <a:tc hMerge="1">
                  <a:txBody>
                    <a:bodyPr/>
                    <a:lstStyle/>
                    <a:p>
                      <a:endParaRPr lang="tr-TR"/>
                    </a:p>
                  </a:txBody>
                  <a:tcPr/>
                </a:tc>
                <a:tc gridSpan="2">
                  <a:txBody>
                    <a:bodyPr/>
                    <a:lstStyle/>
                    <a:p>
                      <a:pPr algn="ctr">
                        <a:lnSpc>
                          <a:spcPct val="107000"/>
                        </a:lnSpc>
                      </a:pPr>
                      <a:r>
                        <a:rPr lang="en-GB" sz="1200" b="0">
                          <a:solidFill>
                            <a:schemeClr val="tx1"/>
                          </a:solidFill>
                          <a:effectLst/>
                          <a:latin typeface="Times New Roman" panose="02020603050405020304" pitchFamily="18" charset="0"/>
                          <a:cs typeface="Times New Roman" panose="02020603050405020304" pitchFamily="18" charset="0"/>
                        </a:rPr>
                        <a:t>Revize Ödenek</a:t>
                      </a:r>
                      <a:endParaRPr lang="tr-TR"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68" marR="24662" marT="29833" marB="0" anchor="ctr"/>
                </a:tc>
                <a:tc hMerge="1">
                  <a:txBody>
                    <a:bodyPr/>
                    <a:lstStyle/>
                    <a:p>
                      <a:endParaRPr lang="tr-TR"/>
                    </a:p>
                  </a:txBody>
                  <a:tcPr/>
                </a:tc>
                <a:tc gridSpan="2">
                  <a:txBody>
                    <a:bodyPr/>
                    <a:lstStyle/>
                    <a:p>
                      <a:pPr algn="ctr">
                        <a:lnSpc>
                          <a:spcPct val="107000"/>
                        </a:lnSpc>
                      </a:pPr>
                      <a:r>
                        <a:rPr lang="en-GB" sz="1200" b="0">
                          <a:solidFill>
                            <a:schemeClr val="tx1"/>
                          </a:solidFill>
                          <a:effectLst/>
                          <a:latin typeface="Times New Roman" panose="02020603050405020304" pitchFamily="18" charset="0"/>
                          <a:cs typeface="Times New Roman" panose="02020603050405020304" pitchFamily="18" charset="0"/>
                        </a:rPr>
                        <a:t>Harcama</a:t>
                      </a:r>
                      <a:endParaRPr lang="tr-TR"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68" marR="24662" marT="29833" marB="0" anchor="ctr"/>
                </a:tc>
                <a:tc hMerge="1">
                  <a:txBody>
                    <a:bodyPr/>
                    <a:lstStyle/>
                    <a:p>
                      <a:endParaRPr lang="tr-TR"/>
                    </a:p>
                  </a:txBody>
                  <a:tcPr/>
                </a:tc>
                <a:tc rowSpan="2">
                  <a:txBody>
                    <a:bodyPr/>
                    <a:lstStyle/>
                    <a:p>
                      <a:pPr algn="ctr">
                        <a:lnSpc>
                          <a:spcPct val="107000"/>
                        </a:lnSpc>
                      </a:pPr>
                      <a:r>
                        <a:rPr lang="en-GB" sz="1200" b="0" dirty="0" err="1">
                          <a:solidFill>
                            <a:schemeClr val="tx1"/>
                          </a:solidFill>
                          <a:effectLst/>
                          <a:latin typeface="Times New Roman" panose="02020603050405020304" pitchFamily="18" charset="0"/>
                          <a:cs typeface="Times New Roman" panose="02020603050405020304" pitchFamily="18" charset="0"/>
                        </a:rPr>
                        <a:t>Gerçekleşme</a:t>
                      </a:r>
                      <a:r>
                        <a:rPr lang="en-GB" sz="1200" b="0" dirty="0">
                          <a:solidFill>
                            <a:schemeClr val="tx1"/>
                          </a:solidFill>
                          <a:effectLst/>
                          <a:latin typeface="Times New Roman" panose="02020603050405020304" pitchFamily="18" charset="0"/>
                          <a:cs typeface="Times New Roman" panose="02020603050405020304" pitchFamily="18" charset="0"/>
                        </a:rPr>
                        <a:t> </a:t>
                      </a:r>
                      <a:r>
                        <a:rPr lang="en-GB" sz="1200" b="0" dirty="0" err="1">
                          <a:solidFill>
                            <a:schemeClr val="tx1"/>
                          </a:solidFill>
                          <a:effectLst/>
                          <a:latin typeface="Times New Roman" panose="02020603050405020304" pitchFamily="18" charset="0"/>
                          <a:cs typeface="Times New Roman" panose="02020603050405020304" pitchFamily="18" charset="0"/>
                        </a:rPr>
                        <a:t>Yüzdesi</a:t>
                      </a:r>
                      <a:endParaRPr lang="tr-TR"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68" marR="24662" marT="29833" marB="0" anchor="ctr"/>
                </a:tc>
                <a:extLst>
                  <a:ext uri="{0D108BD9-81ED-4DB2-BD59-A6C34878D82A}">
                    <a16:rowId xmlns:a16="http://schemas.microsoft.com/office/drawing/2014/main" val="2831064988"/>
                  </a:ext>
                </a:extLst>
              </a:tr>
              <a:tr h="203407">
                <a:tc vMerge="1">
                  <a:txBody>
                    <a:bodyPr/>
                    <a:lstStyle/>
                    <a:p>
                      <a:endParaRPr lang="tr-TR"/>
                    </a:p>
                  </a:txBody>
                  <a:tcPr/>
                </a:tc>
                <a:tc vMerge="1">
                  <a:txBody>
                    <a:bodyPr/>
                    <a:lstStyle/>
                    <a:p>
                      <a:endParaRPr lang="tr-TR"/>
                    </a:p>
                  </a:txBody>
                  <a:tcPr/>
                </a:tc>
                <a:tc vMerge="1">
                  <a:txBody>
                    <a:bodyPr/>
                    <a:lstStyle/>
                    <a:p>
                      <a:endParaRPr lang="tr-TR"/>
                    </a:p>
                  </a:txBody>
                  <a:tcPr/>
                </a:tc>
                <a:tc gridSpan="2">
                  <a:txBody>
                    <a:bodyPr/>
                    <a:lstStyle/>
                    <a:p>
                      <a:pPr>
                        <a:lnSpc>
                          <a:spcPct val="107000"/>
                        </a:lnSpc>
                      </a:pPr>
                      <a:r>
                        <a:rPr lang="en-GB" sz="1200" b="0">
                          <a:solidFill>
                            <a:schemeClr val="tx1"/>
                          </a:solidFill>
                          <a:effectLst/>
                          <a:latin typeface="Times New Roman" panose="02020603050405020304" pitchFamily="18" charset="0"/>
                          <a:cs typeface="Times New Roman" panose="02020603050405020304" pitchFamily="18" charset="0"/>
                        </a:rPr>
                        <a:t>Dış</a:t>
                      </a:r>
                      <a:endParaRPr lang="tr-TR"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68" marR="24662" marT="29833" marB="0" anchor="ctr"/>
                </a:tc>
                <a:tc hMerge="1">
                  <a:txBody>
                    <a:bodyPr/>
                    <a:lstStyle/>
                    <a:p>
                      <a:endParaRPr lang="tr-TR"/>
                    </a:p>
                  </a:txBody>
                  <a:tcPr/>
                </a:tc>
                <a:tc>
                  <a:txBody>
                    <a:bodyPr/>
                    <a:lstStyle/>
                    <a:p>
                      <a:pPr>
                        <a:lnSpc>
                          <a:spcPct val="107000"/>
                        </a:lnSpc>
                      </a:pPr>
                      <a:r>
                        <a:rPr lang="en-GB" sz="1200" b="0">
                          <a:solidFill>
                            <a:schemeClr val="tx1"/>
                          </a:solidFill>
                          <a:effectLst/>
                          <a:latin typeface="Times New Roman" panose="02020603050405020304" pitchFamily="18" charset="0"/>
                          <a:cs typeface="Times New Roman" panose="02020603050405020304" pitchFamily="18" charset="0"/>
                        </a:rPr>
                        <a:t>Toplam</a:t>
                      </a:r>
                      <a:endParaRPr lang="tr-TR"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68" marR="24662" marT="29833" marB="0" anchor="ctr"/>
                </a:tc>
                <a:tc>
                  <a:txBody>
                    <a:bodyPr/>
                    <a:lstStyle/>
                    <a:p>
                      <a:pPr>
                        <a:lnSpc>
                          <a:spcPct val="107000"/>
                        </a:lnSpc>
                      </a:pPr>
                      <a:r>
                        <a:rPr lang="en-GB" sz="1200" b="0">
                          <a:solidFill>
                            <a:schemeClr val="tx1"/>
                          </a:solidFill>
                          <a:effectLst/>
                          <a:latin typeface="Times New Roman" panose="02020603050405020304" pitchFamily="18" charset="0"/>
                          <a:cs typeface="Times New Roman" panose="02020603050405020304" pitchFamily="18" charset="0"/>
                        </a:rPr>
                        <a:t>Dış</a:t>
                      </a:r>
                      <a:endParaRPr lang="tr-TR"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68" marR="24662" marT="29833" marB="0" anchor="ctr"/>
                </a:tc>
                <a:tc>
                  <a:txBody>
                    <a:bodyPr/>
                    <a:lstStyle/>
                    <a:p>
                      <a:pPr>
                        <a:lnSpc>
                          <a:spcPct val="107000"/>
                        </a:lnSpc>
                      </a:pPr>
                      <a:r>
                        <a:rPr lang="en-GB" sz="1200" b="0">
                          <a:solidFill>
                            <a:schemeClr val="tx1"/>
                          </a:solidFill>
                          <a:effectLst/>
                          <a:latin typeface="Times New Roman" panose="02020603050405020304" pitchFamily="18" charset="0"/>
                          <a:cs typeface="Times New Roman" panose="02020603050405020304" pitchFamily="18" charset="0"/>
                        </a:rPr>
                        <a:t>Toplam</a:t>
                      </a:r>
                      <a:endParaRPr lang="tr-TR"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68" marR="24662" marT="29833" marB="0" anchor="ctr"/>
                </a:tc>
                <a:tc>
                  <a:txBody>
                    <a:bodyPr/>
                    <a:lstStyle/>
                    <a:p>
                      <a:pPr>
                        <a:lnSpc>
                          <a:spcPct val="107000"/>
                        </a:lnSpc>
                      </a:pPr>
                      <a:r>
                        <a:rPr lang="en-GB" sz="1200" b="0">
                          <a:solidFill>
                            <a:schemeClr val="tx1"/>
                          </a:solidFill>
                          <a:effectLst/>
                          <a:latin typeface="Times New Roman" panose="02020603050405020304" pitchFamily="18" charset="0"/>
                          <a:cs typeface="Times New Roman" panose="02020603050405020304" pitchFamily="18" charset="0"/>
                        </a:rPr>
                        <a:t>Dış</a:t>
                      </a:r>
                      <a:endParaRPr lang="tr-TR"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68" marR="24662" marT="29833" marB="0" anchor="ctr"/>
                </a:tc>
                <a:tc>
                  <a:txBody>
                    <a:bodyPr/>
                    <a:lstStyle/>
                    <a:p>
                      <a:pPr>
                        <a:lnSpc>
                          <a:spcPct val="107000"/>
                        </a:lnSpc>
                      </a:pPr>
                      <a:r>
                        <a:rPr lang="en-GB" sz="1200" b="0">
                          <a:solidFill>
                            <a:schemeClr val="tx1"/>
                          </a:solidFill>
                          <a:effectLst/>
                          <a:latin typeface="Times New Roman" panose="02020603050405020304" pitchFamily="18" charset="0"/>
                          <a:cs typeface="Times New Roman" panose="02020603050405020304" pitchFamily="18" charset="0"/>
                        </a:rPr>
                        <a:t>Toplam</a:t>
                      </a:r>
                      <a:endParaRPr lang="tr-TR"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68" marR="24662" marT="29833" marB="0" anchor="ctr"/>
                </a:tc>
                <a:tc vMerge="1">
                  <a:txBody>
                    <a:bodyPr/>
                    <a:lstStyle/>
                    <a:p>
                      <a:endParaRPr lang="tr-TR"/>
                    </a:p>
                  </a:txBody>
                  <a:tcPr/>
                </a:tc>
                <a:extLst>
                  <a:ext uri="{0D108BD9-81ED-4DB2-BD59-A6C34878D82A}">
                    <a16:rowId xmlns:a16="http://schemas.microsoft.com/office/drawing/2014/main" val="1718322088"/>
                  </a:ext>
                </a:extLst>
              </a:tr>
              <a:tr h="264056">
                <a:tc>
                  <a:txBody>
                    <a:bodyPr/>
                    <a:lstStyle/>
                    <a:p>
                      <a:pPr algn="ctr">
                        <a:lnSpc>
                          <a:spcPct val="107000"/>
                        </a:lnSpc>
                      </a:pPr>
                      <a:r>
                        <a:rPr lang="en-GB" sz="1200" b="0">
                          <a:solidFill>
                            <a:schemeClr val="tx1"/>
                          </a:solidFill>
                          <a:effectLst/>
                          <a:latin typeface="Times New Roman" panose="02020603050405020304" pitchFamily="18" charset="0"/>
                          <a:cs typeface="Times New Roman" panose="02020603050405020304" pitchFamily="18" charset="0"/>
                        </a:rPr>
                        <a:t>2021</a:t>
                      </a:r>
                      <a:endParaRPr lang="tr-TR"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68" marR="24662" marT="29833" marB="0" anchor="ctr"/>
                </a:tc>
                <a:tc>
                  <a:txBody>
                    <a:bodyPr/>
                    <a:lstStyle/>
                    <a:p>
                      <a:pPr algn="ctr">
                        <a:lnSpc>
                          <a:spcPct val="107000"/>
                        </a:lnSpc>
                      </a:pPr>
                      <a:r>
                        <a:rPr lang="en-GB" sz="1200" b="0" dirty="0">
                          <a:solidFill>
                            <a:schemeClr val="tx1"/>
                          </a:solidFill>
                          <a:effectLst/>
                          <a:latin typeface="Times New Roman" panose="02020603050405020304" pitchFamily="18" charset="0"/>
                          <a:cs typeface="Times New Roman" panose="02020603050405020304" pitchFamily="18" charset="0"/>
                        </a:rPr>
                        <a:t>100.000,00 ₺</a:t>
                      </a:r>
                      <a:endParaRPr lang="tr-TR"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68" marR="24662" marT="29833" marB="0" anchor="ctr"/>
                </a:tc>
                <a:tc>
                  <a:txBody>
                    <a:bodyPr/>
                    <a:lstStyle/>
                    <a:p>
                      <a:pPr algn="ctr">
                        <a:lnSpc>
                          <a:spcPct val="107000"/>
                        </a:lnSpc>
                      </a:pPr>
                      <a:r>
                        <a:rPr lang="en-GB" sz="1200" b="0">
                          <a:solidFill>
                            <a:schemeClr val="tx1"/>
                          </a:solidFill>
                          <a:effectLst/>
                          <a:latin typeface="Times New Roman" panose="02020603050405020304" pitchFamily="18" charset="0"/>
                          <a:cs typeface="Times New Roman" panose="02020603050405020304" pitchFamily="18" charset="0"/>
                        </a:rPr>
                        <a:t>99.999,28 ₺</a:t>
                      </a:r>
                      <a:endParaRPr lang="tr-TR"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68" marR="24662" marT="29833" marB="0" anchor="ctr"/>
                </a:tc>
                <a:tc gridSpan="2">
                  <a:txBody>
                    <a:bodyPr/>
                    <a:lstStyle/>
                    <a:p>
                      <a:pPr algn="ctr">
                        <a:lnSpc>
                          <a:spcPct val="107000"/>
                        </a:lnSpc>
                      </a:pPr>
                      <a:r>
                        <a:rPr lang="en-GB" sz="1200" b="0">
                          <a:solidFill>
                            <a:schemeClr val="tx1"/>
                          </a:solidFill>
                          <a:effectLst/>
                          <a:latin typeface="Times New Roman" panose="02020603050405020304" pitchFamily="18" charset="0"/>
                          <a:cs typeface="Times New Roman" panose="02020603050405020304" pitchFamily="18" charset="0"/>
                        </a:rPr>
                        <a:t>-</a:t>
                      </a:r>
                      <a:endParaRPr lang="tr-TR"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68" marR="24662" marT="29833" marB="0" anchor="ctr"/>
                </a:tc>
                <a:tc hMerge="1">
                  <a:txBody>
                    <a:bodyPr/>
                    <a:lstStyle/>
                    <a:p>
                      <a:endParaRPr lang="tr-TR"/>
                    </a:p>
                  </a:txBody>
                  <a:tcPr/>
                </a:tc>
                <a:tc>
                  <a:txBody>
                    <a:bodyPr/>
                    <a:lstStyle/>
                    <a:p>
                      <a:pPr algn="ctr">
                        <a:lnSpc>
                          <a:spcPct val="107000"/>
                        </a:lnSpc>
                      </a:pPr>
                      <a:r>
                        <a:rPr lang="en-GB" sz="1200" b="0">
                          <a:solidFill>
                            <a:schemeClr val="tx1"/>
                          </a:solidFill>
                          <a:effectLst/>
                          <a:latin typeface="Times New Roman" panose="02020603050405020304" pitchFamily="18" charset="0"/>
                          <a:cs typeface="Times New Roman" panose="02020603050405020304" pitchFamily="18" charset="0"/>
                        </a:rPr>
                        <a:t>100.000,00 ₺</a:t>
                      </a:r>
                      <a:endParaRPr lang="tr-TR"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68" marR="24662" marT="29833" marB="0" anchor="ctr"/>
                </a:tc>
                <a:tc>
                  <a:txBody>
                    <a:bodyPr/>
                    <a:lstStyle/>
                    <a:p>
                      <a:pPr algn="ctr">
                        <a:lnSpc>
                          <a:spcPct val="107000"/>
                        </a:lnSpc>
                      </a:pPr>
                      <a:r>
                        <a:rPr lang="en-GB" sz="1200" b="0">
                          <a:solidFill>
                            <a:schemeClr val="tx1"/>
                          </a:solidFill>
                          <a:effectLst/>
                          <a:latin typeface="Times New Roman" panose="02020603050405020304" pitchFamily="18" charset="0"/>
                          <a:cs typeface="Times New Roman" panose="02020603050405020304" pitchFamily="18" charset="0"/>
                        </a:rPr>
                        <a:t>-</a:t>
                      </a:r>
                      <a:endParaRPr lang="tr-TR"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68" marR="24662" marT="29833" marB="0" anchor="ctr"/>
                </a:tc>
                <a:tc>
                  <a:txBody>
                    <a:bodyPr/>
                    <a:lstStyle/>
                    <a:p>
                      <a:pPr algn="ctr">
                        <a:lnSpc>
                          <a:spcPct val="107000"/>
                        </a:lnSpc>
                      </a:pPr>
                      <a:r>
                        <a:rPr lang="en-GB" sz="1200" b="0">
                          <a:solidFill>
                            <a:schemeClr val="tx1"/>
                          </a:solidFill>
                          <a:effectLst/>
                          <a:latin typeface="Times New Roman" panose="02020603050405020304" pitchFamily="18" charset="0"/>
                          <a:cs typeface="Times New Roman" panose="02020603050405020304" pitchFamily="18" charset="0"/>
                        </a:rPr>
                        <a:t>100.000,00 ₺</a:t>
                      </a:r>
                      <a:endParaRPr lang="tr-TR"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68" marR="24662" marT="29833" marB="0" anchor="ctr"/>
                </a:tc>
                <a:tc>
                  <a:txBody>
                    <a:bodyPr/>
                    <a:lstStyle/>
                    <a:p>
                      <a:pPr algn="ctr">
                        <a:lnSpc>
                          <a:spcPct val="107000"/>
                        </a:lnSpc>
                      </a:pPr>
                      <a:r>
                        <a:rPr lang="en-GB" sz="1200" b="0">
                          <a:solidFill>
                            <a:schemeClr val="tx1"/>
                          </a:solidFill>
                          <a:effectLst/>
                          <a:latin typeface="Times New Roman" panose="02020603050405020304" pitchFamily="18" charset="0"/>
                          <a:cs typeface="Times New Roman" panose="02020603050405020304" pitchFamily="18" charset="0"/>
                        </a:rPr>
                        <a:t>-</a:t>
                      </a:r>
                      <a:endParaRPr lang="tr-TR"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68" marR="24662" marT="29833" marB="0" anchor="ctr"/>
                </a:tc>
                <a:tc>
                  <a:txBody>
                    <a:bodyPr/>
                    <a:lstStyle/>
                    <a:p>
                      <a:pPr algn="ctr">
                        <a:lnSpc>
                          <a:spcPct val="107000"/>
                        </a:lnSpc>
                      </a:pPr>
                      <a:r>
                        <a:rPr lang="en-GB" sz="1200" b="0">
                          <a:solidFill>
                            <a:schemeClr val="tx1"/>
                          </a:solidFill>
                          <a:effectLst/>
                          <a:latin typeface="Times New Roman" panose="02020603050405020304" pitchFamily="18" charset="0"/>
                          <a:cs typeface="Times New Roman" panose="02020603050405020304" pitchFamily="18" charset="0"/>
                        </a:rPr>
                        <a:t>99.999,28 ₺</a:t>
                      </a:r>
                      <a:endParaRPr lang="tr-TR"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68" marR="24662" marT="29833" marB="0" anchor="ctr"/>
                </a:tc>
                <a:tc>
                  <a:txBody>
                    <a:bodyPr/>
                    <a:lstStyle/>
                    <a:p>
                      <a:pPr algn="ctr">
                        <a:lnSpc>
                          <a:spcPct val="107000"/>
                        </a:lnSpc>
                      </a:pPr>
                      <a:r>
                        <a:rPr lang="en-GB" sz="1200" b="0">
                          <a:solidFill>
                            <a:schemeClr val="tx1"/>
                          </a:solidFill>
                          <a:effectLst/>
                          <a:latin typeface="Times New Roman" panose="02020603050405020304" pitchFamily="18" charset="0"/>
                          <a:cs typeface="Times New Roman" panose="02020603050405020304" pitchFamily="18" charset="0"/>
                        </a:rPr>
                        <a:t>% 100</a:t>
                      </a:r>
                      <a:endParaRPr lang="tr-TR"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68" marR="24662" marT="29833" marB="0" anchor="ctr"/>
                </a:tc>
                <a:extLst>
                  <a:ext uri="{0D108BD9-81ED-4DB2-BD59-A6C34878D82A}">
                    <a16:rowId xmlns:a16="http://schemas.microsoft.com/office/drawing/2014/main" val="1674232667"/>
                  </a:ext>
                </a:extLst>
              </a:tr>
              <a:tr h="2992259">
                <a:tc gridSpan="11">
                  <a:txBody>
                    <a:bodyPr/>
                    <a:lstStyle/>
                    <a:p>
                      <a:pPr algn="just">
                        <a:lnSpc>
                          <a:spcPct val="115000"/>
                        </a:lnSpc>
                      </a:pPr>
                      <a:r>
                        <a:rPr lang="en-GB" sz="1400" b="0" dirty="0" err="1">
                          <a:solidFill>
                            <a:schemeClr val="tx1"/>
                          </a:solidFill>
                          <a:effectLst/>
                          <a:latin typeface="Times New Roman" panose="02020603050405020304" pitchFamily="18" charset="0"/>
                          <a:cs typeface="Times New Roman" panose="02020603050405020304" pitchFamily="18" charset="0"/>
                        </a:rPr>
                        <a:t>Açıklama</a:t>
                      </a:r>
                      <a:r>
                        <a:rPr lang="en-GB" sz="1400" b="0" dirty="0">
                          <a:solidFill>
                            <a:schemeClr val="tx1"/>
                          </a:solidFill>
                          <a:effectLst/>
                          <a:latin typeface="Times New Roman" panose="02020603050405020304" pitchFamily="18" charset="0"/>
                          <a:cs typeface="Times New Roman" panose="02020603050405020304" pitchFamily="18" charset="0"/>
                        </a:rPr>
                        <a:t>: 08.06.2021 </a:t>
                      </a:r>
                      <a:r>
                        <a:rPr lang="en-GB" sz="1400" b="0" dirty="0" err="1">
                          <a:solidFill>
                            <a:schemeClr val="tx1"/>
                          </a:solidFill>
                          <a:effectLst/>
                          <a:latin typeface="Times New Roman" panose="02020603050405020304" pitchFamily="18" charset="0"/>
                          <a:cs typeface="Times New Roman" panose="02020603050405020304" pitchFamily="18" charset="0"/>
                        </a:rPr>
                        <a:t>tarihinde</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yapılan</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ihale</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ile</a:t>
                      </a:r>
                      <a:r>
                        <a:rPr lang="en-GB" sz="1400" b="0" dirty="0">
                          <a:solidFill>
                            <a:schemeClr val="tx1"/>
                          </a:solidFill>
                          <a:effectLst/>
                          <a:latin typeface="Times New Roman" panose="02020603050405020304" pitchFamily="18" charset="0"/>
                          <a:cs typeface="Times New Roman" panose="02020603050405020304" pitchFamily="18" charset="0"/>
                        </a:rPr>
                        <a:t> Tan </a:t>
                      </a:r>
                      <a:r>
                        <a:rPr lang="en-GB" sz="1400" b="0" dirty="0" err="1">
                          <a:solidFill>
                            <a:schemeClr val="tx1"/>
                          </a:solidFill>
                          <a:effectLst/>
                          <a:latin typeface="Times New Roman" panose="02020603050405020304" pitchFamily="18" charset="0"/>
                          <a:cs typeface="Times New Roman" panose="02020603050405020304" pitchFamily="18" charset="0"/>
                        </a:rPr>
                        <a:t>Otomatik</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Kapı</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Sistemleri</a:t>
                      </a:r>
                      <a:r>
                        <a:rPr lang="en-GB" sz="1400" b="0" dirty="0">
                          <a:solidFill>
                            <a:schemeClr val="tx1"/>
                          </a:solidFill>
                          <a:effectLst/>
                          <a:latin typeface="Times New Roman" panose="02020603050405020304" pitchFamily="18" charset="0"/>
                          <a:cs typeface="Times New Roman" panose="02020603050405020304" pitchFamily="18" charset="0"/>
                        </a:rPr>
                        <a:t> – </a:t>
                      </a:r>
                      <a:r>
                        <a:rPr lang="en-GB" sz="1400" b="0" dirty="0" err="1">
                          <a:solidFill>
                            <a:schemeClr val="tx1"/>
                          </a:solidFill>
                          <a:effectLst/>
                          <a:latin typeface="Times New Roman" panose="02020603050405020304" pitchFamily="18" charset="0"/>
                          <a:cs typeface="Times New Roman" panose="02020603050405020304" pitchFamily="18" charset="0"/>
                        </a:rPr>
                        <a:t>Ömer</a:t>
                      </a:r>
                      <a:r>
                        <a:rPr lang="en-GB" sz="1400" b="0" dirty="0">
                          <a:solidFill>
                            <a:schemeClr val="tx1"/>
                          </a:solidFill>
                          <a:effectLst/>
                          <a:latin typeface="Times New Roman" panose="02020603050405020304" pitchFamily="18" charset="0"/>
                          <a:cs typeface="Times New Roman" panose="02020603050405020304" pitchFamily="18" charset="0"/>
                        </a:rPr>
                        <a:t> ÇELİK </a:t>
                      </a:r>
                      <a:r>
                        <a:rPr lang="en-GB" sz="1400" b="0" dirty="0" err="1">
                          <a:solidFill>
                            <a:schemeClr val="tx1"/>
                          </a:solidFill>
                          <a:effectLst/>
                          <a:latin typeface="Times New Roman" panose="02020603050405020304" pitchFamily="18" charset="0"/>
                          <a:cs typeface="Times New Roman" panose="02020603050405020304" pitchFamily="18" charset="0"/>
                        </a:rPr>
                        <a:t>ile</a:t>
                      </a:r>
                      <a:r>
                        <a:rPr lang="en-GB" sz="1400" b="0" dirty="0">
                          <a:solidFill>
                            <a:schemeClr val="tx1"/>
                          </a:solidFill>
                          <a:effectLst/>
                          <a:latin typeface="Times New Roman" panose="02020603050405020304" pitchFamily="18" charset="0"/>
                          <a:cs typeface="Times New Roman" panose="02020603050405020304" pitchFamily="18" charset="0"/>
                        </a:rPr>
                        <a:t> 131.200,00 TL (KDV </a:t>
                      </a:r>
                      <a:r>
                        <a:rPr lang="en-GB" sz="1400" b="0" dirty="0" err="1">
                          <a:solidFill>
                            <a:schemeClr val="tx1"/>
                          </a:solidFill>
                          <a:effectLst/>
                          <a:latin typeface="Times New Roman" panose="02020603050405020304" pitchFamily="18" charset="0"/>
                          <a:cs typeface="Times New Roman" panose="02020603050405020304" pitchFamily="18" charset="0"/>
                        </a:rPr>
                        <a:t>Hariç</a:t>
                      </a:r>
                      <a:r>
                        <a:rPr lang="en-GB" sz="1400" b="0" dirty="0">
                          <a:solidFill>
                            <a:schemeClr val="tx1"/>
                          </a:solidFill>
                          <a:effectLst/>
                          <a:latin typeface="Times New Roman" panose="02020603050405020304" pitchFamily="18" charset="0"/>
                          <a:cs typeface="Times New Roman" panose="02020603050405020304" pitchFamily="18" charset="0"/>
                        </a:rPr>
                        <a:t>) </a:t>
                      </a:r>
                      <a:r>
                        <a:rPr lang="tr-TR" sz="1400" b="0" dirty="0">
                          <a:solidFill>
                            <a:schemeClr val="tx1"/>
                          </a:solidFill>
                          <a:effectLst/>
                          <a:latin typeface="Times New Roman" panose="02020603050405020304" pitchFamily="18" charset="0"/>
                          <a:cs typeface="Times New Roman" panose="02020603050405020304" pitchFamily="18" charset="0"/>
                        </a:rPr>
                        <a:t>sözleşme bedelinde 23.06.2021 tarihli sözleşme imzalanarak 24.06.2021 tarihinde yer teslimi yapılmıştır. İhalede </a:t>
                      </a:r>
                      <a:r>
                        <a:rPr lang="en-GB" sz="1400" b="0" dirty="0" err="1">
                          <a:solidFill>
                            <a:schemeClr val="tx1"/>
                          </a:solidFill>
                          <a:effectLst/>
                          <a:latin typeface="Times New Roman" panose="02020603050405020304" pitchFamily="18" charset="0"/>
                          <a:cs typeface="Times New Roman" panose="02020603050405020304" pitchFamily="18" charset="0"/>
                        </a:rPr>
                        <a:t>iş</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artışı</a:t>
                      </a:r>
                      <a:r>
                        <a:rPr lang="en-GB" sz="1400" b="0" dirty="0">
                          <a:solidFill>
                            <a:schemeClr val="tx1"/>
                          </a:solidFill>
                          <a:effectLst/>
                          <a:latin typeface="Times New Roman" panose="02020603050405020304" pitchFamily="18" charset="0"/>
                          <a:cs typeface="Times New Roman" panose="02020603050405020304" pitchFamily="18" charset="0"/>
                        </a:rPr>
                        <a:t> </a:t>
                      </a:r>
                      <a:r>
                        <a:rPr lang="tr-TR" sz="1400" b="0" dirty="0">
                          <a:solidFill>
                            <a:schemeClr val="tx1"/>
                          </a:solidFill>
                          <a:effectLst/>
                          <a:latin typeface="Times New Roman" panose="02020603050405020304" pitchFamily="18" charset="0"/>
                          <a:cs typeface="Times New Roman" panose="02020603050405020304" pitchFamily="18" charset="0"/>
                        </a:rPr>
                        <a:t>kapsamında </a:t>
                      </a:r>
                      <a:r>
                        <a:rPr lang="en-GB" sz="1400" b="0" dirty="0">
                          <a:solidFill>
                            <a:schemeClr val="tx1"/>
                          </a:solidFill>
                          <a:effectLst/>
                          <a:latin typeface="Times New Roman" panose="02020603050405020304" pitchFamily="18" charset="0"/>
                          <a:cs typeface="Times New Roman" panose="02020603050405020304" pitchFamily="18" charset="0"/>
                        </a:rPr>
                        <a:t>BAİBÜ </a:t>
                      </a:r>
                      <a:r>
                        <a:rPr lang="en-GB" sz="1400" b="0" dirty="0" err="1">
                          <a:solidFill>
                            <a:schemeClr val="tx1"/>
                          </a:solidFill>
                          <a:effectLst/>
                          <a:latin typeface="Times New Roman" panose="02020603050405020304" pitchFamily="18" charset="0"/>
                          <a:cs typeface="Times New Roman" panose="02020603050405020304" pitchFamily="18" charset="0"/>
                        </a:rPr>
                        <a:t>Gölköy</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Kampüsü</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Diş</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Hekimliği</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Fakültesinde</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bulunan</a:t>
                      </a:r>
                      <a:r>
                        <a:rPr lang="en-GB" sz="1400" b="0" dirty="0">
                          <a:solidFill>
                            <a:schemeClr val="tx1"/>
                          </a:solidFill>
                          <a:effectLst/>
                          <a:latin typeface="Times New Roman" panose="02020603050405020304" pitchFamily="18" charset="0"/>
                          <a:cs typeface="Times New Roman" panose="02020603050405020304" pitchFamily="18" charset="0"/>
                        </a:rPr>
                        <a:t> 4 </a:t>
                      </a:r>
                      <a:r>
                        <a:rPr lang="en-GB" sz="1400" b="0" dirty="0" err="1">
                          <a:solidFill>
                            <a:schemeClr val="tx1"/>
                          </a:solidFill>
                          <a:effectLst/>
                          <a:latin typeface="Times New Roman" panose="02020603050405020304" pitchFamily="18" charset="0"/>
                          <a:cs typeface="Times New Roman" panose="02020603050405020304" pitchFamily="18" charset="0"/>
                        </a:rPr>
                        <a:t>adet</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otomatik</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kapının</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bakım</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onarımı</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yaptirilmiştir</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İhale</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kapsamında</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Sağlık</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Sektörü</a:t>
                      </a:r>
                      <a:r>
                        <a:rPr lang="en-GB" sz="1400" b="0" dirty="0">
                          <a:solidFill>
                            <a:schemeClr val="tx1"/>
                          </a:solidFill>
                          <a:effectLst/>
                          <a:latin typeface="Times New Roman" panose="02020603050405020304" pitchFamily="18" charset="0"/>
                          <a:cs typeface="Times New Roman" panose="02020603050405020304" pitchFamily="18" charset="0"/>
                        </a:rPr>
                        <a:t> 06.7 </a:t>
                      </a:r>
                      <a:r>
                        <a:rPr lang="tr-TR" sz="1400" b="0" dirty="0">
                          <a:solidFill>
                            <a:schemeClr val="tx1"/>
                          </a:solidFill>
                          <a:effectLst/>
                          <a:latin typeface="Times New Roman" panose="02020603050405020304" pitchFamily="18" charset="0"/>
                          <a:cs typeface="Times New Roman" panose="02020603050405020304" pitchFamily="18" charset="0"/>
                        </a:rPr>
                        <a:t>Gayrimenkul Büyük Onarım Giderleri grubundan</a:t>
                      </a:r>
                      <a:r>
                        <a:rPr lang="en-GB" sz="1400" b="0" dirty="0">
                          <a:solidFill>
                            <a:schemeClr val="tx1"/>
                          </a:solidFill>
                          <a:effectLst/>
                          <a:latin typeface="Times New Roman" panose="02020603050405020304" pitchFamily="18" charset="0"/>
                          <a:cs typeface="Times New Roman" panose="02020603050405020304" pitchFamily="18" charset="0"/>
                        </a:rPr>
                        <a:t> 59.000,00 TL </a:t>
                      </a:r>
                      <a:r>
                        <a:rPr lang="en-GB" sz="1400" b="0" dirty="0" err="1">
                          <a:solidFill>
                            <a:schemeClr val="tx1"/>
                          </a:solidFill>
                          <a:effectLst/>
                          <a:latin typeface="Times New Roman" panose="02020603050405020304" pitchFamily="18" charset="0"/>
                          <a:cs typeface="Times New Roman" panose="02020603050405020304" pitchFamily="18" charset="0"/>
                        </a:rPr>
                        <a:t>harcama</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yapılmıştır</a:t>
                      </a:r>
                      <a:r>
                        <a:rPr lang="en-GB" sz="1400" b="0" dirty="0">
                          <a:solidFill>
                            <a:schemeClr val="tx1"/>
                          </a:solidFill>
                          <a:effectLst/>
                          <a:latin typeface="Times New Roman" panose="02020603050405020304" pitchFamily="18" charset="0"/>
                          <a:cs typeface="Times New Roman" panose="02020603050405020304" pitchFamily="18" charset="0"/>
                        </a:rPr>
                        <a:t>.</a:t>
                      </a:r>
                      <a:endParaRPr lang="tr-TR" sz="1400" b="0" dirty="0">
                        <a:solidFill>
                          <a:schemeClr val="tx1"/>
                        </a:solidFill>
                        <a:effectLst/>
                        <a:latin typeface="Times New Roman" panose="02020603050405020304" pitchFamily="18" charset="0"/>
                        <a:cs typeface="Times New Roman" panose="02020603050405020304" pitchFamily="18" charset="0"/>
                      </a:endParaRPr>
                    </a:p>
                    <a:p>
                      <a:pPr marR="36195" algn="just"/>
                      <a:r>
                        <a:rPr lang="en-GB" sz="1400" b="0" dirty="0">
                          <a:solidFill>
                            <a:schemeClr val="tx1"/>
                          </a:solidFill>
                          <a:effectLst/>
                          <a:latin typeface="Times New Roman" panose="02020603050405020304" pitchFamily="18" charset="0"/>
                          <a:cs typeface="Times New Roman" panose="02020603050405020304" pitchFamily="18" charset="0"/>
                        </a:rPr>
                        <a:t> </a:t>
                      </a:r>
                      <a:endParaRPr lang="tr-TR" sz="1400" b="0" dirty="0">
                        <a:solidFill>
                          <a:schemeClr val="tx1"/>
                        </a:solidFill>
                        <a:effectLst/>
                        <a:latin typeface="Times New Roman" panose="02020603050405020304" pitchFamily="18" charset="0"/>
                        <a:cs typeface="Times New Roman" panose="02020603050405020304" pitchFamily="18" charset="0"/>
                      </a:endParaRPr>
                    </a:p>
                    <a:p>
                      <a:pPr marR="36195" algn="just"/>
                      <a:r>
                        <a:rPr lang="en-GB" sz="1400" b="0" dirty="0" err="1">
                          <a:solidFill>
                            <a:schemeClr val="tx1"/>
                          </a:solidFill>
                          <a:effectLst/>
                          <a:latin typeface="Times New Roman" panose="02020603050405020304" pitchFamily="18" charset="0"/>
                          <a:cs typeface="Times New Roman" panose="02020603050405020304" pitchFamily="18" charset="0"/>
                        </a:rPr>
                        <a:t>Doğrudan</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temin</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yöntemiyle</a:t>
                      </a:r>
                      <a:r>
                        <a:rPr lang="en-GB" sz="1400" b="0" dirty="0">
                          <a:solidFill>
                            <a:schemeClr val="tx1"/>
                          </a:solidFill>
                          <a:effectLst/>
                          <a:latin typeface="Times New Roman" panose="02020603050405020304" pitchFamily="18" charset="0"/>
                          <a:cs typeface="Times New Roman" panose="02020603050405020304" pitchFamily="18" charset="0"/>
                        </a:rPr>
                        <a:t>;</a:t>
                      </a:r>
                      <a:endParaRPr lang="tr-TR" sz="1400" b="0" dirty="0">
                        <a:solidFill>
                          <a:schemeClr val="tx1"/>
                        </a:solidFill>
                        <a:effectLst/>
                        <a:latin typeface="Times New Roman" panose="02020603050405020304" pitchFamily="18" charset="0"/>
                        <a:cs typeface="Times New Roman" panose="02020603050405020304" pitchFamily="18" charset="0"/>
                      </a:endParaRPr>
                    </a:p>
                    <a:p>
                      <a:pPr marL="342900" marR="36195" lvl="0" indent="-342900" algn="just">
                        <a:lnSpc>
                          <a:spcPct val="115000"/>
                        </a:lnSpc>
                        <a:buFont typeface="Symbol" panose="05050102010706020507" pitchFamily="18" charset="2"/>
                        <a:buChar char=""/>
                      </a:pPr>
                      <a:r>
                        <a:rPr lang="en-GB" sz="1400" b="0" dirty="0" err="1">
                          <a:solidFill>
                            <a:schemeClr val="tx1"/>
                          </a:solidFill>
                          <a:effectLst/>
                          <a:latin typeface="Times New Roman" panose="02020603050405020304" pitchFamily="18" charset="0"/>
                          <a:cs typeface="Times New Roman" panose="02020603050405020304" pitchFamily="18" charset="0"/>
                        </a:rPr>
                        <a:t>Diş</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Hekimliği</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Fakültesinde</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bulunan</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personel</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asansörünün</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motorunun</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değişimi</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işi</a:t>
                      </a:r>
                      <a:endParaRPr lang="tr-TR" sz="1400" b="0" dirty="0">
                        <a:solidFill>
                          <a:schemeClr val="tx1"/>
                        </a:solidFill>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400" b="0" dirty="0" err="1">
                          <a:solidFill>
                            <a:schemeClr val="tx1"/>
                          </a:solidFill>
                          <a:effectLst/>
                          <a:latin typeface="Times New Roman" panose="02020603050405020304" pitchFamily="18" charset="0"/>
                          <a:cs typeface="Times New Roman" panose="02020603050405020304" pitchFamily="18" charset="0"/>
                        </a:rPr>
                        <a:t>Diş</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Hekimliği</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Fakültesi</a:t>
                      </a:r>
                      <a:r>
                        <a:rPr lang="tr-TR" sz="1400" b="0" dirty="0" err="1">
                          <a:solidFill>
                            <a:schemeClr val="tx1"/>
                          </a:solidFill>
                          <a:effectLst/>
                          <a:latin typeface="Times New Roman" panose="02020603050405020304" pitchFamily="18" charset="0"/>
                          <a:cs typeface="Times New Roman" panose="02020603050405020304" pitchFamily="18" charset="0"/>
                        </a:rPr>
                        <a:t>nde</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bulunan</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asansörlerin</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arızalarının</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onarımının</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yaptırılması</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işi</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yapılmıştır</a:t>
                      </a:r>
                      <a:r>
                        <a:rPr lang="en-GB" sz="1400" b="0" dirty="0">
                          <a:solidFill>
                            <a:schemeClr val="tx1"/>
                          </a:solidFill>
                          <a:effectLst/>
                          <a:latin typeface="Times New Roman" panose="02020603050405020304" pitchFamily="18" charset="0"/>
                          <a:cs typeface="Times New Roman" panose="02020603050405020304" pitchFamily="18" charset="0"/>
                        </a:rPr>
                        <a:t>.</a:t>
                      </a:r>
                      <a:endParaRPr lang="tr-TR" sz="1400" b="0" dirty="0">
                        <a:solidFill>
                          <a:schemeClr val="tx1"/>
                        </a:solidFill>
                        <a:effectLst/>
                        <a:latin typeface="Times New Roman" panose="02020603050405020304" pitchFamily="18" charset="0"/>
                        <a:cs typeface="Times New Roman" panose="02020603050405020304" pitchFamily="18" charset="0"/>
                      </a:endParaRPr>
                    </a:p>
                    <a:p>
                      <a:pPr marL="457200" algn="just">
                        <a:lnSpc>
                          <a:spcPct val="115000"/>
                        </a:lnSpc>
                      </a:pPr>
                      <a:r>
                        <a:rPr lang="en-GB" sz="1400" b="0" dirty="0">
                          <a:solidFill>
                            <a:schemeClr val="tx1"/>
                          </a:solidFill>
                          <a:effectLst/>
                          <a:latin typeface="Times New Roman" panose="02020603050405020304" pitchFamily="18" charset="0"/>
                          <a:cs typeface="Times New Roman" panose="02020603050405020304" pitchFamily="18" charset="0"/>
                        </a:rPr>
                        <a:t> </a:t>
                      </a:r>
                      <a:endParaRPr lang="tr-TR" sz="1400" b="0" dirty="0">
                        <a:solidFill>
                          <a:schemeClr val="tx1"/>
                        </a:solidFill>
                        <a:effectLst/>
                        <a:latin typeface="Times New Roman" panose="02020603050405020304" pitchFamily="18" charset="0"/>
                        <a:cs typeface="Times New Roman" panose="02020603050405020304" pitchFamily="18" charset="0"/>
                      </a:endParaRPr>
                    </a:p>
                    <a:p>
                      <a:pPr indent="13335" algn="just">
                        <a:lnSpc>
                          <a:spcPct val="115000"/>
                        </a:lnSpc>
                      </a:pPr>
                      <a:r>
                        <a:rPr lang="en-GB" sz="1400" b="0" dirty="0" err="1">
                          <a:solidFill>
                            <a:schemeClr val="tx1"/>
                          </a:solidFill>
                          <a:effectLst/>
                          <a:latin typeface="Times New Roman" panose="02020603050405020304" pitchFamily="18" charset="0"/>
                          <a:cs typeface="Times New Roman" panose="02020603050405020304" pitchFamily="18" charset="0"/>
                        </a:rPr>
                        <a:t>Sağlık</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sektörü</a:t>
                      </a:r>
                      <a:r>
                        <a:rPr lang="en-GB" sz="1400" b="0" dirty="0">
                          <a:solidFill>
                            <a:schemeClr val="tx1"/>
                          </a:solidFill>
                          <a:effectLst/>
                          <a:latin typeface="Times New Roman" panose="02020603050405020304" pitchFamily="18" charset="0"/>
                          <a:cs typeface="Times New Roman" panose="02020603050405020304" pitchFamily="18" charset="0"/>
                        </a:rPr>
                        <a:t> 06.7 </a:t>
                      </a:r>
                      <a:r>
                        <a:rPr lang="tr-TR" sz="1400" b="0" dirty="0">
                          <a:solidFill>
                            <a:schemeClr val="tx1"/>
                          </a:solidFill>
                          <a:effectLst/>
                          <a:latin typeface="Times New Roman" panose="02020603050405020304" pitchFamily="18" charset="0"/>
                          <a:cs typeface="Times New Roman" panose="02020603050405020304" pitchFamily="18" charset="0"/>
                        </a:rPr>
                        <a:t>Gayrimenkul Büyük Onarım Giderleri grubundan d</a:t>
                      </a:r>
                      <a:r>
                        <a:rPr lang="en-GB" sz="1400" b="0" dirty="0" err="1">
                          <a:solidFill>
                            <a:schemeClr val="tx1"/>
                          </a:solidFill>
                          <a:effectLst/>
                          <a:latin typeface="Times New Roman" panose="02020603050405020304" pitchFamily="18" charset="0"/>
                          <a:cs typeface="Times New Roman" panose="02020603050405020304" pitchFamily="18" charset="0"/>
                        </a:rPr>
                        <a:t>oğrudan</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temin</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yöntemi</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ile</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yapılan</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oarımlar</a:t>
                      </a:r>
                      <a:r>
                        <a:rPr lang="en-GB" sz="1400" b="0" dirty="0">
                          <a:solidFill>
                            <a:schemeClr val="tx1"/>
                          </a:solidFill>
                          <a:effectLst/>
                          <a:latin typeface="Times New Roman" panose="02020603050405020304" pitchFamily="18" charset="0"/>
                          <a:cs typeface="Times New Roman" panose="02020603050405020304" pitchFamily="18" charset="0"/>
                        </a:rPr>
                        <a:t> (40.999,28 TL) </a:t>
                      </a:r>
                      <a:r>
                        <a:rPr lang="en-GB" sz="1400" b="0" dirty="0" err="1">
                          <a:solidFill>
                            <a:schemeClr val="tx1"/>
                          </a:solidFill>
                          <a:effectLst/>
                          <a:latin typeface="Times New Roman" panose="02020603050405020304" pitchFamily="18" charset="0"/>
                          <a:cs typeface="Times New Roman" panose="02020603050405020304" pitchFamily="18" charset="0"/>
                        </a:rPr>
                        <a:t>ile</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ve</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ihale</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kapsamında</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yapılan</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onarımların</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toplam</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harcama</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miktarı</a:t>
                      </a:r>
                      <a:r>
                        <a:rPr lang="en-GB" sz="1400" b="0" dirty="0">
                          <a:solidFill>
                            <a:schemeClr val="tx1"/>
                          </a:solidFill>
                          <a:effectLst/>
                          <a:latin typeface="Times New Roman" panose="02020603050405020304" pitchFamily="18" charset="0"/>
                          <a:cs typeface="Times New Roman" panose="02020603050405020304" pitchFamily="18" charset="0"/>
                        </a:rPr>
                        <a:t> 99.999,28 </a:t>
                      </a:r>
                      <a:r>
                        <a:rPr lang="en-GB" sz="1400" b="0" dirty="0" err="1">
                          <a:solidFill>
                            <a:schemeClr val="tx1"/>
                          </a:solidFill>
                          <a:effectLst/>
                          <a:latin typeface="Times New Roman" panose="02020603050405020304" pitchFamily="18" charset="0"/>
                          <a:cs typeface="Times New Roman" panose="02020603050405020304" pitchFamily="18" charset="0"/>
                        </a:rPr>
                        <a:t>TL’dir</a:t>
                      </a:r>
                      <a:r>
                        <a:rPr lang="en-GB" sz="1400" b="0" dirty="0">
                          <a:solidFill>
                            <a:schemeClr val="tx1"/>
                          </a:solidFill>
                          <a:effectLst/>
                          <a:latin typeface="Times New Roman" panose="02020603050405020304" pitchFamily="18" charset="0"/>
                          <a:cs typeface="Times New Roman" panose="02020603050405020304" pitchFamily="18" charset="0"/>
                        </a:rPr>
                        <a:t>.</a:t>
                      </a:r>
                      <a:endParaRPr lang="tr-TR"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368" marR="24662" marT="29833" marB="0" anchor="c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165992528"/>
                  </a:ext>
                </a:extLst>
              </a:tr>
            </a:tbl>
          </a:graphicData>
        </a:graphic>
      </p:graphicFrame>
    </p:spTree>
    <p:extLst>
      <p:ext uri="{BB962C8B-B14F-4D97-AF65-F5344CB8AC3E}">
        <p14:creationId xmlns:p14="http://schemas.microsoft.com/office/powerpoint/2010/main" val="1552368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7" name="Group 33">
            <a:extLst>
              <a:ext uri="{FF2B5EF4-FFF2-40B4-BE49-F238E27FC236}">
                <a16:creationId xmlns:a16="http://schemas.microsoft.com/office/drawing/2014/main" id="{1EA3DE74-31A6-48AD-8C0A-E33A679BAF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5" name="Straight Connector 34">
              <a:extLst>
                <a:ext uri="{FF2B5EF4-FFF2-40B4-BE49-F238E27FC236}">
                  <a16:creationId xmlns:a16="http://schemas.microsoft.com/office/drawing/2014/main" id="{AFFDDEBC-790E-43B4-8282-92702E0A891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53F624CC-585A-4177-8E95-77462EA619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7" name="Rectangle 23">
              <a:extLst>
                <a:ext uri="{FF2B5EF4-FFF2-40B4-BE49-F238E27FC236}">
                  <a16:creationId xmlns:a16="http://schemas.microsoft.com/office/drawing/2014/main" id="{B18999F3-4745-477E-B6DA-E5B0BCD53F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5">
              <a:extLst>
                <a:ext uri="{FF2B5EF4-FFF2-40B4-BE49-F238E27FC236}">
                  <a16:creationId xmlns:a16="http://schemas.microsoft.com/office/drawing/2014/main" id="{B780C728-EC47-4108-8DC4-B5ACDAD0B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38">
              <a:extLst>
                <a:ext uri="{FF2B5EF4-FFF2-40B4-BE49-F238E27FC236}">
                  <a16:creationId xmlns:a16="http://schemas.microsoft.com/office/drawing/2014/main" id="{E5535F23-07A0-49FD-BF88-208C0FBEE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7">
              <a:extLst>
                <a:ext uri="{FF2B5EF4-FFF2-40B4-BE49-F238E27FC236}">
                  <a16:creationId xmlns:a16="http://schemas.microsoft.com/office/drawing/2014/main" id="{944D95CD-2ADB-4E41-AFD2-5ED06FD6D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28">
              <a:extLst>
                <a:ext uri="{FF2B5EF4-FFF2-40B4-BE49-F238E27FC236}">
                  <a16:creationId xmlns:a16="http://schemas.microsoft.com/office/drawing/2014/main" id="{36509339-BF07-4ED1-B1DA-74D2D956F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29">
              <a:extLst>
                <a:ext uri="{FF2B5EF4-FFF2-40B4-BE49-F238E27FC236}">
                  <a16:creationId xmlns:a16="http://schemas.microsoft.com/office/drawing/2014/main" id="{6317DACF-CCA7-442B-B867-2CF567E4BF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Isosceles Triangle 42">
              <a:extLst>
                <a:ext uri="{FF2B5EF4-FFF2-40B4-BE49-F238E27FC236}">
                  <a16:creationId xmlns:a16="http://schemas.microsoft.com/office/drawing/2014/main" id="{7E917ACA-0CB0-4A07-9594-33E63B91B7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Isosceles Triangle 43">
              <a:extLst>
                <a:ext uri="{FF2B5EF4-FFF2-40B4-BE49-F238E27FC236}">
                  <a16:creationId xmlns:a16="http://schemas.microsoft.com/office/drawing/2014/main" id="{21DF86A2-1E2E-48FD-8EF7-F9D6744FA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10" name="Resim 9" descr="çalışma içeren bir resim&#10;&#10;Açıklama otomatik olarak oluşturuldu">
            <a:extLst>
              <a:ext uri="{FF2B5EF4-FFF2-40B4-BE49-F238E27FC236}">
                <a16:creationId xmlns:a16="http://schemas.microsoft.com/office/drawing/2014/main" id="{5287FCEC-A9AE-4118-8694-72066EB9B76E}"/>
              </a:ext>
            </a:extLst>
          </p:cNvPr>
          <p:cNvPicPr>
            <a:picLocks noChangeAspect="1"/>
          </p:cNvPicPr>
          <p:nvPr/>
        </p:nvPicPr>
        <p:blipFill rotWithShape="1">
          <a:blip r:embed="rId2"/>
          <a:srcRect t="18192" r="2" b="2"/>
          <a:stretch/>
        </p:blipFill>
        <p:spPr>
          <a:xfrm>
            <a:off x="7102400" y="0"/>
            <a:ext cx="4145039" cy="3268133"/>
          </a:xfrm>
          <a:custGeom>
            <a:avLst/>
            <a:gdLst/>
            <a:ahLst/>
            <a:cxnLst/>
            <a:rect l="l" t="t" r="r" b="b"/>
            <a:pathLst>
              <a:path w="3153384" h="3437504">
                <a:moveTo>
                  <a:pt x="511180" y="0"/>
                </a:moveTo>
                <a:lnTo>
                  <a:pt x="3153384" y="0"/>
                </a:lnTo>
                <a:lnTo>
                  <a:pt x="2638832" y="3437504"/>
                </a:lnTo>
                <a:lnTo>
                  <a:pt x="0" y="3437504"/>
                </a:lnTo>
                <a:close/>
              </a:path>
            </a:pathLst>
          </a:custGeom>
        </p:spPr>
      </p:pic>
      <p:pic>
        <p:nvPicPr>
          <p:cNvPr id="6" name="Resim 5" descr="metin, kişi içeren bir resim&#10;&#10;Açıklama otomatik olarak oluşturuldu">
            <a:extLst>
              <a:ext uri="{FF2B5EF4-FFF2-40B4-BE49-F238E27FC236}">
                <a16:creationId xmlns:a16="http://schemas.microsoft.com/office/drawing/2014/main" id="{D8CD405A-2AA7-49DD-8A5C-E12C352B2DE8}"/>
              </a:ext>
            </a:extLst>
          </p:cNvPr>
          <p:cNvPicPr>
            <a:picLocks noChangeAspect="1"/>
          </p:cNvPicPr>
          <p:nvPr/>
        </p:nvPicPr>
        <p:blipFill rotWithShape="1">
          <a:blip r:embed="rId3"/>
          <a:srcRect l="12712" r="18485" b="-3"/>
          <a:stretch/>
        </p:blipFill>
        <p:spPr>
          <a:xfrm>
            <a:off x="527133" y="-137065"/>
            <a:ext cx="3541598" cy="3437494"/>
          </a:xfrm>
          <a:custGeom>
            <a:avLst/>
            <a:gdLst/>
            <a:ahLst/>
            <a:cxnLst/>
            <a:rect l="l" t="t" r="r" b="b"/>
            <a:pathLst>
              <a:path w="3153384" h="3437504">
                <a:moveTo>
                  <a:pt x="511180" y="0"/>
                </a:moveTo>
                <a:lnTo>
                  <a:pt x="3153384" y="0"/>
                </a:lnTo>
                <a:lnTo>
                  <a:pt x="2638832" y="3437504"/>
                </a:lnTo>
                <a:lnTo>
                  <a:pt x="0" y="3437504"/>
                </a:lnTo>
                <a:close/>
              </a:path>
            </a:pathLst>
          </a:custGeom>
        </p:spPr>
      </p:pic>
      <p:pic>
        <p:nvPicPr>
          <p:cNvPr id="4" name="Resim 3" descr="metin, iç mekan, kalabalık içeren bir resim&#10;&#10;Açıklama otomatik olarak oluşturuldu">
            <a:extLst>
              <a:ext uri="{FF2B5EF4-FFF2-40B4-BE49-F238E27FC236}">
                <a16:creationId xmlns:a16="http://schemas.microsoft.com/office/drawing/2014/main" id="{95D0ABFC-5B10-43EA-93EE-459EF7D310BF}"/>
              </a:ext>
            </a:extLst>
          </p:cNvPr>
          <p:cNvPicPr>
            <a:picLocks noChangeAspect="1"/>
          </p:cNvPicPr>
          <p:nvPr/>
        </p:nvPicPr>
        <p:blipFill rotWithShape="1">
          <a:blip r:embed="rId4"/>
          <a:srcRect r="1" b="13229"/>
          <a:stretch/>
        </p:blipFill>
        <p:spPr>
          <a:xfrm>
            <a:off x="150437" y="3492057"/>
            <a:ext cx="3322150" cy="3420496"/>
          </a:xfrm>
          <a:custGeom>
            <a:avLst/>
            <a:gdLst/>
            <a:ahLst/>
            <a:cxnLst/>
            <a:rect l="l" t="t" r="r" b="b"/>
            <a:pathLst>
              <a:path w="2956476" h="3420496">
                <a:moveTo>
                  <a:pt x="319202" y="0"/>
                </a:moveTo>
                <a:lnTo>
                  <a:pt x="2956476" y="0"/>
                </a:lnTo>
                <a:lnTo>
                  <a:pt x="2444471" y="3420496"/>
                </a:lnTo>
                <a:lnTo>
                  <a:pt x="0" y="3420496"/>
                </a:lnTo>
                <a:lnTo>
                  <a:pt x="0" y="2146516"/>
                </a:lnTo>
                <a:close/>
              </a:path>
            </a:pathLst>
          </a:custGeom>
        </p:spPr>
      </p:pic>
      <p:pic>
        <p:nvPicPr>
          <p:cNvPr id="8" name="Resim 7" descr="alet, elektrikli testere, kirli içeren bir resim&#10;&#10;Açıklama otomatik olarak oluşturuldu">
            <a:extLst>
              <a:ext uri="{FF2B5EF4-FFF2-40B4-BE49-F238E27FC236}">
                <a16:creationId xmlns:a16="http://schemas.microsoft.com/office/drawing/2014/main" id="{227E3536-C010-41F7-83E3-4FDEDC72E356}"/>
              </a:ext>
            </a:extLst>
          </p:cNvPr>
          <p:cNvPicPr>
            <a:picLocks noChangeAspect="1"/>
          </p:cNvPicPr>
          <p:nvPr/>
        </p:nvPicPr>
        <p:blipFill rotWithShape="1">
          <a:blip r:embed="rId5"/>
          <a:srcRect l="23759" r="7141" b="3"/>
          <a:stretch/>
        </p:blipFill>
        <p:spPr>
          <a:xfrm>
            <a:off x="6242515" y="3492057"/>
            <a:ext cx="4199685" cy="3420496"/>
          </a:xfrm>
          <a:custGeom>
            <a:avLst/>
            <a:gdLst/>
            <a:ahLst/>
            <a:cxnLst/>
            <a:rect l="l" t="t" r="r" b="b"/>
            <a:pathLst>
              <a:path w="3151535" h="3420496">
                <a:moveTo>
                  <a:pt x="512005" y="0"/>
                </a:moveTo>
                <a:lnTo>
                  <a:pt x="3151535" y="0"/>
                </a:lnTo>
                <a:lnTo>
                  <a:pt x="2640616" y="3420496"/>
                </a:lnTo>
                <a:lnTo>
                  <a:pt x="0" y="3420496"/>
                </a:lnTo>
                <a:close/>
              </a:path>
            </a:pathLst>
          </a:custGeom>
        </p:spPr>
      </p:pic>
      <p:cxnSp>
        <p:nvCxnSpPr>
          <p:cNvPr id="46" name="Straight Connector 45">
            <a:extLst>
              <a:ext uri="{FF2B5EF4-FFF2-40B4-BE49-F238E27FC236}">
                <a16:creationId xmlns:a16="http://schemas.microsoft.com/office/drawing/2014/main" id="{CBAE7D61-C468-452B-AD40-2FD6365B48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9203" y="3437504"/>
            <a:ext cx="527613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D8C0890-7680-4FCD-B337-24D18C1B75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444472" y="0"/>
            <a:ext cx="1028115"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Başlık 1"/>
          <p:cNvSpPr>
            <a:spLocks noGrp="1"/>
          </p:cNvSpPr>
          <p:nvPr>
            <p:ph type="title"/>
          </p:nvPr>
        </p:nvSpPr>
        <p:spPr>
          <a:xfrm>
            <a:off x="3383570" y="1808005"/>
            <a:ext cx="3880264" cy="1684052"/>
          </a:xfrm>
        </p:spPr>
        <p:txBody>
          <a:bodyPr vert="horz" lIns="91440" tIns="45720" rIns="91440" bIns="45720" rtlCol="0" anchor="b">
            <a:noAutofit/>
          </a:bodyPr>
          <a:lstStyle/>
          <a:p>
            <a:pPr algn="ctr">
              <a:lnSpc>
                <a:spcPct val="90000"/>
              </a:lnSpc>
            </a:pPr>
            <a:r>
              <a:rPr lang="en-US" b="1" dirty="0">
                <a:effectLst/>
              </a:rPr>
              <a:t>ASANSÖR ONARIMLARINA AIT GÖRSELLER</a:t>
            </a:r>
          </a:p>
        </p:txBody>
      </p:sp>
      <p:sp>
        <p:nvSpPr>
          <p:cNvPr id="20" name="Date Placeholder 3">
            <a:extLst>
              <a:ext uri="{FF2B5EF4-FFF2-40B4-BE49-F238E27FC236}">
                <a16:creationId xmlns:a16="http://schemas.microsoft.com/office/drawing/2014/main" id="{71AEABD3-5270-4F81-A14C-B348A1083584}"/>
              </a:ext>
            </a:extLst>
          </p:cNvPr>
          <p:cNvSpPr txBox="1">
            <a:spLocks/>
          </p:cNvSpPr>
          <p:nvPr/>
        </p:nvSpPr>
        <p:spPr>
          <a:xfrm rot="16200000">
            <a:off x="11287926" y="499002"/>
            <a:ext cx="1380068"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r>
              <a:rPr lang="tr-TR">
                <a:solidFill>
                  <a:srgbClr val="04617B">
                    <a:shade val="90000"/>
                  </a:srgbClr>
                </a:solidFill>
              </a:rPr>
              <a:t>10.02.2022</a:t>
            </a:r>
            <a:endParaRPr lang="tr-TR" dirty="0">
              <a:solidFill>
                <a:srgbClr val="04617B">
                  <a:shade val="90000"/>
                </a:srgbClr>
              </a:solidFill>
            </a:endParaRPr>
          </a:p>
        </p:txBody>
      </p:sp>
      <p:sp>
        <p:nvSpPr>
          <p:cNvPr id="21" name="Footer Placeholder 4">
            <a:extLst>
              <a:ext uri="{FF2B5EF4-FFF2-40B4-BE49-F238E27FC236}">
                <a16:creationId xmlns:a16="http://schemas.microsoft.com/office/drawing/2014/main" id="{4B3F577A-D699-4B74-8B15-A6E4E7E989EA}"/>
              </a:ext>
            </a:extLst>
          </p:cNvPr>
          <p:cNvSpPr txBox="1">
            <a:spLocks/>
          </p:cNvSpPr>
          <p:nvPr/>
        </p:nvSpPr>
        <p:spPr>
          <a:xfrm rot="16200000">
            <a:off x="9914210" y="3570287"/>
            <a:ext cx="4127501" cy="365125"/>
          </a:xfrm>
          <a:prstGeom prst="rect">
            <a:avLst/>
          </a:prstGeom>
        </p:spPr>
        <p:txBody>
          <a:bodyPr vert="horz" lIns="91440" tIns="45720" rIns="91440" bIns="45720" rtlCol="0" anchor="ctr"/>
          <a:lstStyle>
            <a:defPPr>
              <a:defRPr lang="en-US"/>
            </a:defPPr>
            <a:lvl1pPr marL="0" algn="l" defTabSz="457200" rtl="0" eaLnBrk="1" latinLnBrk="0" hangingPunct="1">
              <a:defRPr sz="16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r>
              <a:rPr lang="tr-TR">
                <a:solidFill>
                  <a:srgbClr val="04617B">
                    <a:shade val="90000"/>
                  </a:srgbClr>
                </a:solidFill>
              </a:rPr>
              <a:t>YAPI İŞLERİ VE TEKNİK DAİRE BAŞKANLIĞI</a:t>
            </a:r>
            <a:endParaRPr lang="tr-TR" dirty="0">
              <a:solidFill>
                <a:srgbClr val="04617B">
                  <a:shade val="90000"/>
                </a:srgbClr>
              </a:solidFill>
            </a:endParaRPr>
          </a:p>
        </p:txBody>
      </p:sp>
      <p:pic>
        <p:nvPicPr>
          <p:cNvPr id="22" name="Resim 21">
            <a:extLst>
              <a:ext uri="{FF2B5EF4-FFF2-40B4-BE49-F238E27FC236}">
                <a16:creationId xmlns:a16="http://schemas.microsoft.com/office/drawing/2014/main" id="{386FE147-DF99-44FB-9F35-47206617A012}"/>
              </a:ext>
            </a:extLst>
          </p:cNvPr>
          <p:cNvPicPr>
            <a:picLocks noChangeAspect="1"/>
          </p:cNvPicPr>
          <p:nvPr/>
        </p:nvPicPr>
        <p:blipFill>
          <a:blip r:embed="rId6"/>
          <a:stretch>
            <a:fillRect/>
          </a:stretch>
        </p:blipFill>
        <p:spPr>
          <a:xfrm>
            <a:off x="11382391" y="5993481"/>
            <a:ext cx="826011" cy="826011"/>
          </a:xfrm>
          <a:prstGeom prst="rect">
            <a:avLst/>
          </a:prstGeom>
        </p:spPr>
      </p:pic>
    </p:spTree>
    <p:extLst>
      <p:ext uri="{BB962C8B-B14F-4D97-AF65-F5344CB8AC3E}">
        <p14:creationId xmlns:p14="http://schemas.microsoft.com/office/powerpoint/2010/main" val="170387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28451" y="298761"/>
            <a:ext cx="8818749" cy="348960"/>
          </a:xfrm>
          <a:solidFill>
            <a:schemeClr val="bg1"/>
          </a:solidFill>
          <a:ln w="19050">
            <a:solidFill>
              <a:schemeClr val="accent5"/>
            </a:solidFill>
          </a:ln>
        </p:spPr>
        <p:txBody>
          <a:bodyPr>
            <a:noAutofit/>
          </a:bodyPr>
          <a:lstStyle/>
          <a:p>
            <a:r>
              <a:rPr lang="en-GB" sz="1800" b="1" cap="small" dirty="0">
                <a:solidFill>
                  <a:schemeClr val="accent2">
                    <a:lumMod val="50000"/>
                  </a:schemeClr>
                </a:solidFill>
                <a:latin typeface="Tw Cen MT" panose="020B0602020104020603" pitchFamily="34" charset="0"/>
                <a:cs typeface="Times New Roman" pitchFamily="18" charset="0"/>
              </a:rPr>
              <a:t>5-1-6- AÇIK SPOR TESİSLERİ PROJESİ</a:t>
            </a:r>
            <a:endParaRPr lang="tr-TR" sz="1800" dirty="0">
              <a:solidFill>
                <a:schemeClr val="accent2">
                  <a:lumMod val="50000"/>
                </a:schemeClr>
              </a:solidFill>
              <a:latin typeface="Tw Cen MT" panose="020B0602020104020603" pitchFamily="34" charset="0"/>
              <a:cs typeface="Times New Roman" pitchFamily="18" charset="0"/>
            </a:endParaRPr>
          </a:p>
        </p:txBody>
      </p:sp>
      <p:graphicFrame>
        <p:nvGraphicFramePr>
          <p:cNvPr id="3" name="Tablo 2">
            <a:extLst>
              <a:ext uri="{FF2B5EF4-FFF2-40B4-BE49-F238E27FC236}">
                <a16:creationId xmlns:a16="http://schemas.microsoft.com/office/drawing/2014/main" id="{089B7EAA-F245-4307-BC0E-C9C5B17ADA38}"/>
              </a:ext>
            </a:extLst>
          </p:cNvPr>
          <p:cNvGraphicFramePr>
            <a:graphicFrameLocks noGrp="1"/>
          </p:cNvGraphicFramePr>
          <p:nvPr>
            <p:extLst>
              <p:ext uri="{D42A27DB-BD31-4B8C-83A1-F6EECF244321}">
                <p14:modId xmlns:p14="http://schemas.microsoft.com/office/powerpoint/2010/main" val="1331088524"/>
              </p:ext>
            </p:extLst>
          </p:nvPr>
        </p:nvGraphicFramePr>
        <p:xfrm>
          <a:off x="528451" y="885636"/>
          <a:ext cx="8818748" cy="5442678"/>
        </p:xfrm>
        <a:graphic>
          <a:graphicData uri="http://schemas.openxmlformats.org/drawingml/2006/table">
            <a:tbl>
              <a:tblPr firstRow="1" firstCol="1" bandRow="1">
                <a:tableStyleId>{5DA37D80-6434-44D0-A028-1B22A696006F}</a:tableStyleId>
              </a:tblPr>
              <a:tblGrid>
                <a:gridCol w="458571">
                  <a:extLst>
                    <a:ext uri="{9D8B030D-6E8A-4147-A177-3AD203B41FA5}">
                      <a16:colId xmlns:a16="http://schemas.microsoft.com/office/drawing/2014/main" val="1143052571"/>
                    </a:ext>
                  </a:extLst>
                </a:gridCol>
                <a:gridCol w="1087713">
                  <a:extLst>
                    <a:ext uri="{9D8B030D-6E8A-4147-A177-3AD203B41FA5}">
                      <a16:colId xmlns:a16="http://schemas.microsoft.com/office/drawing/2014/main" val="1414639037"/>
                    </a:ext>
                  </a:extLst>
                </a:gridCol>
                <a:gridCol w="1121172">
                  <a:extLst>
                    <a:ext uri="{9D8B030D-6E8A-4147-A177-3AD203B41FA5}">
                      <a16:colId xmlns:a16="http://schemas.microsoft.com/office/drawing/2014/main" val="860172466"/>
                    </a:ext>
                  </a:extLst>
                </a:gridCol>
                <a:gridCol w="616909">
                  <a:extLst>
                    <a:ext uri="{9D8B030D-6E8A-4147-A177-3AD203B41FA5}">
                      <a16:colId xmlns:a16="http://schemas.microsoft.com/office/drawing/2014/main" val="1585972952"/>
                    </a:ext>
                  </a:extLst>
                </a:gridCol>
                <a:gridCol w="132998">
                  <a:extLst>
                    <a:ext uri="{9D8B030D-6E8A-4147-A177-3AD203B41FA5}">
                      <a16:colId xmlns:a16="http://schemas.microsoft.com/office/drawing/2014/main" val="658027310"/>
                    </a:ext>
                  </a:extLst>
                </a:gridCol>
                <a:gridCol w="834260">
                  <a:extLst>
                    <a:ext uri="{9D8B030D-6E8A-4147-A177-3AD203B41FA5}">
                      <a16:colId xmlns:a16="http://schemas.microsoft.com/office/drawing/2014/main" val="3041061926"/>
                    </a:ext>
                  </a:extLst>
                </a:gridCol>
                <a:gridCol w="749826">
                  <a:extLst>
                    <a:ext uri="{9D8B030D-6E8A-4147-A177-3AD203B41FA5}">
                      <a16:colId xmlns:a16="http://schemas.microsoft.com/office/drawing/2014/main" val="4274593009"/>
                    </a:ext>
                  </a:extLst>
                </a:gridCol>
                <a:gridCol w="749826">
                  <a:extLst>
                    <a:ext uri="{9D8B030D-6E8A-4147-A177-3AD203B41FA5}">
                      <a16:colId xmlns:a16="http://schemas.microsoft.com/office/drawing/2014/main" val="921396658"/>
                    </a:ext>
                  </a:extLst>
                </a:gridCol>
                <a:gridCol w="924115">
                  <a:extLst>
                    <a:ext uri="{9D8B030D-6E8A-4147-A177-3AD203B41FA5}">
                      <a16:colId xmlns:a16="http://schemas.microsoft.com/office/drawing/2014/main" val="999014987"/>
                    </a:ext>
                  </a:extLst>
                </a:gridCol>
                <a:gridCol w="924115">
                  <a:extLst>
                    <a:ext uri="{9D8B030D-6E8A-4147-A177-3AD203B41FA5}">
                      <a16:colId xmlns:a16="http://schemas.microsoft.com/office/drawing/2014/main" val="1392657829"/>
                    </a:ext>
                  </a:extLst>
                </a:gridCol>
                <a:gridCol w="1219243">
                  <a:extLst>
                    <a:ext uri="{9D8B030D-6E8A-4147-A177-3AD203B41FA5}">
                      <a16:colId xmlns:a16="http://schemas.microsoft.com/office/drawing/2014/main" val="71118235"/>
                    </a:ext>
                  </a:extLst>
                </a:gridCol>
              </a:tblGrid>
              <a:tr h="311829">
                <a:tc gridSpan="11">
                  <a:txBody>
                    <a:bodyPr/>
                    <a:lstStyle/>
                    <a:p>
                      <a:pPr marR="29845">
                        <a:lnSpc>
                          <a:spcPct val="107000"/>
                        </a:lnSpc>
                      </a:pPr>
                      <a:r>
                        <a:rPr lang="en-GB" sz="1200" b="0" dirty="0">
                          <a:solidFill>
                            <a:schemeClr val="tx1"/>
                          </a:solidFill>
                          <a:effectLst/>
                        </a:rPr>
                        <a:t>PROJE GERÇEKLEŞME BİLGİLERİ </a:t>
                      </a:r>
                      <a:endParaRPr lang="tr-TR" sz="1200" b="0" dirty="0">
                        <a:solidFill>
                          <a:schemeClr val="tx1"/>
                        </a:solidFill>
                        <a:effectLst/>
                        <a:latin typeface="Times New Roman" panose="02020603050405020304" pitchFamily="18" charset="0"/>
                        <a:ea typeface="Times New Roman" panose="02020603050405020304" pitchFamily="18" charset="0"/>
                      </a:endParaRPr>
                    </a:p>
                  </a:txBody>
                  <a:tcPr marL="66040" marR="39370" marT="476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871709111"/>
                  </a:ext>
                </a:extLst>
              </a:tr>
              <a:tr h="289720">
                <a:tc gridSpan="4">
                  <a:txBody>
                    <a:bodyPr/>
                    <a:lstStyle/>
                    <a:p>
                      <a:pPr>
                        <a:lnSpc>
                          <a:spcPct val="107000"/>
                        </a:lnSpc>
                      </a:pPr>
                      <a:r>
                        <a:rPr lang="en-GB" sz="1200" b="0" dirty="0">
                          <a:effectLst/>
                        </a:rPr>
                        <a:t>SEKTÖR </a:t>
                      </a:r>
                      <a:endParaRPr lang="tr-TR" sz="1200" b="0" dirty="0">
                        <a:effectLst/>
                        <a:latin typeface="Times New Roman" panose="02020603050405020304" pitchFamily="18" charset="0"/>
                        <a:ea typeface="Times New Roman" panose="02020603050405020304" pitchFamily="18" charset="0"/>
                      </a:endParaRPr>
                    </a:p>
                  </a:txBody>
                  <a:tcPr marL="66040" marR="39370" marT="47625" marB="0"/>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pPr>
                      <a:r>
                        <a:rPr lang="en-GB" sz="1000" b="0">
                          <a:effectLst/>
                        </a:rPr>
                        <a:t>SPOR</a:t>
                      </a:r>
                      <a:endParaRPr lang="tr-TR" sz="1200" b="0">
                        <a:effectLst/>
                        <a:latin typeface="Times New Roman" panose="02020603050405020304" pitchFamily="18" charset="0"/>
                        <a:ea typeface="Times New Roman" panose="02020603050405020304" pitchFamily="18" charset="0"/>
                      </a:endParaRPr>
                    </a:p>
                  </a:txBody>
                  <a:tcPr marL="66040" marR="39370" marT="47625"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480406"/>
                  </a:ext>
                </a:extLst>
              </a:tr>
              <a:tr h="289720">
                <a:tc gridSpan="4">
                  <a:txBody>
                    <a:bodyPr/>
                    <a:lstStyle/>
                    <a:p>
                      <a:pPr>
                        <a:lnSpc>
                          <a:spcPct val="107000"/>
                        </a:lnSpc>
                      </a:pPr>
                      <a:r>
                        <a:rPr lang="en-GB" sz="1200" b="0" dirty="0">
                          <a:effectLst/>
                        </a:rPr>
                        <a:t>PROJE SAHİBİ KURULUŞ </a:t>
                      </a:r>
                      <a:endParaRPr lang="tr-TR" sz="1200" b="0" dirty="0">
                        <a:effectLst/>
                        <a:latin typeface="Times New Roman" panose="02020603050405020304" pitchFamily="18" charset="0"/>
                        <a:ea typeface="Times New Roman" panose="02020603050405020304" pitchFamily="18" charset="0"/>
                      </a:endParaRPr>
                    </a:p>
                  </a:txBody>
                  <a:tcPr marL="66040" marR="39370" marT="47625" marB="0"/>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pPr>
                      <a:r>
                        <a:rPr lang="en-GB" sz="1000" b="0">
                          <a:effectLst/>
                        </a:rPr>
                        <a:t>Bolu Abant İzzet Baysal Üniversitesi  </a:t>
                      </a:r>
                      <a:endParaRPr lang="tr-TR" sz="1200" b="0">
                        <a:effectLst/>
                        <a:latin typeface="Times New Roman" panose="02020603050405020304" pitchFamily="18" charset="0"/>
                        <a:ea typeface="Times New Roman" panose="02020603050405020304" pitchFamily="18" charset="0"/>
                      </a:endParaRPr>
                    </a:p>
                  </a:txBody>
                  <a:tcPr marL="66040" marR="39370" marT="47625"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279803768"/>
                  </a:ext>
                </a:extLst>
              </a:tr>
              <a:tr h="289720">
                <a:tc gridSpan="11">
                  <a:txBody>
                    <a:bodyPr/>
                    <a:lstStyle/>
                    <a:p>
                      <a:pPr>
                        <a:lnSpc>
                          <a:spcPct val="107000"/>
                        </a:lnSpc>
                      </a:pPr>
                      <a:r>
                        <a:rPr lang="en-GB" sz="1200" b="0" dirty="0">
                          <a:effectLst/>
                        </a:rPr>
                        <a:t>PROJENİN; </a:t>
                      </a:r>
                      <a:endParaRPr lang="tr-TR" sz="1200" b="0" dirty="0">
                        <a:effectLst/>
                        <a:latin typeface="Times New Roman" panose="02020603050405020304" pitchFamily="18" charset="0"/>
                        <a:ea typeface="Times New Roman" panose="02020603050405020304" pitchFamily="18" charset="0"/>
                      </a:endParaRPr>
                    </a:p>
                  </a:txBody>
                  <a:tcPr marL="66040" marR="39370" marT="47625"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489233359"/>
                  </a:ext>
                </a:extLst>
              </a:tr>
              <a:tr h="289720">
                <a:tc gridSpan="4">
                  <a:txBody>
                    <a:bodyPr/>
                    <a:lstStyle/>
                    <a:p>
                      <a:pPr>
                        <a:lnSpc>
                          <a:spcPct val="107000"/>
                        </a:lnSpc>
                      </a:pPr>
                      <a:r>
                        <a:rPr lang="en-GB" sz="1200" b="0" dirty="0">
                          <a:effectLst/>
                        </a:rPr>
                        <a:t>ADI </a:t>
                      </a:r>
                      <a:endParaRPr lang="tr-TR" sz="1200" b="0" dirty="0">
                        <a:effectLst/>
                        <a:latin typeface="Times New Roman" panose="02020603050405020304" pitchFamily="18" charset="0"/>
                        <a:ea typeface="Times New Roman" panose="02020603050405020304" pitchFamily="18" charset="0"/>
                      </a:endParaRPr>
                    </a:p>
                  </a:txBody>
                  <a:tcPr marL="66040" marR="39370" marT="47625" marB="0"/>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pPr>
                      <a:r>
                        <a:rPr lang="en-GB" sz="1000" b="0">
                          <a:effectLst/>
                        </a:rPr>
                        <a:t>Açık ve Kapalı Spor Tesisleri</a:t>
                      </a:r>
                      <a:endParaRPr lang="tr-TR" sz="1200" b="0">
                        <a:effectLst/>
                        <a:latin typeface="Times New Roman" panose="02020603050405020304" pitchFamily="18" charset="0"/>
                        <a:ea typeface="Times New Roman" panose="02020603050405020304" pitchFamily="18" charset="0"/>
                      </a:endParaRPr>
                    </a:p>
                  </a:txBody>
                  <a:tcPr marL="66040" marR="39370" marT="47625"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49728579"/>
                  </a:ext>
                </a:extLst>
              </a:tr>
              <a:tr h="289720">
                <a:tc gridSpan="4">
                  <a:txBody>
                    <a:bodyPr/>
                    <a:lstStyle/>
                    <a:p>
                      <a:pPr>
                        <a:lnSpc>
                          <a:spcPct val="107000"/>
                        </a:lnSpc>
                      </a:pPr>
                      <a:r>
                        <a:rPr lang="en-GB" sz="1200" b="0" dirty="0">
                          <a:effectLst/>
                        </a:rPr>
                        <a:t>NUMARASI </a:t>
                      </a:r>
                      <a:endParaRPr lang="tr-TR" sz="1200" b="0" dirty="0">
                        <a:effectLst/>
                        <a:latin typeface="Times New Roman" panose="02020603050405020304" pitchFamily="18" charset="0"/>
                        <a:ea typeface="Times New Roman" panose="02020603050405020304" pitchFamily="18" charset="0"/>
                      </a:endParaRPr>
                    </a:p>
                  </a:txBody>
                  <a:tcPr marL="66040" marR="39370" marT="47625" marB="0"/>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pPr>
                      <a:r>
                        <a:rPr lang="en-GB" sz="1000" b="0">
                          <a:effectLst/>
                        </a:rPr>
                        <a:t>2018H05-169093</a:t>
                      </a:r>
                      <a:endParaRPr lang="tr-TR" sz="1200" b="0">
                        <a:effectLst/>
                        <a:latin typeface="Times New Roman" panose="02020603050405020304" pitchFamily="18" charset="0"/>
                        <a:ea typeface="Times New Roman" panose="02020603050405020304" pitchFamily="18" charset="0"/>
                      </a:endParaRPr>
                    </a:p>
                  </a:txBody>
                  <a:tcPr marL="66040" marR="39370" marT="47625"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371956792"/>
                  </a:ext>
                </a:extLst>
              </a:tr>
              <a:tr h="289720">
                <a:tc gridSpan="4">
                  <a:txBody>
                    <a:bodyPr/>
                    <a:lstStyle/>
                    <a:p>
                      <a:pPr>
                        <a:lnSpc>
                          <a:spcPct val="107000"/>
                        </a:lnSpc>
                      </a:pPr>
                      <a:r>
                        <a:rPr lang="en-GB" sz="1200" b="0" dirty="0">
                          <a:effectLst/>
                        </a:rPr>
                        <a:t>YERİ </a:t>
                      </a:r>
                      <a:endParaRPr lang="tr-TR" sz="1200" b="0" dirty="0">
                        <a:effectLst/>
                        <a:latin typeface="Times New Roman" panose="02020603050405020304" pitchFamily="18" charset="0"/>
                        <a:ea typeface="Times New Roman" panose="02020603050405020304" pitchFamily="18" charset="0"/>
                      </a:endParaRPr>
                    </a:p>
                  </a:txBody>
                  <a:tcPr marL="66040" marR="39370" marT="47625" marB="0"/>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pPr>
                      <a:r>
                        <a:rPr lang="en-GB" sz="1000" b="0">
                          <a:effectLst/>
                        </a:rPr>
                        <a:t>Bolu</a:t>
                      </a:r>
                      <a:endParaRPr lang="tr-TR" sz="1200" b="0">
                        <a:effectLst/>
                        <a:latin typeface="Times New Roman" panose="02020603050405020304" pitchFamily="18" charset="0"/>
                        <a:ea typeface="Times New Roman" panose="02020603050405020304" pitchFamily="18" charset="0"/>
                      </a:endParaRPr>
                    </a:p>
                  </a:txBody>
                  <a:tcPr marL="66040" marR="39370" marT="47625"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421300393"/>
                  </a:ext>
                </a:extLst>
              </a:tr>
              <a:tr h="289720">
                <a:tc gridSpan="4">
                  <a:txBody>
                    <a:bodyPr/>
                    <a:lstStyle/>
                    <a:p>
                      <a:pPr>
                        <a:lnSpc>
                          <a:spcPct val="107000"/>
                        </a:lnSpc>
                      </a:pPr>
                      <a:r>
                        <a:rPr lang="en-GB" sz="1200" b="0">
                          <a:effectLst/>
                        </a:rPr>
                        <a:t>BAŞLAMA/BİTİŞ TARİHİ </a:t>
                      </a:r>
                      <a:endParaRPr lang="tr-TR" sz="1200" b="0">
                        <a:effectLst/>
                        <a:latin typeface="Times New Roman" panose="02020603050405020304" pitchFamily="18" charset="0"/>
                        <a:ea typeface="Times New Roman" panose="02020603050405020304" pitchFamily="18" charset="0"/>
                      </a:endParaRPr>
                    </a:p>
                  </a:txBody>
                  <a:tcPr marL="66040" marR="39370" marT="47625" marB="0"/>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pPr>
                      <a:r>
                        <a:rPr lang="en-GB" sz="1000" b="0" dirty="0">
                          <a:effectLst/>
                        </a:rPr>
                        <a:t>2018-2021</a:t>
                      </a:r>
                      <a:endParaRPr lang="tr-TR" sz="1200" b="0" dirty="0">
                        <a:effectLst/>
                        <a:latin typeface="Times New Roman" panose="02020603050405020304" pitchFamily="18" charset="0"/>
                        <a:ea typeface="Times New Roman" panose="02020603050405020304" pitchFamily="18" charset="0"/>
                      </a:endParaRPr>
                    </a:p>
                  </a:txBody>
                  <a:tcPr marL="66040" marR="39370" marT="47625"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681959917"/>
                  </a:ext>
                </a:extLst>
              </a:tr>
              <a:tr h="289720">
                <a:tc gridSpan="4">
                  <a:txBody>
                    <a:bodyPr/>
                    <a:lstStyle/>
                    <a:p>
                      <a:pPr>
                        <a:lnSpc>
                          <a:spcPct val="107000"/>
                        </a:lnSpc>
                      </a:pPr>
                      <a:r>
                        <a:rPr lang="en-GB" sz="1200" b="0" dirty="0">
                          <a:effectLst/>
                        </a:rPr>
                        <a:t>KARAKTERİSTİĞİ </a:t>
                      </a:r>
                      <a:endParaRPr lang="tr-TR" sz="1200" b="0" dirty="0">
                        <a:effectLst/>
                        <a:latin typeface="Times New Roman" panose="02020603050405020304" pitchFamily="18" charset="0"/>
                        <a:ea typeface="Times New Roman" panose="02020603050405020304" pitchFamily="18" charset="0"/>
                      </a:endParaRPr>
                    </a:p>
                  </a:txBody>
                  <a:tcPr marL="66040" marR="39370" marT="47625" marB="0" anchor="ctr"/>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pPr>
                      <a:r>
                        <a:rPr lang="en-GB" sz="1000" b="0">
                          <a:solidFill>
                            <a:srgbClr val="000000"/>
                          </a:solidFill>
                          <a:effectLst/>
                        </a:rPr>
                        <a:t>Açık Halı Saha (2 adet)</a:t>
                      </a:r>
                      <a:endParaRPr lang="tr-TR" sz="1200" b="0">
                        <a:effectLst/>
                        <a:latin typeface="Times New Roman" panose="02020603050405020304" pitchFamily="18" charset="0"/>
                        <a:ea typeface="Times New Roman" panose="02020603050405020304" pitchFamily="18" charset="0"/>
                      </a:endParaRPr>
                    </a:p>
                  </a:txBody>
                  <a:tcPr marL="66040" marR="39370" marT="476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808718961"/>
                  </a:ext>
                </a:extLst>
              </a:tr>
              <a:tr h="333845">
                <a:tc gridSpan="4">
                  <a:txBody>
                    <a:bodyPr/>
                    <a:lstStyle/>
                    <a:p>
                      <a:pPr>
                        <a:lnSpc>
                          <a:spcPct val="107000"/>
                        </a:lnSpc>
                      </a:pPr>
                      <a:r>
                        <a:rPr lang="en-GB" sz="1200" b="0" dirty="0">
                          <a:effectLst/>
                        </a:rPr>
                        <a:t>PROGRAM BÜTÇE ADI</a:t>
                      </a:r>
                      <a:endParaRPr lang="tr-TR" sz="1200" b="0" dirty="0">
                        <a:effectLst/>
                        <a:latin typeface="Times New Roman" panose="02020603050405020304" pitchFamily="18" charset="0"/>
                        <a:ea typeface="Times New Roman" panose="02020603050405020304" pitchFamily="18" charset="0"/>
                      </a:endParaRPr>
                    </a:p>
                  </a:txBody>
                  <a:tcPr marL="66040" marR="39370" marT="47625" marB="0" anchor="ctr"/>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pPr>
                      <a:r>
                        <a:rPr lang="en-GB" sz="1200" b="0">
                          <a:effectLst/>
                        </a:rPr>
                        <a:t>Yükseköğretim Kurumları Açık ve Kapalı Spor Tesisleri</a:t>
                      </a:r>
                      <a:endParaRPr lang="tr-TR" sz="1200" b="0">
                        <a:effectLst/>
                        <a:latin typeface="Times New Roman" panose="02020603050405020304" pitchFamily="18" charset="0"/>
                        <a:ea typeface="Times New Roman" panose="02020603050405020304" pitchFamily="18" charset="0"/>
                      </a:endParaRPr>
                    </a:p>
                  </a:txBody>
                  <a:tcPr marL="66040" marR="39370" marT="476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187708579"/>
                  </a:ext>
                </a:extLst>
              </a:tr>
              <a:tr h="289720">
                <a:tc gridSpan="11">
                  <a:txBody>
                    <a:bodyPr/>
                    <a:lstStyle/>
                    <a:p>
                      <a:pPr>
                        <a:lnSpc>
                          <a:spcPct val="107000"/>
                        </a:lnSpc>
                      </a:pPr>
                      <a:r>
                        <a:rPr lang="en-GB" sz="1200" b="0" dirty="0">
                          <a:effectLst/>
                        </a:rPr>
                        <a:t>YATIRIMIN YILLAR İTİBARİYLE GELİŞİMİ  (Cari </a:t>
                      </a:r>
                      <a:r>
                        <a:rPr lang="en-GB" sz="1200" b="0" dirty="0" err="1">
                          <a:effectLst/>
                        </a:rPr>
                        <a:t>Fiyatlarla</a:t>
                      </a:r>
                      <a:r>
                        <a:rPr lang="en-GB" sz="1200" b="0" dirty="0">
                          <a:effectLst/>
                        </a:rPr>
                        <a:t>, Bin TL) </a:t>
                      </a:r>
                      <a:endParaRPr lang="tr-TR" sz="1200" b="0" dirty="0">
                        <a:effectLst/>
                        <a:latin typeface="Times New Roman" panose="02020603050405020304" pitchFamily="18" charset="0"/>
                        <a:ea typeface="Times New Roman" panose="02020603050405020304" pitchFamily="18" charset="0"/>
                      </a:endParaRPr>
                    </a:p>
                  </a:txBody>
                  <a:tcPr marL="66040" marR="39370" marT="476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884301687"/>
                  </a:ext>
                </a:extLst>
              </a:tr>
              <a:tr h="289720">
                <a:tc rowSpan="2">
                  <a:txBody>
                    <a:bodyPr/>
                    <a:lstStyle/>
                    <a:p>
                      <a:pPr>
                        <a:lnSpc>
                          <a:spcPct val="107000"/>
                        </a:lnSpc>
                      </a:pPr>
                      <a:r>
                        <a:rPr lang="en-GB" sz="1200" b="0">
                          <a:effectLst/>
                        </a:rPr>
                        <a:t>Yıl</a:t>
                      </a:r>
                      <a:endParaRPr lang="tr-TR" sz="1200" b="0">
                        <a:effectLst/>
                        <a:latin typeface="Times New Roman" panose="02020603050405020304" pitchFamily="18" charset="0"/>
                        <a:ea typeface="Times New Roman" panose="02020603050405020304" pitchFamily="18" charset="0"/>
                      </a:endParaRPr>
                    </a:p>
                  </a:txBody>
                  <a:tcPr marL="66040" marR="39370" marT="47625" marB="0" anchor="ctr"/>
                </a:tc>
                <a:tc rowSpan="2">
                  <a:txBody>
                    <a:bodyPr/>
                    <a:lstStyle/>
                    <a:p>
                      <a:pPr>
                        <a:lnSpc>
                          <a:spcPct val="107000"/>
                        </a:lnSpc>
                      </a:pPr>
                      <a:r>
                        <a:rPr lang="en-GB" sz="1200" b="0" dirty="0" err="1">
                          <a:effectLst/>
                        </a:rPr>
                        <a:t>Toplam</a:t>
                      </a:r>
                      <a:r>
                        <a:rPr lang="en-GB" sz="1200" b="0" dirty="0">
                          <a:effectLst/>
                        </a:rPr>
                        <a:t> </a:t>
                      </a:r>
                      <a:r>
                        <a:rPr lang="en-GB" sz="1200" b="0" dirty="0" err="1">
                          <a:effectLst/>
                        </a:rPr>
                        <a:t>Proje</a:t>
                      </a:r>
                      <a:r>
                        <a:rPr lang="en-GB" sz="1200" b="0" dirty="0">
                          <a:effectLst/>
                        </a:rPr>
                        <a:t> </a:t>
                      </a:r>
                      <a:r>
                        <a:rPr lang="en-GB" sz="1200" b="0" dirty="0" err="1">
                          <a:effectLst/>
                        </a:rPr>
                        <a:t>Tutarı</a:t>
                      </a:r>
                      <a:endParaRPr lang="tr-TR" sz="1200" b="0" dirty="0">
                        <a:effectLst/>
                        <a:latin typeface="Times New Roman" panose="02020603050405020304" pitchFamily="18" charset="0"/>
                        <a:ea typeface="Times New Roman" panose="02020603050405020304" pitchFamily="18" charset="0"/>
                      </a:endParaRPr>
                    </a:p>
                  </a:txBody>
                  <a:tcPr marL="66040" marR="39370" marT="47625" marB="0" anchor="ctr"/>
                </a:tc>
                <a:tc rowSpan="2">
                  <a:txBody>
                    <a:bodyPr/>
                    <a:lstStyle/>
                    <a:p>
                      <a:pPr>
                        <a:lnSpc>
                          <a:spcPct val="107000"/>
                        </a:lnSpc>
                      </a:pPr>
                      <a:r>
                        <a:rPr lang="en-GB" sz="1200" b="0" dirty="0">
                          <a:effectLst/>
                        </a:rPr>
                        <a:t>2021 </a:t>
                      </a:r>
                      <a:r>
                        <a:rPr lang="en-GB" sz="1200" b="0" dirty="0" err="1">
                          <a:effectLst/>
                        </a:rPr>
                        <a:t>Yılı</a:t>
                      </a:r>
                      <a:r>
                        <a:rPr lang="en-GB" sz="1200" b="0" dirty="0">
                          <a:effectLst/>
                        </a:rPr>
                        <a:t>  </a:t>
                      </a:r>
                      <a:r>
                        <a:rPr lang="en-GB" sz="1200" b="0" dirty="0" err="1">
                          <a:effectLst/>
                        </a:rPr>
                        <a:t>Sonu</a:t>
                      </a:r>
                      <a:r>
                        <a:rPr lang="en-GB" sz="1200" b="0" dirty="0">
                          <a:effectLst/>
                        </a:rPr>
                        <a:t> </a:t>
                      </a:r>
                      <a:r>
                        <a:rPr lang="en-GB" sz="1200" b="0" dirty="0" err="1">
                          <a:effectLst/>
                        </a:rPr>
                        <a:t>Küm.Harc</a:t>
                      </a:r>
                      <a:r>
                        <a:rPr lang="en-GB" sz="1200" b="0" dirty="0">
                          <a:effectLst/>
                        </a:rPr>
                        <a:t>.</a:t>
                      </a:r>
                      <a:endParaRPr lang="tr-TR" sz="1200" b="0" dirty="0">
                        <a:effectLst/>
                        <a:latin typeface="Times New Roman" panose="02020603050405020304" pitchFamily="18" charset="0"/>
                        <a:ea typeface="Times New Roman" panose="02020603050405020304" pitchFamily="18" charset="0"/>
                      </a:endParaRPr>
                    </a:p>
                  </a:txBody>
                  <a:tcPr marL="66040" marR="39370" marT="47625" marB="0" anchor="ctr"/>
                </a:tc>
                <a:tc gridSpan="3">
                  <a:txBody>
                    <a:bodyPr/>
                    <a:lstStyle/>
                    <a:p>
                      <a:pPr algn="ctr">
                        <a:lnSpc>
                          <a:spcPct val="107000"/>
                        </a:lnSpc>
                      </a:pPr>
                      <a:r>
                        <a:rPr lang="en-GB" sz="1200" b="0">
                          <a:effectLst/>
                        </a:rPr>
                        <a:t>Program Ödeneği</a:t>
                      </a:r>
                      <a:endParaRPr lang="tr-TR" sz="1200" b="0">
                        <a:effectLst/>
                        <a:latin typeface="Times New Roman" panose="02020603050405020304" pitchFamily="18" charset="0"/>
                        <a:ea typeface="Times New Roman" panose="02020603050405020304" pitchFamily="18" charset="0"/>
                      </a:endParaRPr>
                    </a:p>
                  </a:txBody>
                  <a:tcPr marL="66040" marR="39370" marT="47625" marB="0" anchor="ctr"/>
                </a:tc>
                <a:tc hMerge="1">
                  <a:txBody>
                    <a:bodyPr/>
                    <a:lstStyle/>
                    <a:p>
                      <a:endParaRPr lang="tr-TR"/>
                    </a:p>
                  </a:txBody>
                  <a:tcPr/>
                </a:tc>
                <a:tc hMerge="1">
                  <a:txBody>
                    <a:bodyPr/>
                    <a:lstStyle/>
                    <a:p>
                      <a:endParaRPr lang="tr-TR"/>
                    </a:p>
                  </a:txBody>
                  <a:tcPr/>
                </a:tc>
                <a:tc gridSpan="2">
                  <a:txBody>
                    <a:bodyPr/>
                    <a:lstStyle/>
                    <a:p>
                      <a:pPr algn="ctr">
                        <a:lnSpc>
                          <a:spcPct val="107000"/>
                        </a:lnSpc>
                      </a:pPr>
                      <a:r>
                        <a:rPr lang="en-GB" sz="1000" b="0">
                          <a:effectLst/>
                        </a:rPr>
                        <a:t>Revize Ödenek</a:t>
                      </a:r>
                      <a:endParaRPr lang="tr-TR" sz="1200" b="0">
                        <a:effectLst/>
                        <a:latin typeface="Times New Roman" panose="02020603050405020304" pitchFamily="18" charset="0"/>
                        <a:ea typeface="Times New Roman" panose="02020603050405020304" pitchFamily="18" charset="0"/>
                      </a:endParaRPr>
                    </a:p>
                  </a:txBody>
                  <a:tcPr marL="66040" marR="39370" marT="47625" marB="0" anchor="ctr"/>
                </a:tc>
                <a:tc hMerge="1">
                  <a:txBody>
                    <a:bodyPr/>
                    <a:lstStyle/>
                    <a:p>
                      <a:endParaRPr lang="tr-TR"/>
                    </a:p>
                  </a:txBody>
                  <a:tcPr/>
                </a:tc>
                <a:tc gridSpan="2">
                  <a:txBody>
                    <a:bodyPr/>
                    <a:lstStyle/>
                    <a:p>
                      <a:pPr algn="ctr">
                        <a:lnSpc>
                          <a:spcPct val="107000"/>
                        </a:lnSpc>
                      </a:pPr>
                      <a:r>
                        <a:rPr lang="en-GB" sz="1000">
                          <a:effectLst/>
                        </a:rPr>
                        <a:t>Harcama</a:t>
                      </a:r>
                      <a:endParaRPr lang="tr-TR" sz="1200">
                        <a:effectLst/>
                        <a:latin typeface="Times New Roman" panose="02020603050405020304" pitchFamily="18" charset="0"/>
                        <a:ea typeface="Times New Roman" panose="02020603050405020304" pitchFamily="18" charset="0"/>
                      </a:endParaRPr>
                    </a:p>
                  </a:txBody>
                  <a:tcPr marL="66040" marR="39370" marT="47625" marB="0" anchor="ctr"/>
                </a:tc>
                <a:tc hMerge="1">
                  <a:txBody>
                    <a:bodyPr/>
                    <a:lstStyle/>
                    <a:p>
                      <a:endParaRPr lang="tr-TR"/>
                    </a:p>
                  </a:txBody>
                  <a:tcPr/>
                </a:tc>
                <a:tc rowSpan="2">
                  <a:txBody>
                    <a:bodyPr/>
                    <a:lstStyle/>
                    <a:p>
                      <a:pPr algn="ctr">
                        <a:lnSpc>
                          <a:spcPct val="107000"/>
                        </a:lnSpc>
                      </a:pPr>
                      <a:r>
                        <a:rPr lang="en-GB" sz="1000">
                          <a:effectLst/>
                        </a:rPr>
                        <a:t>Gerçekleşme Yüzdesi</a:t>
                      </a:r>
                      <a:endParaRPr lang="tr-TR" sz="1200">
                        <a:effectLst/>
                        <a:latin typeface="Times New Roman" panose="02020603050405020304" pitchFamily="18" charset="0"/>
                        <a:ea typeface="Times New Roman" panose="02020603050405020304" pitchFamily="18" charset="0"/>
                      </a:endParaRPr>
                    </a:p>
                  </a:txBody>
                  <a:tcPr marL="66040" marR="39370" marT="47625" marB="0" anchor="ctr"/>
                </a:tc>
                <a:extLst>
                  <a:ext uri="{0D108BD9-81ED-4DB2-BD59-A6C34878D82A}">
                    <a16:rowId xmlns:a16="http://schemas.microsoft.com/office/drawing/2014/main" val="161484473"/>
                  </a:ext>
                </a:extLst>
              </a:tr>
              <a:tr h="473131">
                <a:tc vMerge="1">
                  <a:txBody>
                    <a:bodyPr/>
                    <a:lstStyle/>
                    <a:p>
                      <a:endParaRPr lang="tr-TR"/>
                    </a:p>
                  </a:txBody>
                  <a:tcPr/>
                </a:tc>
                <a:tc vMerge="1">
                  <a:txBody>
                    <a:bodyPr/>
                    <a:lstStyle/>
                    <a:p>
                      <a:endParaRPr lang="tr-TR"/>
                    </a:p>
                  </a:txBody>
                  <a:tcPr/>
                </a:tc>
                <a:tc vMerge="1">
                  <a:txBody>
                    <a:bodyPr/>
                    <a:lstStyle/>
                    <a:p>
                      <a:endParaRPr lang="tr-TR"/>
                    </a:p>
                  </a:txBody>
                  <a:tcPr/>
                </a:tc>
                <a:tc gridSpan="2">
                  <a:txBody>
                    <a:bodyPr/>
                    <a:lstStyle/>
                    <a:p>
                      <a:pPr>
                        <a:lnSpc>
                          <a:spcPct val="107000"/>
                        </a:lnSpc>
                      </a:pPr>
                      <a:r>
                        <a:rPr lang="en-GB" sz="1200" b="0" dirty="0" err="1">
                          <a:effectLst/>
                        </a:rPr>
                        <a:t>Dış</a:t>
                      </a:r>
                      <a:endParaRPr lang="tr-TR" sz="1200" b="0" dirty="0">
                        <a:effectLst/>
                        <a:latin typeface="Times New Roman" panose="02020603050405020304" pitchFamily="18" charset="0"/>
                        <a:ea typeface="Times New Roman" panose="02020603050405020304" pitchFamily="18" charset="0"/>
                      </a:endParaRPr>
                    </a:p>
                  </a:txBody>
                  <a:tcPr marL="66040" marR="39370" marT="47625" marB="0" anchor="ctr"/>
                </a:tc>
                <a:tc hMerge="1">
                  <a:txBody>
                    <a:bodyPr/>
                    <a:lstStyle/>
                    <a:p>
                      <a:endParaRPr lang="tr-TR"/>
                    </a:p>
                  </a:txBody>
                  <a:tcPr/>
                </a:tc>
                <a:tc>
                  <a:txBody>
                    <a:bodyPr/>
                    <a:lstStyle/>
                    <a:p>
                      <a:pPr>
                        <a:lnSpc>
                          <a:spcPct val="107000"/>
                        </a:lnSpc>
                      </a:pPr>
                      <a:r>
                        <a:rPr lang="en-GB" sz="1000" b="0">
                          <a:effectLst/>
                        </a:rPr>
                        <a:t>Toplam</a:t>
                      </a:r>
                      <a:endParaRPr lang="tr-TR" sz="1200" b="0">
                        <a:effectLst/>
                        <a:latin typeface="Times New Roman" panose="02020603050405020304" pitchFamily="18" charset="0"/>
                        <a:ea typeface="Times New Roman" panose="02020603050405020304" pitchFamily="18" charset="0"/>
                      </a:endParaRPr>
                    </a:p>
                  </a:txBody>
                  <a:tcPr marL="66040" marR="39370" marT="47625" marB="0" anchor="ctr"/>
                </a:tc>
                <a:tc>
                  <a:txBody>
                    <a:bodyPr/>
                    <a:lstStyle/>
                    <a:p>
                      <a:pPr>
                        <a:lnSpc>
                          <a:spcPct val="107000"/>
                        </a:lnSpc>
                      </a:pPr>
                      <a:r>
                        <a:rPr lang="en-GB" sz="1000" b="0" dirty="0" err="1">
                          <a:effectLst/>
                        </a:rPr>
                        <a:t>Dış</a:t>
                      </a:r>
                      <a:endParaRPr lang="tr-TR" sz="1200" b="0" dirty="0">
                        <a:effectLst/>
                        <a:latin typeface="Times New Roman" panose="02020603050405020304" pitchFamily="18" charset="0"/>
                        <a:ea typeface="Times New Roman" panose="02020603050405020304" pitchFamily="18" charset="0"/>
                      </a:endParaRPr>
                    </a:p>
                  </a:txBody>
                  <a:tcPr marL="66040" marR="39370" marT="47625" marB="0" anchor="ctr"/>
                </a:tc>
                <a:tc>
                  <a:txBody>
                    <a:bodyPr/>
                    <a:lstStyle/>
                    <a:p>
                      <a:pPr>
                        <a:lnSpc>
                          <a:spcPct val="107000"/>
                        </a:lnSpc>
                      </a:pPr>
                      <a:r>
                        <a:rPr lang="en-GB" sz="1000">
                          <a:effectLst/>
                        </a:rPr>
                        <a:t>Toplam</a:t>
                      </a:r>
                      <a:endParaRPr lang="tr-TR" sz="1200">
                        <a:effectLst/>
                        <a:latin typeface="Times New Roman" panose="02020603050405020304" pitchFamily="18" charset="0"/>
                        <a:ea typeface="Times New Roman" panose="02020603050405020304" pitchFamily="18" charset="0"/>
                      </a:endParaRPr>
                    </a:p>
                  </a:txBody>
                  <a:tcPr marL="66040" marR="39370" marT="47625" marB="0" anchor="ctr"/>
                </a:tc>
                <a:tc>
                  <a:txBody>
                    <a:bodyPr/>
                    <a:lstStyle/>
                    <a:p>
                      <a:pPr>
                        <a:lnSpc>
                          <a:spcPct val="107000"/>
                        </a:lnSpc>
                      </a:pPr>
                      <a:r>
                        <a:rPr lang="en-GB" sz="1000">
                          <a:effectLst/>
                        </a:rPr>
                        <a:t>Dış</a:t>
                      </a:r>
                      <a:endParaRPr lang="tr-TR" sz="1200">
                        <a:effectLst/>
                        <a:latin typeface="Times New Roman" panose="02020603050405020304" pitchFamily="18" charset="0"/>
                        <a:ea typeface="Times New Roman" panose="02020603050405020304" pitchFamily="18" charset="0"/>
                      </a:endParaRPr>
                    </a:p>
                  </a:txBody>
                  <a:tcPr marL="66040" marR="39370" marT="47625" marB="0" anchor="ctr"/>
                </a:tc>
                <a:tc>
                  <a:txBody>
                    <a:bodyPr/>
                    <a:lstStyle/>
                    <a:p>
                      <a:pPr>
                        <a:lnSpc>
                          <a:spcPct val="107000"/>
                        </a:lnSpc>
                      </a:pPr>
                      <a:r>
                        <a:rPr lang="en-GB" sz="1000">
                          <a:effectLst/>
                        </a:rPr>
                        <a:t>Toplam</a:t>
                      </a:r>
                      <a:endParaRPr lang="tr-TR" sz="1200">
                        <a:effectLst/>
                        <a:latin typeface="Times New Roman" panose="02020603050405020304" pitchFamily="18" charset="0"/>
                        <a:ea typeface="Times New Roman" panose="02020603050405020304" pitchFamily="18" charset="0"/>
                      </a:endParaRPr>
                    </a:p>
                  </a:txBody>
                  <a:tcPr marL="66040" marR="39370" marT="47625" marB="0" anchor="ctr"/>
                </a:tc>
                <a:tc vMerge="1">
                  <a:txBody>
                    <a:bodyPr/>
                    <a:lstStyle/>
                    <a:p>
                      <a:endParaRPr lang="tr-TR"/>
                    </a:p>
                  </a:txBody>
                  <a:tcPr/>
                </a:tc>
                <a:extLst>
                  <a:ext uri="{0D108BD9-81ED-4DB2-BD59-A6C34878D82A}">
                    <a16:rowId xmlns:a16="http://schemas.microsoft.com/office/drawing/2014/main" val="2026968517"/>
                  </a:ext>
                </a:extLst>
              </a:tr>
              <a:tr h="526286">
                <a:tc>
                  <a:txBody>
                    <a:bodyPr/>
                    <a:lstStyle/>
                    <a:p>
                      <a:pPr algn="ctr">
                        <a:lnSpc>
                          <a:spcPct val="107000"/>
                        </a:lnSpc>
                      </a:pPr>
                      <a:r>
                        <a:rPr lang="en-GB" sz="1200" b="0">
                          <a:effectLst/>
                        </a:rPr>
                        <a:t>2021</a:t>
                      </a:r>
                      <a:endParaRPr lang="tr-TR" sz="1200" b="0">
                        <a:effectLst/>
                        <a:latin typeface="Times New Roman" panose="02020603050405020304" pitchFamily="18" charset="0"/>
                        <a:ea typeface="Times New Roman" panose="02020603050405020304" pitchFamily="18" charset="0"/>
                      </a:endParaRPr>
                    </a:p>
                  </a:txBody>
                  <a:tcPr marL="66040" marR="39370" marT="47625" marB="0" anchor="ctr"/>
                </a:tc>
                <a:tc>
                  <a:txBody>
                    <a:bodyPr/>
                    <a:lstStyle/>
                    <a:p>
                      <a:pPr algn="ctr">
                        <a:lnSpc>
                          <a:spcPct val="107000"/>
                        </a:lnSpc>
                      </a:pPr>
                      <a:r>
                        <a:rPr lang="en-GB" sz="1200" b="0">
                          <a:effectLst/>
                        </a:rPr>
                        <a:t>500.000,00 </a:t>
                      </a:r>
                      <a:r>
                        <a:rPr lang="tr-TR" sz="1200" b="0">
                          <a:effectLst/>
                        </a:rPr>
                        <a:t>₺</a:t>
                      </a:r>
                      <a:endParaRPr lang="tr-TR" sz="1200" b="0">
                        <a:effectLst/>
                        <a:latin typeface="Times New Roman" panose="02020603050405020304" pitchFamily="18" charset="0"/>
                        <a:ea typeface="Times New Roman" panose="02020603050405020304" pitchFamily="18" charset="0"/>
                      </a:endParaRPr>
                    </a:p>
                  </a:txBody>
                  <a:tcPr marL="66040" marR="39370" marT="47625" marB="0" anchor="ctr"/>
                </a:tc>
                <a:tc>
                  <a:txBody>
                    <a:bodyPr/>
                    <a:lstStyle/>
                    <a:p>
                      <a:pPr algn="ctr">
                        <a:lnSpc>
                          <a:spcPct val="107000"/>
                        </a:lnSpc>
                      </a:pPr>
                      <a:r>
                        <a:rPr lang="en-GB" sz="1200" b="0">
                          <a:effectLst/>
                        </a:rPr>
                        <a:t>0,00 </a:t>
                      </a:r>
                      <a:r>
                        <a:rPr lang="tr-TR" sz="1200" b="0">
                          <a:effectLst/>
                        </a:rPr>
                        <a:t>₺</a:t>
                      </a:r>
                      <a:endParaRPr lang="tr-TR" sz="1200" b="0">
                        <a:effectLst/>
                        <a:latin typeface="Times New Roman" panose="02020603050405020304" pitchFamily="18" charset="0"/>
                        <a:ea typeface="Times New Roman" panose="02020603050405020304" pitchFamily="18" charset="0"/>
                      </a:endParaRPr>
                    </a:p>
                  </a:txBody>
                  <a:tcPr marL="66040" marR="39370" marT="47625" marB="0" anchor="ctr"/>
                </a:tc>
                <a:tc gridSpan="2">
                  <a:txBody>
                    <a:bodyPr/>
                    <a:lstStyle/>
                    <a:p>
                      <a:pPr algn="ctr">
                        <a:lnSpc>
                          <a:spcPct val="107000"/>
                        </a:lnSpc>
                      </a:pPr>
                      <a:r>
                        <a:rPr lang="en-GB" sz="1200" b="0" dirty="0">
                          <a:effectLst/>
                        </a:rPr>
                        <a:t>-</a:t>
                      </a:r>
                      <a:endParaRPr lang="tr-TR" sz="1200" b="0" dirty="0">
                        <a:effectLst/>
                        <a:latin typeface="Times New Roman" panose="02020603050405020304" pitchFamily="18" charset="0"/>
                        <a:ea typeface="Times New Roman" panose="02020603050405020304" pitchFamily="18" charset="0"/>
                      </a:endParaRPr>
                    </a:p>
                  </a:txBody>
                  <a:tcPr marL="66040" marR="39370" marT="47625" marB="0" anchor="ctr"/>
                </a:tc>
                <a:tc hMerge="1">
                  <a:txBody>
                    <a:bodyPr/>
                    <a:lstStyle/>
                    <a:p>
                      <a:endParaRPr lang="tr-TR"/>
                    </a:p>
                  </a:txBody>
                  <a:tcPr/>
                </a:tc>
                <a:tc>
                  <a:txBody>
                    <a:bodyPr/>
                    <a:lstStyle/>
                    <a:p>
                      <a:pPr algn="ctr">
                        <a:lnSpc>
                          <a:spcPct val="107000"/>
                        </a:lnSpc>
                      </a:pPr>
                      <a:r>
                        <a:rPr lang="en-GB" sz="1000" b="0" dirty="0">
                          <a:effectLst/>
                        </a:rPr>
                        <a:t>500.000,00 </a:t>
                      </a:r>
                      <a:r>
                        <a:rPr lang="tr-TR" sz="1000" b="0" dirty="0">
                          <a:effectLst/>
                        </a:rPr>
                        <a:t>₺</a:t>
                      </a:r>
                      <a:endParaRPr lang="tr-TR" sz="1200" b="0" dirty="0">
                        <a:effectLst/>
                        <a:latin typeface="Times New Roman" panose="02020603050405020304" pitchFamily="18" charset="0"/>
                        <a:ea typeface="Times New Roman" panose="02020603050405020304" pitchFamily="18" charset="0"/>
                      </a:endParaRPr>
                    </a:p>
                  </a:txBody>
                  <a:tcPr marL="66040" marR="39370" marT="47625" marB="0" anchor="ctr"/>
                </a:tc>
                <a:tc>
                  <a:txBody>
                    <a:bodyPr/>
                    <a:lstStyle/>
                    <a:p>
                      <a:pPr algn="ctr">
                        <a:lnSpc>
                          <a:spcPct val="107000"/>
                        </a:lnSpc>
                      </a:pPr>
                      <a:r>
                        <a:rPr lang="en-GB" sz="1000" b="0" dirty="0">
                          <a:effectLst/>
                        </a:rPr>
                        <a:t>-</a:t>
                      </a:r>
                      <a:endParaRPr lang="tr-TR" sz="1200" b="0" dirty="0">
                        <a:effectLst/>
                        <a:latin typeface="Times New Roman" panose="02020603050405020304" pitchFamily="18" charset="0"/>
                        <a:ea typeface="Times New Roman" panose="02020603050405020304" pitchFamily="18" charset="0"/>
                      </a:endParaRPr>
                    </a:p>
                  </a:txBody>
                  <a:tcPr marL="66040" marR="39370" marT="47625" marB="0" anchor="ctr"/>
                </a:tc>
                <a:tc>
                  <a:txBody>
                    <a:bodyPr/>
                    <a:lstStyle/>
                    <a:p>
                      <a:pPr algn="ctr">
                        <a:lnSpc>
                          <a:spcPct val="107000"/>
                        </a:lnSpc>
                      </a:pPr>
                      <a:r>
                        <a:rPr lang="en-GB" sz="1000">
                          <a:effectLst/>
                        </a:rPr>
                        <a:t>1.000,00 </a:t>
                      </a:r>
                      <a:r>
                        <a:rPr lang="tr-TR" sz="1000">
                          <a:effectLst/>
                        </a:rPr>
                        <a:t>₺ </a:t>
                      </a:r>
                      <a:endParaRPr lang="tr-TR" sz="1200">
                        <a:effectLst/>
                        <a:latin typeface="Times New Roman" panose="02020603050405020304" pitchFamily="18" charset="0"/>
                        <a:ea typeface="Times New Roman" panose="02020603050405020304" pitchFamily="18" charset="0"/>
                      </a:endParaRPr>
                    </a:p>
                  </a:txBody>
                  <a:tcPr marL="66040" marR="39370" marT="47625" marB="0" anchor="ctr"/>
                </a:tc>
                <a:tc>
                  <a:txBody>
                    <a:bodyPr/>
                    <a:lstStyle/>
                    <a:p>
                      <a:pPr algn="ctr">
                        <a:lnSpc>
                          <a:spcPct val="107000"/>
                        </a:lnSpc>
                      </a:pPr>
                      <a:r>
                        <a:rPr lang="en-GB" sz="1000">
                          <a:effectLst/>
                        </a:rPr>
                        <a:t>-</a:t>
                      </a:r>
                      <a:endParaRPr lang="tr-TR" sz="1200">
                        <a:effectLst/>
                        <a:latin typeface="Times New Roman" panose="02020603050405020304" pitchFamily="18" charset="0"/>
                        <a:ea typeface="Times New Roman" panose="02020603050405020304" pitchFamily="18" charset="0"/>
                      </a:endParaRPr>
                    </a:p>
                  </a:txBody>
                  <a:tcPr marL="66040" marR="39370" marT="47625" marB="0" anchor="ctr"/>
                </a:tc>
                <a:tc>
                  <a:txBody>
                    <a:bodyPr/>
                    <a:lstStyle/>
                    <a:p>
                      <a:pPr algn="ctr">
                        <a:lnSpc>
                          <a:spcPct val="107000"/>
                        </a:lnSpc>
                      </a:pPr>
                      <a:r>
                        <a:rPr lang="en-GB" sz="1000">
                          <a:effectLst/>
                        </a:rPr>
                        <a:t>0,00</a:t>
                      </a:r>
                      <a:endParaRPr lang="tr-TR" sz="1200">
                        <a:effectLst/>
                        <a:latin typeface="Times New Roman" panose="02020603050405020304" pitchFamily="18" charset="0"/>
                        <a:ea typeface="Times New Roman" panose="02020603050405020304" pitchFamily="18" charset="0"/>
                      </a:endParaRPr>
                    </a:p>
                  </a:txBody>
                  <a:tcPr marL="66040" marR="39370" marT="47625" marB="0" anchor="ctr"/>
                </a:tc>
                <a:tc>
                  <a:txBody>
                    <a:bodyPr/>
                    <a:lstStyle/>
                    <a:p>
                      <a:pPr algn="ctr">
                        <a:lnSpc>
                          <a:spcPct val="107000"/>
                        </a:lnSpc>
                      </a:pPr>
                      <a:r>
                        <a:rPr lang="en-GB" sz="1000">
                          <a:effectLst/>
                        </a:rPr>
                        <a:t>-</a:t>
                      </a:r>
                      <a:endParaRPr lang="tr-TR" sz="1200">
                        <a:effectLst/>
                        <a:latin typeface="Times New Roman" panose="02020603050405020304" pitchFamily="18" charset="0"/>
                        <a:ea typeface="Times New Roman" panose="02020603050405020304" pitchFamily="18" charset="0"/>
                      </a:endParaRPr>
                    </a:p>
                  </a:txBody>
                  <a:tcPr marL="66040" marR="39370" marT="47625" marB="0" anchor="ctr"/>
                </a:tc>
                <a:extLst>
                  <a:ext uri="{0D108BD9-81ED-4DB2-BD59-A6C34878D82A}">
                    <a16:rowId xmlns:a16="http://schemas.microsoft.com/office/drawing/2014/main" val="1809102998"/>
                  </a:ext>
                </a:extLst>
              </a:tr>
              <a:tr h="900387">
                <a:tc gridSpan="11">
                  <a:txBody>
                    <a:bodyPr/>
                    <a:lstStyle/>
                    <a:p>
                      <a:pPr marR="36195" algn="just">
                        <a:lnSpc>
                          <a:spcPct val="115000"/>
                        </a:lnSpc>
                      </a:pPr>
                      <a:r>
                        <a:rPr lang="en-GB" sz="1200" b="0" dirty="0">
                          <a:effectLst/>
                        </a:rPr>
                        <a:t>2021 </a:t>
                      </a:r>
                      <a:r>
                        <a:rPr lang="en-GB" sz="1200" b="0" dirty="0" err="1">
                          <a:effectLst/>
                        </a:rPr>
                        <a:t>yılı</a:t>
                      </a:r>
                      <a:r>
                        <a:rPr lang="en-GB" sz="1200" b="0" dirty="0">
                          <a:effectLst/>
                        </a:rPr>
                        <a:t> </a:t>
                      </a:r>
                      <a:r>
                        <a:rPr lang="en-GB" sz="1200" b="0" dirty="0" err="1">
                          <a:effectLst/>
                        </a:rPr>
                        <a:t>yatırım</a:t>
                      </a:r>
                      <a:r>
                        <a:rPr lang="en-GB" sz="1200" b="0" dirty="0">
                          <a:effectLst/>
                        </a:rPr>
                        <a:t> </a:t>
                      </a:r>
                      <a:r>
                        <a:rPr lang="en-GB" sz="1200" b="0" dirty="0" err="1">
                          <a:effectLst/>
                        </a:rPr>
                        <a:t>programında</a:t>
                      </a:r>
                      <a:r>
                        <a:rPr lang="en-GB" sz="1200" b="0" dirty="0">
                          <a:effectLst/>
                        </a:rPr>
                        <a:t> </a:t>
                      </a:r>
                      <a:r>
                        <a:rPr lang="en-GB" sz="1200" b="0" dirty="0" err="1">
                          <a:effectLst/>
                        </a:rPr>
                        <a:t>bulunan</a:t>
                      </a:r>
                      <a:r>
                        <a:rPr lang="en-GB" sz="1200" b="0" dirty="0">
                          <a:effectLst/>
                        </a:rPr>
                        <a:t> </a:t>
                      </a:r>
                      <a:r>
                        <a:rPr lang="en-GB" sz="1200" b="0" dirty="0" err="1">
                          <a:effectLst/>
                        </a:rPr>
                        <a:t>Açık</a:t>
                      </a:r>
                      <a:r>
                        <a:rPr lang="en-GB" sz="1200" b="0" dirty="0">
                          <a:effectLst/>
                        </a:rPr>
                        <a:t> </a:t>
                      </a:r>
                      <a:r>
                        <a:rPr lang="en-GB" sz="1200" b="0" dirty="0" err="1">
                          <a:effectLst/>
                        </a:rPr>
                        <a:t>ve</a:t>
                      </a:r>
                      <a:r>
                        <a:rPr lang="en-GB" sz="1200" b="0" dirty="0">
                          <a:effectLst/>
                        </a:rPr>
                        <a:t> </a:t>
                      </a:r>
                      <a:r>
                        <a:rPr lang="en-GB" sz="1200" b="0" dirty="0" err="1">
                          <a:effectLst/>
                        </a:rPr>
                        <a:t>Kapalı</a:t>
                      </a:r>
                      <a:r>
                        <a:rPr lang="en-GB" sz="1200" b="0" dirty="0">
                          <a:effectLst/>
                        </a:rPr>
                        <a:t> </a:t>
                      </a:r>
                      <a:r>
                        <a:rPr lang="en-GB" sz="1200" b="0" dirty="0" err="1">
                          <a:effectLst/>
                        </a:rPr>
                        <a:t>Spor</a:t>
                      </a:r>
                      <a:r>
                        <a:rPr lang="en-GB" sz="1200" b="0" dirty="0">
                          <a:effectLst/>
                        </a:rPr>
                        <a:t> </a:t>
                      </a:r>
                      <a:r>
                        <a:rPr lang="en-GB" sz="1200" b="0" dirty="0" err="1">
                          <a:effectLst/>
                        </a:rPr>
                        <a:t>Tesisleri</a:t>
                      </a:r>
                      <a:r>
                        <a:rPr lang="en-GB" sz="1200" b="0" dirty="0">
                          <a:effectLst/>
                        </a:rPr>
                        <a:t> </a:t>
                      </a:r>
                      <a:r>
                        <a:rPr lang="en-GB" sz="1200" b="0" dirty="0" err="1">
                          <a:effectLst/>
                        </a:rPr>
                        <a:t>Projesinin</a:t>
                      </a:r>
                      <a:r>
                        <a:rPr lang="en-GB" sz="1200" b="0" dirty="0">
                          <a:effectLst/>
                        </a:rPr>
                        <a:t> </a:t>
                      </a:r>
                      <a:r>
                        <a:rPr lang="en-GB" sz="1200" b="0" dirty="0" err="1">
                          <a:effectLst/>
                        </a:rPr>
                        <a:t>ödeneği</a:t>
                      </a:r>
                      <a:r>
                        <a:rPr lang="en-GB" sz="1200" b="0" dirty="0">
                          <a:effectLst/>
                        </a:rPr>
                        <a:t> </a:t>
                      </a:r>
                      <a:r>
                        <a:rPr lang="en-GB" sz="1200" b="0" dirty="0" err="1">
                          <a:effectLst/>
                        </a:rPr>
                        <a:t>olan</a:t>
                      </a:r>
                      <a:r>
                        <a:rPr lang="en-GB" sz="1200" b="0" dirty="0">
                          <a:effectLst/>
                        </a:rPr>
                        <a:t> 500.000,00 </a:t>
                      </a:r>
                      <a:r>
                        <a:rPr lang="en-GB" sz="1200" b="0" dirty="0" err="1">
                          <a:effectLst/>
                        </a:rPr>
                        <a:t>TL’nin</a:t>
                      </a:r>
                      <a:r>
                        <a:rPr lang="en-GB" sz="1200" b="0" dirty="0">
                          <a:effectLst/>
                        </a:rPr>
                        <a:t> 499.000,00 TL  </a:t>
                      </a:r>
                      <a:r>
                        <a:rPr lang="en-GB" sz="1200" b="0" dirty="0" err="1">
                          <a:effectLst/>
                        </a:rPr>
                        <a:t>Eğitim</a:t>
                      </a:r>
                      <a:r>
                        <a:rPr lang="en-GB" sz="1200" b="0" dirty="0">
                          <a:effectLst/>
                        </a:rPr>
                        <a:t> </a:t>
                      </a:r>
                      <a:r>
                        <a:rPr lang="en-GB" sz="1200" b="0" dirty="0" err="1">
                          <a:effectLst/>
                        </a:rPr>
                        <a:t>Sektörü</a:t>
                      </a:r>
                      <a:r>
                        <a:rPr lang="en-GB" sz="1200" b="0" dirty="0">
                          <a:effectLst/>
                        </a:rPr>
                        <a:t> </a:t>
                      </a:r>
                      <a:r>
                        <a:rPr lang="en-GB" sz="1200" b="0" dirty="0" err="1">
                          <a:effectLst/>
                        </a:rPr>
                        <a:t>Muhtelif</a:t>
                      </a:r>
                      <a:r>
                        <a:rPr lang="en-GB" sz="1200" b="0" dirty="0">
                          <a:effectLst/>
                        </a:rPr>
                        <a:t> </a:t>
                      </a:r>
                      <a:r>
                        <a:rPr lang="en-GB" sz="1200" b="0" dirty="0" err="1">
                          <a:effectLst/>
                        </a:rPr>
                        <a:t>İşler</a:t>
                      </a:r>
                      <a:r>
                        <a:rPr lang="en-GB" sz="1200" b="0" dirty="0">
                          <a:effectLst/>
                        </a:rPr>
                        <a:t> </a:t>
                      </a:r>
                      <a:r>
                        <a:rPr lang="en-GB" sz="1200" b="0" dirty="0" err="1">
                          <a:effectLst/>
                        </a:rPr>
                        <a:t>Projesine</a:t>
                      </a:r>
                      <a:r>
                        <a:rPr lang="en-GB" sz="1200" b="0" dirty="0">
                          <a:effectLst/>
                        </a:rPr>
                        <a:t> </a:t>
                      </a:r>
                      <a:r>
                        <a:rPr lang="en-GB" sz="1200" b="0" dirty="0" err="1">
                          <a:effectLst/>
                        </a:rPr>
                        <a:t>aktarılmıştır</a:t>
                      </a:r>
                      <a:r>
                        <a:rPr lang="en-GB" sz="1200" b="0" dirty="0">
                          <a:effectLst/>
                        </a:rPr>
                        <a:t>. </a:t>
                      </a:r>
                      <a:endParaRPr lang="tr-TR" sz="1200" b="0" dirty="0">
                        <a:effectLst/>
                      </a:endParaRPr>
                    </a:p>
                    <a:p>
                      <a:pPr marL="270510" marR="36195">
                        <a:spcAft>
                          <a:spcPts val="0"/>
                        </a:spcAft>
                      </a:pPr>
                      <a:r>
                        <a:rPr lang="en-GB" sz="1200" dirty="0">
                          <a:effectLst/>
                        </a:rPr>
                        <a:t> </a:t>
                      </a:r>
                      <a:endParaRPr lang="tr-TR" sz="1200" dirty="0">
                        <a:effectLst/>
                        <a:latin typeface="Times New Roman" panose="02020603050405020304" pitchFamily="18" charset="0"/>
                        <a:ea typeface="Times New Roman" panose="02020603050405020304" pitchFamily="18" charset="0"/>
                      </a:endParaRPr>
                    </a:p>
                  </a:txBody>
                  <a:tcPr marL="66040" marR="39370" marT="47625" marB="0" anchor="c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40509262"/>
                  </a:ext>
                </a:extLst>
              </a:tr>
            </a:tbl>
          </a:graphicData>
        </a:graphic>
      </p:graphicFrame>
    </p:spTree>
    <p:extLst>
      <p:ext uri="{BB962C8B-B14F-4D97-AF65-F5344CB8AC3E}">
        <p14:creationId xmlns:p14="http://schemas.microsoft.com/office/powerpoint/2010/main" val="24520375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20317" y="155090"/>
            <a:ext cx="10504354" cy="341621"/>
          </a:xfrm>
          <a:noFill/>
          <a:ln w="19050">
            <a:solidFill>
              <a:schemeClr val="accent5"/>
            </a:solidFill>
          </a:ln>
        </p:spPr>
        <p:txBody>
          <a:bodyPr>
            <a:noAutofit/>
          </a:bodyPr>
          <a:lstStyle/>
          <a:p>
            <a:r>
              <a:rPr lang="en-GB" sz="1800" b="1" cap="small" dirty="0">
                <a:solidFill>
                  <a:schemeClr val="accent2">
                    <a:lumMod val="50000"/>
                  </a:schemeClr>
                </a:solidFill>
                <a:latin typeface="Tw Cen MT" panose="020B0602020104020603" pitchFamily="34" charset="0"/>
                <a:cs typeface="Times New Roman" pitchFamily="18" charset="0"/>
              </a:rPr>
              <a:t>5-1-7- GAYRİMENKUL ALIMLARI VE KAMULAŞTIRMA PROJESİ</a:t>
            </a:r>
            <a:endParaRPr lang="tr-TR" sz="1800" b="1" dirty="0">
              <a:solidFill>
                <a:schemeClr val="accent2">
                  <a:lumMod val="50000"/>
                </a:schemeClr>
              </a:solidFill>
              <a:latin typeface="Tw Cen MT" panose="020B0602020104020603" pitchFamily="34" charset="0"/>
              <a:cs typeface="Times New Roman" pitchFamily="18" charset="0"/>
            </a:endParaRPr>
          </a:p>
        </p:txBody>
      </p:sp>
      <p:graphicFrame>
        <p:nvGraphicFramePr>
          <p:cNvPr id="3" name="Tablo 2">
            <a:extLst>
              <a:ext uri="{FF2B5EF4-FFF2-40B4-BE49-F238E27FC236}">
                <a16:creationId xmlns:a16="http://schemas.microsoft.com/office/drawing/2014/main" id="{5607D7C6-DF12-4D93-A3DF-609177D91103}"/>
              </a:ext>
            </a:extLst>
          </p:cNvPr>
          <p:cNvGraphicFramePr>
            <a:graphicFrameLocks noGrp="1"/>
          </p:cNvGraphicFramePr>
          <p:nvPr>
            <p:extLst>
              <p:ext uri="{D42A27DB-BD31-4B8C-83A1-F6EECF244321}">
                <p14:modId xmlns:p14="http://schemas.microsoft.com/office/powerpoint/2010/main" val="3836535154"/>
              </p:ext>
            </p:extLst>
          </p:nvPr>
        </p:nvGraphicFramePr>
        <p:xfrm>
          <a:off x="420317" y="609600"/>
          <a:ext cx="10504355" cy="6272106"/>
        </p:xfrm>
        <a:graphic>
          <a:graphicData uri="http://schemas.openxmlformats.org/drawingml/2006/table">
            <a:tbl>
              <a:tblPr firstRow="1" firstCol="1" bandRow="1">
                <a:tableStyleId>{5DA37D80-6434-44D0-A028-1B22A696006F}</a:tableStyleId>
              </a:tblPr>
              <a:tblGrid>
                <a:gridCol w="529485">
                  <a:extLst>
                    <a:ext uri="{9D8B030D-6E8A-4147-A177-3AD203B41FA5}">
                      <a16:colId xmlns:a16="http://schemas.microsoft.com/office/drawing/2014/main" val="65154312"/>
                    </a:ext>
                  </a:extLst>
                </a:gridCol>
                <a:gridCol w="996408">
                  <a:extLst>
                    <a:ext uri="{9D8B030D-6E8A-4147-A177-3AD203B41FA5}">
                      <a16:colId xmlns:a16="http://schemas.microsoft.com/office/drawing/2014/main" val="4134939471"/>
                    </a:ext>
                  </a:extLst>
                </a:gridCol>
                <a:gridCol w="1252081">
                  <a:extLst>
                    <a:ext uri="{9D8B030D-6E8A-4147-A177-3AD203B41FA5}">
                      <a16:colId xmlns:a16="http://schemas.microsoft.com/office/drawing/2014/main" val="4247299355"/>
                    </a:ext>
                  </a:extLst>
                </a:gridCol>
                <a:gridCol w="849529">
                  <a:extLst>
                    <a:ext uri="{9D8B030D-6E8A-4147-A177-3AD203B41FA5}">
                      <a16:colId xmlns:a16="http://schemas.microsoft.com/office/drawing/2014/main" val="3025889392"/>
                    </a:ext>
                  </a:extLst>
                </a:gridCol>
                <a:gridCol w="183060">
                  <a:extLst>
                    <a:ext uri="{9D8B030D-6E8A-4147-A177-3AD203B41FA5}">
                      <a16:colId xmlns:a16="http://schemas.microsoft.com/office/drawing/2014/main" val="1622069040"/>
                    </a:ext>
                  </a:extLst>
                </a:gridCol>
                <a:gridCol w="849529">
                  <a:extLst>
                    <a:ext uri="{9D8B030D-6E8A-4147-A177-3AD203B41FA5}">
                      <a16:colId xmlns:a16="http://schemas.microsoft.com/office/drawing/2014/main" val="3866140167"/>
                    </a:ext>
                  </a:extLst>
                </a:gridCol>
                <a:gridCol w="1102486">
                  <a:extLst>
                    <a:ext uri="{9D8B030D-6E8A-4147-A177-3AD203B41FA5}">
                      <a16:colId xmlns:a16="http://schemas.microsoft.com/office/drawing/2014/main" val="1632366953"/>
                    </a:ext>
                  </a:extLst>
                </a:gridCol>
                <a:gridCol w="1102486">
                  <a:extLst>
                    <a:ext uri="{9D8B030D-6E8A-4147-A177-3AD203B41FA5}">
                      <a16:colId xmlns:a16="http://schemas.microsoft.com/office/drawing/2014/main" val="1289277609"/>
                    </a:ext>
                  </a:extLst>
                </a:gridCol>
                <a:gridCol w="1033580">
                  <a:extLst>
                    <a:ext uri="{9D8B030D-6E8A-4147-A177-3AD203B41FA5}">
                      <a16:colId xmlns:a16="http://schemas.microsoft.com/office/drawing/2014/main" val="3474342476"/>
                    </a:ext>
                  </a:extLst>
                </a:gridCol>
                <a:gridCol w="1033580">
                  <a:extLst>
                    <a:ext uri="{9D8B030D-6E8A-4147-A177-3AD203B41FA5}">
                      <a16:colId xmlns:a16="http://schemas.microsoft.com/office/drawing/2014/main" val="1953274551"/>
                    </a:ext>
                  </a:extLst>
                </a:gridCol>
                <a:gridCol w="1572131">
                  <a:extLst>
                    <a:ext uri="{9D8B030D-6E8A-4147-A177-3AD203B41FA5}">
                      <a16:colId xmlns:a16="http://schemas.microsoft.com/office/drawing/2014/main" val="3906786245"/>
                    </a:ext>
                  </a:extLst>
                </a:gridCol>
              </a:tblGrid>
              <a:tr h="218221">
                <a:tc gridSpan="11">
                  <a:txBody>
                    <a:bodyPr/>
                    <a:lstStyle/>
                    <a:p>
                      <a:pPr marR="29845">
                        <a:lnSpc>
                          <a:spcPct val="107000"/>
                        </a:lnSpc>
                      </a:pPr>
                      <a:r>
                        <a:rPr lang="en-GB" sz="1200" b="0" dirty="0">
                          <a:solidFill>
                            <a:schemeClr val="tx1"/>
                          </a:solidFill>
                          <a:effectLst/>
                        </a:rPr>
                        <a:t>PROJE GERÇEKLEŞME BİLGİLERİ </a:t>
                      </a:r>
                      <a:endParaRPr lang="tr-TR"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128" marR="24519" marT="2966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26145018"/>
                  </a:ext>
                </a:extLst>
              </a:tr>
              <a:tr h="218221">
                <a:tc gridSpan="4">
                  <a:txBody>
                    <a:bodyPr/>
                    <a:lstStyle/>
                    <a:p>
                      <a:pPr>
                        <a:lnSpc>
                          <a:spcPct val="107000"/>
                        </a:lnSpc>
                      </a:pPr>
                      <a:r>
                        <a:rPr lang="en-GB" sz="1200" b="0">
                          <a:effectLst/>
                        </a:rPr>
                        <a:t>SEKTÖR </a:t>
                      </a:r>
                      <a:endParaRPr lang="tr-TR"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128" marR="24519" marT="29660" marB="0"/>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pPr>
                      <a:r>
                        <a:rPr lang="en-GB" sz="1200" b="0">
                          <a:effectLst/>
                        </a:rPr>
                        <a:t> </a:t>
                      </a:r>
                      <a:endParaRPr lang="tr-TR"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128" marR="24519" marT="2966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993926181"/>
                  </a:ext>
                </a:extLst>
              </a:tr>
              <a:tr h="218221">
                <a:tc gridSpan="4">
                  <a:txBody>
                    <a:bodyPr/>
                    <a:lstStyle/>
                    <a:p>
                      <a:pPr>
                        <a:lnSpc>
                          <a:spcPct val="107000"/>
                        </a:lnSpc>
                      </a:pPr>
                      <a:r>
                        <a:rPr lang="en-GB" sz="1200" b="0">
                          <a:effectLst/>
                        </a:rPr>
                        <a:t>PROJE SAHİBİ KURULUŞ </a:t>
                      </a:r>
                      <a:endParaRPr lang="tr-TR"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128" marR="24519" marT="29660" marB="0"/>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pPr>
                      <a:r>
                        <a:rPr lang="en-GB" sz="1200" b="0">
                          <a:effectLst/>
                        </a:rPr>
                        <a:t>Bolu Abant İzzet Baysal Üniversitesi  </a:t>
                      </a:r>
                      <a:endParaRPr lang="tr-TR"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128" marR="24519" marT="2966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26446798"/>
                  </a:ext>
                </a:extLst>
              </a:tr>
              <a:tr h="218221">
                <a:tc gridSpan="11">
                  <a:txBody>
                    <a:bodyPr/>
                    <a:lstStyle/>
                    <a:p>
                      <a:pPr>
                        <a:lnSpc>
                          <a:spcPct val="107000"/>
                        </a:lnSpc>
                      </a:pPr>
                      <a:r>
                        <a:rPr lang="en-GB" sz="1200" b="0">
                          <a:effectLst/>
                        </a:rPr>
                        <a:t>PROJENİN; </a:t>
                      </a:r>
                      <a:endParaRPr lang="tr-TR"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128" marR="24519" marT="2966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13467096"/>
                  </a:ext>
                </a:extLst>
              </a:tr>
              <a:tr h="218221">
                <a:tc gridSpan="4">
                  <a:txBody>
                    <a:bodyPr/>
                    <a:lstStyle/>
                    <a:p>
                      <a:pPr>
                        <a:lnSpc>
                          <a:spcPct val="107000"/>
                        </a:lnSpc>
                      </a:pPr>
                      <a:r>
                        <a:rPr lang="en-GB" sz="1200" b="0">
                          <a:effectLst/>
                        </a:rPr>
                        <a:t>ADI </a:t>
                      </a:r>
                      <a:endParaRPr lang="tr-TR"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128" marR="24519" marT="29660" marB="0"/>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pPr>
                      <a:r>
                        <a:rPr lang="en-GB" sz="1200" b="0">
                          <a:effectLst/>
                        </a:rPr>
                        <a:t>Kamulaştırma</a:t>
                      </a:r>
                      <a:endParaRPr lang="tr-TR"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128" marR="24519" marT="2966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87012225"/>
                  </a:ext>
                </a:extLst>
              </a:tr>
              <a:tr h="218221">
                <a:tc gridSpan="4">
                  <a:txBody>
                    <a:bodyPr/>
                    <a:lstStyle/>
                    <a:p>
                      <a:pPr>
                        <a:lnSpc>
                          <a:spcPct val="107000"/>
                        </a:lnSpc>
                      </a:pPr>
                      <a:r>
                        <a:rPr lang="en-GB" sz="1200" b="0">
                          <a:effectLst/>
                        </a:rPr>
                        <a:t>NUMARASI </a:t>
                      </a:r>
                      <a:endParaRPr lang="tr-TR"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128" marR="24519" marT="29660" marB="0"/>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pPr>
                      <a:r>
                        <a:rPr lang="en-GB" sz="1200" b="0" dirty="0">
                          <a:effectLst/>
                        </a:rPr>
                        <a:t>--</a:t>
                      </a:r>
                      <a:endParaRPr lang="tr-TR"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128" marR="24519" marT="2966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163826838"/>
                  </a:ext>
                </a:extLst>
              </a:tr>
              <a:tr h="218221">
                <a:tc gridSpan="4">
                  <a:txBody>
                    <a:bodyPr/>
                    <a:lstStyle/>
                    <a:p>
                      <a:pPr>
                        <a:lnSpc>
                          <a:spcPct val="107000"/>
                        </a:lnSpc>
                      </a:pPr>
                      <a:r>
                        <a:rPr lang="en-GB" sz="1200" b="0">
                          <a:effectLst/>
                        </a:rPr>
                        <a:t>YERİ </a:t>
                      </a:r>
                      <a:endParaRPr lang="tr-TR"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128" marR="24519" marT="29660" marB="0"/>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pPr>
                      <a:r>
                        <a:rPr lang="en-GB" sz="1200" b="0">
                          <a:effectLst/>
                        </a:rPr>
                        <a:t>Bolu</a:t>
                      </a:r>
                      <a:endParaRPr lang="tr-TR"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128" marR="24519" marT="2966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425358763"/>
                  </a:ext>
                </a:extLst>
              </a:tr>
              <a:tr h="218221">
                <a:tc gridSpan="4">
                  <a:txBody>
                    <a:bodyPr/>
                    <a:lstStyle/>
                    <a:p>
                      <a:pPr>
                        <a:lnSpc>
                          <a:spcPct val="107000"/>
                        </a:lnSpc>
                      </a:pPr>
                      <a:r>
                        <a:rPr lang="en-GB" sz="1200" b="0">
                          <a:effectLst/>
                        </a:rPr>
                        <a:t>BAŞLAMA/BİTİŞ TARİHİ </a:t>
                      </a:r>
                      <a:endParaRPr lang="tr-TR"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128" marR="24519" marT="29660" marB="0"/>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pPr>
                      <a:r>
                        <a:rPr lang="en-GB" sz="1200" b="0">
                          <a:effectLst/>
                        </a:rPr>
                        <a:t> </a:t>
                      </a:r>
                      <a:endParaRPr lang="tr-TR"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128" marR="24519" marT="2966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548770125"/>
                  </a:ext>
                </a:extLst>
              </a:tr>
              <a:tr h="218221">
                <a:tc gridSpan="4">
                  <a:txBody>
                    <a:bodyPr/>
                    <a:lstStyle/>
                    <a:p>
                      <a:pPr>
                        <a:lnSpc>
                          <a:spcPct val="107000"/>
                        </a:lnSpc>
                      </a:pPr>
                      <a:r>
                        <a:rPr lang="en-GB" sz="1200" b="0">
                          <a:effectLst/>
                        </a:rPr>
                        <a:t>KARAKTERİSTİĞİ </a:t>
                      </a:r>
                      <a:endParaRPr lang="tr-TR"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128" marR="24519" marT="29660" marB="0" anchor="ctr"/>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pPr>
                      <a:r>
                        <a:rPr lang="en-GB" sz="1200" b="0">
                          <a:effectLst/>
                        </a:rPr>
                        <a:t> </a:t>
                      </a:r>
                      <a:endParaRPr lang="tr-TR"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128" marR="24519" marT="2966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349602056"/>
                  </a:ext>
                </a:extLst>
              </a:tr>
              <a:tr h="222219">
                <a:tc gridSpan="4">
                  <a:txBody>
                    <a:bodyPr/>
                    <a:lstStyle/>
                    <a:p>
                      <a:pPr>
                        <a:lnSpc>
                          <a:spcPct val="107000"/>
                        </a:lnSpc>
                      </a:pPr>
                      <a:r>
                        <a:rPr lang="en-GB" sz="1200" b="0">
                          <a:effectLst/>
                        </a:rPr>
                        <a:t>PROGRAM BÜTÇE ADI</a:t>
                      </a:r>
                      <a:endParaRPr lang="tr-TR"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128" marR="24519" marT="29660" marB="0" anchor="ctr"/>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pPr>
                      <a:r>
                        <a:rPr lang="tr-TR" sz="1200" b="0">
                          <a:effectLst/>
                        </a:rPr>
                        <a:t>Yükseköğretim Kurumları Kamulaştırma</a:t>
                      </a:r>
                      <a:endParaRPr lang="tr-TR"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128" marR="24519" marT="2966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706492945"/>
                  </a:ext>
                </a:extLst>
              </a:tr>
              <a:tr h="218221">
                <a:tc gridSpan="11">
                  <a:txBody>
                    <a:bodyPr/>
                    <a:lstStyle/>
                    <a:p>
                      <a:pPr>
                        <a:lnSpc>
                          <a:spcPct val="107000"/>
                        </a:lnSpc>
                      </a:pPr>
                      <a:r>
                        <a:rPr lang="en-GB" sz="1200" b="0">
                          <a:effectLst/>
                        </a:rPr>
                        <a:t>YATIRIMIN YILLAR İTİBARİYLE GELİŞİMİ  (Cari Fiyatlarla, Bin TL) </a:t>
                      </a:r>
                      <a:endParaRPr lang="tr-TR"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128" marR="24519" marT="2966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142271498"/>
                  </a:ext>
                </a:extLst>
              </a:tr>
              <a:tr h="253246">
                <a:tc rowSpan="2">
                  <a:txBody>
                    <a:bodyPr/>
                    <a:lstStyle/>
                    <a:p>
                      <a:pPr>
                        <a:lnSpc>
                          <a:spcPct val="107000"/>
                        </a:lnSpc>
                      </a:pPr>
                      <a:r>
                        <a:rPr lang="en-GB" sz="1200" b="0">
                          <a:effectLst/>
                        </a:rPr>
                        <a:t>Yıl</a:t>
                      </a:r>
                      <a:endParaRPr lang="tr-TR"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128" marR="24519" marT="29660" marB="0" anchor="ctr"/>
                </a:tc>
                <a:tc rowSpan="2">
                  <a:txBody>
                    <a:bodyPr/>
                    <a:lstStyle/>
                    <a:p>
                      <a:pPr>
                        <a:lnSpc>
                          <a:spcPct val="107000"/>
                        </a:lnSpc>
                      </a:pPr>
                      <a:r>
                        <a:rPr lang="en-GB" sz="1200" b="0">
                          <a:effectLst/>
                        </a:rPr>
                        <a:t>Toplam Proje Tutarı</a:t>
                      </a:r>
                      <a:endParaRPr lang="tr-TR"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128" marR="24519" marT="29660" marB="0" anchor="ctr"/>
                </a:tc>
                <a:tc rowSpan="2">
                  <a:txBody>
                    <a:bodyPr/>
                    <a:lstStyle/>
                    <a:p>
                      <a:pPr>
                        <a:lnSpc>
                          <a:spcPct val="107000"/>
                        </a:lnSpc>
                      </a:pPr>
                      <a:r>
                        <a:rPr lang="en-GB" sz="1200" b="0">
                          <a:effectLst/>
                        </a:rPr>
                        <a:t>2021 Yılı  Sonu Küm.Harc.</a:t>
                      </a:r>
                      <a:endParaRPr lang="tr-TR"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128" marR="24519" marT="29660" marB="0" anchor="ctr"/>
                </a:tc>
                <a:tc gridSpan="3">
                  <a:txBody>
                    <a:bodyPr/>
                    <a:lstStyle/>
                    <a:p>
                      <a:pPr algn="ctr">
                        <a:lnSpc>
                          <a:spcPct val="107000"/>
                        </a:lnSpc>
                      </a:pPr>
                      <a:r>
                        <a:rPr lang="en-GB" sz="1200" b="0">
                          <a:effectLst/>
                        </a:rPr>
                        <a:t>Program Ödeneği</a:t>
                      </a:r>
                      <a:endParaRPr lang="tr-TR"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128" marR="24519" marT="29660" marB="0" anchor="ctr"/>
                </a:tc>
                <a:tc hMerge="1">
                  <a:txBody>
                    <a:bodyPr/>
                    <a:lstStyle/>
                    <a:p>
                      <a:endParaRPr lang="tr-TR"/>
                    </a:p>
                  </a:txBody>
                  <a:tcPr/>
                </a:tc>
                <a:tc hMerge="1">
                  <a:txBody>
                    <a:bodyPr/>
                    <a:lstStyle/>
                    <a:p>
                      <a:endParaRPr lang="tr-TR"/>
                    </a:p>
                  </a:txBody>
                  <a:tcPr/>
                </a:tc>
                <a:tc gridSpan="2">
                  <a:txBody>
                    <a:bodyPr/>
                    <a:lstStyle/>
                    <a:p>
                      <a:pPr algn="ctr">
                        <a:lnSpc>
                          <a:spcPct val="107000"/>
                        </a:lnSpc>
                      </a:pPr>
                      <a:r>
                        <a:rPr lang="en-GB" sz="1200" b="0">
                          <a:effectLst/>
                        </a:rPr>
                        <a:t>Revize Ödenek</a:t>
                      </a:r>
                      <a:endParaRPr lang="tr-TR"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128" marR="24519" marT="29660" marB="0" anchor="ctr"/>
                </a:tc>
                <a:tc hMerge="1">
                  <a:txBody>
                    <a:bodyPr/>
                    <a:lstStyle/>
                    <a:p>
                      <a:endParaRPr lang="tr-TR"/>
                    </a:p>
                  </a:txBody>
                  <a:tcPr/>
                </a:tc>
                <a:tc gridSpan="2">
                  <a:txBody>
                    <a:bodyPr/>
                    <a:lstStyle/>
                    <a:p>
                      <a:pPr algn="ctr">
                        <a:lnSpc>
                          <a:spcPct val="107000"/>
                        </a:lnSpc>
                      </a:pPr>
                      <a:r>
                        <a:rPr lang="en-GB" sz="1200" b="0">
                          <a:effectLst/>
                        </a:rPr>
                        <a:t>Harcama</a:t>
                      </a:r>
                      <a:endParaRPr lang="tr-TR"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128" marR="24519" marT="29660" marB="0" anchor="ctr"/>
                </a:tc>
                <a:tc hMerge="1">
                  <a:txBody>
                    <a:bodyPr/>
                    <a:lstStyle/>
                    <a:p>
                      <a:endParaRPr lang="tr-TR"/>
                    </a:p>
                  </a:txBody>
                  <a:tcPr/>
                </a:tc>
                <a:tc rowSpan="2">
                  <a:txBody>
                    <a:bodyPr/>
                    <a:lstStyle/>
                    <a:p>
                      <a:pPr algn="ctr">
                        <a:lnSpc>
                          <a:spcPct val="107000"/>
                        </a:lnSpc>
                      </a:pPr>
                      <a:r>
                        <a:rPr lang="en-GB" sz="1200" b="0">
                          <a:effectLst/>
                        </a:rPr>
                        <a:t>Gerçekleşme Yüzdesi</a:t>
                      </a:r>
                      <a:endParaRPr lang="tr-TR"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128" marR="24519" marT="29660" marB="0" anchor="ctr"/>
                </a:tc>
                <a:extLst>
                  <a:ext uri="{0D108BD9-81ED-4DB2-BD59-A6C34878D82A}">
                    <a16:rowId xmlns:a16="http://schemas.microsoft.com/office/drawing/2014/main" val="3013989604"/>
                  </a:ext>
                </a:extLst>
              </a:tr>
              <a:tr h="350315">
                <a:tc vMerge="1">
                  <a:txBody>
                    <a:bodyPr/>
                    <a:lstStyle/>
                    <a:p>
                      <a:endParaRPr lang="tr-TR"/>
                    </a:p>
                  </a:txBody>
                  <a:tcPr/>
                </a:tc>
                <a:tc vMerge="1">
                  <a:txBody>
                    <a:bodyPr/>
                    <a:lstStyle/>
                    <a:p>
                      <a:endParaRPr lang="tr-TR"/>
                    </a:p>
                  </a:txBody>
                  <a:tcPr/>
                </a:tc>
                <a:tc vMerge="1">
                  <a:txBody>
                    <a:bodyPr/>
                    <a:lstStyle/>
                    <a:p>
                      <a:endParaRPr lang="tr-TR"/>
                    </a:p>
                  </a:txBody>
                  <a:tcPr/>
                </a:tc>
                <a:tc gridSpan="2">
                  <a:txBody>
                    <a:bodyPr/>
                    <a:lstStyle/>
                    <a:p>
                      <a:pPr>
                        <a:lnSpc>
                          <a:spcPct val="107000"/>
                        </a:lnSpc>
                      </a:pPr>
                      <a:r>
                        <a:rPr lang="en-GB" sz="1200" b="0">
                          <a:effectLst/>
                        </a:rPr>
                        <a:t>Dış</a:t>
                      </a:r>
                      <a:endParaRPr lang="tr-TR"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128" marR="24519" marT="29660" marB="0" anchor="ctr"/>
                </a:tc>
                <a:tc hMerge="1">
                  <a:txBody>
                    <a:bodyPr/>
                    <a:lstStyle/>
                    <a:p>
                      <a:endParaRPr lang="tr-TR"/>
                    </a:p>
                  </a:txBody>
                  <a:tcPr/>
                </a:tc>
                <a:tc>
                  <a:txBody>
                    <a:bodyPr/>
                    <a:lstStyle/>
                    <a:p>
                      <a:pPr>
                        <a:lnSpc>
                          <a:spcPct val="107000"/>
                        </a:lnSpc>
                      </a:pPr>
                      <a:r>
                        <a:rPr lang="en-GB" sz="1200" b="0">
                          <a:effectLst/>
                        </a:rPr>
                        <a:t>Toplam</a:t>
                      </a:r>
                      <a:endParaRPr lang="tr-TR"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128" marR="24519" marT="29660" marB="0" anchor="ctr"/>
                </a:tc>
                <a:tc>
                  <a:txBody>
                    <a:bodyPr/>
                    <a:lstStyle/>
                    <a:p>
                      <a:pPr>
                        <a:lnSpc>
                          <a:spcPct val="107000"/>
                        </a:lnSpc>
                      </a:pPr>
                      <a:r>
                        <a:rPr lang="en-GB" sz="1200" b="0">
                          <a:effectLst/>
                        </a:rPr>
                        <a:t>Dış</a:t>
                      </a:r>
                      <a:endParaRPr lang="tr-TR"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128" marR="24519" marT="29660" marB="0" anchor="ctr"/>
                </a:tc>
                <a:tc>
                  <a:txBody>
                    <a:bodyPr/>
                    <a:lstStyle/>
                    <a:p>
                      <a:pPr>
                        <a:lnSpc>
                          <a:spcPct val="107000"/>
                        </a:lnSpc>
                      </a:pPr>
                      <a:r>
                        <a:rPr lang="en-GB" sz="1200" b="0">
                          <a:effectLst/>
                        </a:rPr>
                        <a:t>Toplam</a:t>
                      </a:r>
                      <a:endParaRPr lang="tr-TR"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128" marR="24519" marT="29660" marB="0" anchor="ctr"/>
                </a:tc>
                <a:tc>
                  <a:txBody>
                    <a:bodyPr/>
                    <a:lstStyle/>
                    <a:p>
                      <a:pPr>
                        <a:lnSpc>
                          <a:spcPct val="107000"/>
                        </a:lnSpc>
                      </a:pPr>
                      <a:r>
                        <a:rPr lang="en-GB" sz="1200" b="0">
                          <a:effectLst/>
                        </a:rPr>
                        <a:t>Dış</a:t>
                      </a:r>
                      <a:endParaRPr lang="tr-TR"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128" marR="24519" marT="29660" marB="0" anchor="ctr"/>
                </a:tc>
                <a:tc>
                  <a:txBody>
                    <a:bodyPr/>
                    <a:lstStyle/>
                    <a:p>
                      <a:pPr>
                        <a:lnSpc>
                          <a:spcPct val="107000"/>
                        </a:lnSpc>
                      </a:pPr>
                      <a:r>
                        <a:rPr lang="en-GB" sz="1200" b="0">
                          <a:effectLst/>
                        </a:rPr>
                        <a:t>Toplam</a:t>
                      </a:r>
                      <a:endParaRPr lang="tr-TR"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128" marR="24519" marT="29660" marB="0" anchor="ctr"/>
                </a:tc>
                <a:tc vMerge="1">
                  <a:txBody>
                    <a:bodyPr/>
                    <a:lstStyle/>
                    <a:p>
                      <a:endParaRPr lang="tr-TR"/>
                    </a:p>
                  </a:txBody>
                  <a:tcPr/>
                </a:tc>
                <a:extLst>
                  <a:ext uri="{0D108BD9-81ED-4DB2-BD59-A6C34878D82A}">
                    <a16:rowId xmlns:a16="http://schemas.microsoft.com/office/drawing/2014/main" val="3405464185"/>
                  </a:ext>
                </a:extLst>
              </a:tr>
              <a:tr h="391214">
                <a:tc>
                  <a:txBody>
                    <a:bodyPr/>
                    <a:lstStyle/>
                    <a:p>
                      <a:pPr algn="ctr">
                        <a:lnSpc>
                          <a:spcPct val="107000"/>
                        </a:lnSpc>
                      </a:pPr>
                      <a:r>
                        <a:rPr lang="en-GB" sz="1200" b="0">
                          <a:effectLst/>
                        </a:rPr>
                        <a:t>2021</a:t>
                      </a:r>
                      <a:endParaRPr lang="tr-TR"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128" marR="24519" marT="29660" marB="0" anchor="ctr"/>
                </a:tc>
                <a:tc>
                  <a:txBody>
                    <a:bodyPr/>
                    <a:lstStyle/>
                    <a:p>
                      <a:pPr algn="ctr">
                        <a:lnSpc>
                          <a:spcPct val="107000"/>
                        </a:lnSpc>
                      </a:pPr>
                      <a:r>
                        <a:rPr lang="en-GB" sz="1200" b="0">
                          <a:effectLst/>
                        </a:rPr>
                        <a:t>0,00 ₺</a:t>
                      </a:r>
                      <a:endParaRPr lang="tr-TR"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128" marR="24519" marT="29660" marB="0" anchor="ctr"/>
                </a:tc>
                <a:tc>
                  <a:txBody>
                    <a:bodyPr/>
                    <a:lstStyle/>
                    <a:p>
                      <a:pPr algn="ctr">
                        <a:lnSpc>
                          <a:spcPct val="107000"/>
                        </a:lnSpc>
                      </a:pPr>
                      <a:r>
                        <a:rPr lang="en-GB" sz="1200" b="0">
                          <a:effectLst/>
                        </a:rPr>
                        <a:t>1.801.888,23 ₺</a:t>
                      </a:r>
                      <a:endParaRPr lang="tr-TR"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128" marR="24519" marT="29660" marB="0" anchor="ctr"/>
                </a:tc>
                <a:tc gridSpan="2">
                  <a:txBody>
                    <a:bodyPr/>
                    <a:lstStyle/>
                    <a:p>
                      <a:pPr algn="ctr">
                        <a:lnSpc>
                          <a:spcPct val="107000"/>
                        </a:lnSpc>
                      </a:pPr>
                      <a:r>
                        <a:rPr lang="en-GB" sz="1200" b="0">
                          <a:effectLst/>
                        </a:rPr>
                        <a:t>-</a:t>
                      </a:r>
                      <a:endParaRPr lang="tr-TR"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128" marR="24519" marT="29660" marB="0" anchor="ctr"/>
                </a:tc>
                <a:tc hMerge="1">
                  <a:txBody>
                    <a:bodyPr/>
                    <a:lstStyle/>
                    <a:p>
                      <a:endParaRPr lang="tr-TR"/>
                    </a:p>
                  </a:txBody>
                  <a:tcPr/>
                </a:tc>
                <a:tc>
                  <a:txBody>
                    <a:bodyPr/>
                    <a:lstStyle/>
                    <a:p>
                      <a:pPr algn="ctr">
                        <a:lnSpc>
                          <a:spcPct val="107000"/>
                        </a:lnSpc>
                      </a:pPr>
                      <a:r>
                        <a:rPr lang="en-GB" sz="1200" b="0">
                          <a:effectLst/>
                        </a:rPr>
                        <a:t>0,00 ₺</a:t>
                      </a:r>
                      <a:endParaRPr lang="tr-TR"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128" marR="24519" marT="29660" marB="0" anchor="ctr"/>
                </a:tc>
                <a:tc>
                  <a:txBody>
                    <a:bodyPr/>
                    <a:lstStyle/>
                    <a:p>
                      <a:pPr algn="ctr">
                        <a:lnSpc>
                          <a:spcPct val="107000"/>
                        </a:lnSpc>
                      </a:pPr>
                      <a:r>
                        <a:rPr lang="en-GB" sz="1200" b="0">
                          <a:effectLst/>
                        </a:rPr>
                        <a:t>-</a:t>
                      </a:r>
                      <a:endParaRPr lang="tr-TR"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128" marR="24519" marT="29660" marB="0" anchor="ctr"/>
                </a:tc>
                <a:tc>
                  <a:txBody>
                    <a:bodyPr/>
                    <a:lstStyle/>
                    <a:p>
                      <a:pPr algn="ctr">
                        <a:lnSpc>
                          <a:spcPct val="107000"/>
                        </a:lnSpc>
                      </a:pPr>
                      <a:r>
                        <a:rPr lang="en-GB" sz="1200" b="0">
                          <a:effectLst/>
                        </a:rPr>
                        <a:t>1.810.000,00 ₺</a:t>
                      </a:r>
                      <a:endParaRPr lang="tr-TR"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128" marR="24519" marT="29660" marB="0" anchor="ctr"/>
                </a:tc>
                <a:tc>
                  <a:txBody>
                    <a:bodyPr/>
                    <a:lstStyle/>
                    <a:p>
                      <a:pPr algn="ctr">
                        <a:lnSpc>
                          <a:spcPct val="107000"/>
                        </a:lnSpc>
                      </a:pPr>
                      <a:r>
                        <a:rPr lang="en-GB" sz="1200" b="0">
                          <a:effectLst/>
                        </a:rPr>
                        <a:t>-</a:t>
                      </a:r>
                      <a:endParaRPr lang="tr-TR"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128" marR="24519" marT="29660" marB="0" anchor="ctr"/>
                </a:tc>
                <a:tc>
                  <a:txBody>
                    <a:bodyPr/>
                    <a:lstStyle/>
                    <a:p>
                      <a:pPr algn="ctr">
                        <a:lnSpc>
                          <a:spcPct val="107000"/>
                        </a:lnSpc>
                      </a:pPr>
                      <a:r>
                        <a:rPr lang="en-GB" sz="1200" b="0">
                          <a:effectLst/>
                        </a:rPr>
                        <a:t>0,00</a:t>
                      </a:r>
                      <a:endParaRPr lang="tr-TR"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128" marR="24519" marT="29660" marB="0" anchor="ctr"/>
                </a:tc>
                <a:tc>
                  <a:txBody>
                    <a:bodyPr/>
                    <a:lstStyle/>
                    <a:p>
                      <a:pPr algn="ctr">
                        <a:lnSpc>
                          <a:spcPct val="107000"/>
                        </a:lnSpc>
                      </a:pPr>
                      <a:r>
                        <a:rPr lang="en-GB" sz="1200" b="0">
                          <a:effectLst/>
                        </a:rPr>
                        <a:t>99,55</a:t>
                      </a:r>
                      <a:endParaRPr lang="tr-TR"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128" marR="24519" marT="29660" marB="0" anchor="ctr"/>
                </a:tc>
                <a:extLst>
                  <a:ext uri="{0D108BD9-81ED-4DB2-BD59-A6C34878D82A}">
                    <a16:rowId xmlns:a16="http://schemas.microsoft.com/office/drawing/2014/main" val="926717242"/>
                  </a:ext>
                </a:extLst>
              </a:tr>
              <a:tr h="2872902">
                <a:tc gridSpan="11">
                  <a:txBody>
                    <a:bodyPr/>
                    <a:lstStyle/>
                    <a:p>
                      <a:pPr algn="just">
                        <a:lnSpc>
                          <a:spcPct val="115000"/>
                        </a:lnSpc>
                      </a:pPr>
                      <a:r>
                        <a:rPr lang="en-GB" sz="1400" b="0" dirty="0" err="1">
                          <a:effectLst/>
                        </a:rPr>
                        <a:t>Açıklama</a:t>
                      </a:r>
                      <a:r>
                        <a:rPr lang="en-GB" sz="1400" b="0" dirty="0">
                          <a:effectLst/>
                        </a:rPr>
                        <a:t>: </a:t>
                      </a:r>
                      <a:r>
                        <a:rPr lang="en-GB" sz="1400" b="0" dirty="0" err="1">
                          <a:effectLst/>
                        </a:rPr>
                        <a:t>Üniversitemizde</a:t>
                      </a:r>
                      <a:r>
                        <a:rPr lang="en-GB" sz="1400" b="0" dirty="0">
                          <a:effectLst/>
                        </a:rPr>
                        <a:t> </a:t>
                      </a:r>
                      <a:r>
                        <a:rPr lang="en-GB" sz="1400" b="0" dirty="0" err="1">
                          <a:effectLst/>
                        </a:rPr>
                        <a:t>açılan</a:t>
                      </a:r>
                      <a:r>
                        <a:rPr lang="en-GB" sz="1400" b="0" dirty="0">
                          <a:effectLst/>
                        </a:rPr>
                        <a:t> </a:t>
                      </a:r>
                      <a:r>
                        <a:rPr lang="en-GB" sz="1400" b="0" dirty="0" err="1">
                          <a:effectLst/>
                        </a:rPr>
                        <a:t>ve</a:t>
                      </a:r>
                      <a:r>
                        <a:rPr lang="en-GB" sz="1400" b="0" dirty="0">
                          <a:effectLst/>
                        </a:rPr>
                        <a:t> </a:t>
                      </a:r>
                      <a:r>
                        <a:rPr lang="en-GB" sz="1400" b="0" dirty="0" err="1">
                          <a:effectLst/>
                        </a:rPr>
                        <a:t>açılacak</a:t>
                      </a:r>
                      <a:r>
                        <a:rPr lang="en-GB" sz="1400" b="0" dirty="0">
                          <a:effectLst/>
                        </a:rPr>
                        <a:t> </a:t>
                      </a:r>
                      <a:r>
                        <a:rPr lang="en-GB" sz="1400" b="0" dirty="0" err="1">
                          <a:effectLst/>
                        </a:rPr>
                        <a:t>olan</a:t>
                      </a:r>
                      <a:r>
                        <a:rPr lang="en-GB" sz="1400" b="0" dirty="0">
                          <a:effectLst/>
                        </a:rPr>
                        <a:t> yeni </a:t>
                      </a:r>
                      <a:r>
                        <a:rPr lang="en-GB" sz="1400" b="0" dirty="0" err="1">
                          <a:effectLst/>
                        </a:rPr>
                        <a:t>birimlerin</a:t>
                      </a:r>
                      <a:r>
                        <a:rPr lang="en-GB" sz="1400" b="0" dirty="0">
                          <a:effectLst/>
                        </a:rPr>
                        <a:t> </a:t>
                      </a:r>
                      <a:r>
                        <a:rPr lang="en-GB" sz="1400" b="0" dirty="0" err="1">
                          <a:effectLst/>
                        </a:rPr>
                        <a:t>olması</a:t>
                      </a:r>
                      <a:r>
                        <a:rPr lang="en-GB" sz="1400" b="0" dirty="0">
                          <a:effectLst/>
                        </a:rPr>
                        <a:t> buna </a:t>
                      </a:r>
                      <a:r>
                        <a:rPr lang="en-GB" sz="1400" b="0" dirty="0" err="1">
                          <a:effectLst/>
                        </a:rPr>
                        <a:t>paralel</a:t>
                      </a:r>
                      <a:r>
                        <a:rPr lang="en-GB" sz="1400" b="0" dirty="0">
                          <a:effectLst/>
                        </a:rPr>
                        <a:t> </a:t>
                      </a:r>
                      <a:r>
                        <a:rPr lang="en-GB" sz="1400" b="0" dirty="0" err="1">
                          <a:effectLst/>
                        </a:rPr>
                        <a:t>olarak</a:t>
                      </a:r>
                      <a:r>
                        <a:rPr lang="en-GB" sz="1400" b="0" dirty="0">
                          <a:effectLst/>
                        </a:rPr>
                        <a:t> </a:t>
                      </a:r>
                      <a:r>
                        <a:rPr lang="en-GB" sz="1400" b="0" dirty="0" err="1">
                          <a:effectLst/>
                        </a:rPr>
                        <a:t>öğrenci</a:t>
                      </a:r>
                      <a:r>
                        <a:rPr lang="en-GB" sz="1400" b="0" dirty="0">
                          <a:effectLst/>
                        </a:rPr>
                        <a:t> </a:t>
                      </a:r>
                      <a:r>
                        <a:rPr lang="en-GB" sz="1400" b="0" dirty="0" err="1">
                          <a:effectLst/>
                        </a:rPr>
                        <a:t>ve</a:t>
                      </a:r>
                      <a:r>
                        <a:rPr lang="en-GB" sz="1400" b="0" dirty="0">
                          <a:effectLst/>
                        </a:rPr>
                        <a:t> </a:t>
                      </a:r>
                      <a:r>
                        <a:rPr lang="en-GB" sz="1400" b="0" dirty="0" err="1">
                          <a:effectLst/>
                        </a:rPr>
                        <a:t>personel</a:t>
                      </a:r>
                      <a:r>
                        <a:rPr lang="en-GB" sz="1400" b="0" dirty="0">
                          <a:effectLst/>
                        </a:rPr>
                        <a:t> </a:t>
                      </a:r>
                      <a:r>
                        <a:rPr lang="en-GB" sz="1400" b="0" dirty="0" err="1">
                          <a:effectLst/>
                        </a:rPr>
                        <a:t>sayısındaki</a:t>
                      </a:r>
                      <a:r>
                        <a:rPr lang="en-GB" sz="1400" b="0" dirty="0">
                          <a:effectLst/>
                        </a:rPr>
                        <a:t> </a:t>
                      </a:r>
                      <a:r>
                        <a:rPr lang="en-GB" sz="1400" b="0" dirty="0" err="1">
                          <a:effectLst/>
                        </a:rPr>
                        <a:t>artış</a:t>
                      </a:r>
                      <a:r>
                        <a:rPr lang="en-GB" sz="1400" b="0" dirty="0">
                          <a:effectLst/>
                        </a:rPr>
                        <a:t> </a:t>
                      </a:r>
                      <a:r>
                        <a:rPr lang="en-GB" sz="1400" b="0" dirty="0" err="1">
                          <a:effectLst/>
                        </a:rPr>
                        <a:t>İzzet</a:t>
                      </a:r>
                      <a:r>
                        <a:rPr lang="en-GB" sz="1400" b="0" dirty="0">
                          <a:effectLst/>
                        </a:rPr>
                        <a:t> </a:t>
                      </a:r>
                      <a:r>
                        <a:rPr lang="en-GB" sz="1400" b="0" dirty="0" err="1">
                          <a:effectLst/>
                        </a:rPr>
                        <a:t>Baysal</a:t>
                      </a:r>
                      <a:r>
                        <a:rPr lang="en-GB" sz="1400" b="0" dirty="0">
                          <a:effectLst/>
                        </a:rPr>
                        <a:t> </a:t>
                      </a:r>
                      <a:r>
                        <a:rPr lang="en-GB" sz="1400" b="0" dirty="0" err="1">
                          <a:effectLst/>
                        </a:rPr>
                        <a:t>Kampüsünde</a:t>
                      </a:r>
                      <a:r>
                        <a:rPr lang="en-GB" sz="1400" b="0" dirty="0">
                          <a:effectLst/>
                        </a:rPr>
                        <a:t> </a:t>
                      </a:r>
                      <a:r>
                        <a:rPr lang="en-GB" sz="1400" b="0" dirty="0" err="1">
                          <a:effectLst/>
                        </a:rPr>
                        <a:t>altyapı</a:t>
                      </a:r>
                      <a:r>
                        <a:rPr lang="en-GB" sz="1400" b="0" dirty="0">
                          <a:effectLst/>
                        </a:rPr>
                        <a:t> </a:t>
                      </a:r>
                      <a:r>
                        <a:rPr lang="en-GB" sz="1400" b="0" dirty="0" err="1">
                          <a:effectLst/>
                        </a:rPr>
                        <a:t>çalışmaları</a:t>
                      </a:r>
                      <a:r>
                        <a:rPr lang="en-GB" sz="1400" b="0" dirty="0">
                          <a:effectLst/>
                        </a:rPr>
                        <a:t> </a:t>
                      </a:r>
                      <a:r>
                        <a:rPr lang="en-GB" sz="1400" b="0" dirty="0" err="1">
                          <a:effectLst/>
                        </a:rPr>
                        <a:t>kapsamında</a:t>
                      </a:r>
                      <a:r>
                        <a:rPr lang="en-GB" sz="1400" b="0" dirty="0">
                          <a:effectLst/>
                        </a:rPr>
                        <a:t> </a:t>
                      </a:r>
                      <a:r>
                        <a:rPr lang="en-GB" sz="1400" b="0" dirty="0" err="1">
                          <a:effectLst/>
                        </a:rPr>
                        <a:t>yapılacak</a:t>
                      </a:r>
                      <a:r>
                        <a:rPr lang="en-GB" sz="1400" b="0" dirty="0">
                          <a:effectLst/>
                        </a:rPr>
                        <a:t> </a:t>
                      </a:r>
                      <a:r>
                        <a:rPr lang="en-GB" sz="1400" b="0" dirty="0" err="1">
                          <a:effectLst/>
                        </a:rPr>
                        <a:t>olan</a:t>
                      </a:r>
                      <a:r>
                        <a:rPr lang="en-GB" sz="1400" b="0" dirty="0">
                          <a:effectLst/>
                        </a:rPr>
                        <a:t> </a:t>
                      </a:r>
                      <a:r>
                        <a:rPr lang="en-GB" sz="1400" b="0" dirty="0" err="1">
                          <a:effectLst/>
                        </a:rPr>
                        <a:t>galeri</a:t>
                      </a:r>
                      <a:r>
                        <a:rPr lang="en-GB" sz="1400" b="0" dirty="0">
                          <a:effectLst/>
                        </a:rPr>
                        <a:t> </a:t>
                      </a:r>
                      <a:r>
                        <a:rPr lang="en-GB" sz="1400" b="0" dirty="0" err="1">
                          <a:effectLst/>
                        </a:rPr>
                        <a:t>hattının</a:t>
                      </a:r>
                      <a:r>
                        <a:rPr lang="en-GB" sz="1400" b="0" dirty="0">
                          <a:effectLst/>
                        </a:rPr>
                        <a:t> </a:t>
                      </a:r>
                      <a:r>
                        <a:rPr lang="en-GB" sz="1400" b="0" dirty="0" err="1">
                          <a:effectLst/>
                        </a:rPr>
                        <a:t>geçeceği</a:t>
                      </a:r>
                      <a:r>
                        <a:rPr lang="en-GB" sz="1400" b="0" dirty="0">
                          <a:effectLst/>
                        </a:rPr>
                        <a:t> </a:t>
                      </a:r>
                      <a:r>
                        <a:rPr lang="en-GB" sz="1400" b="0" dirty="0" err="1">
                          <a:effectLst/>
                        </a:rPr>
                        <a:t>Bolu</a:t>
                      </a:r>
                      <a:r>
                        <a:rPr lang="en-GB" sz="1400" b="0" dirty="0">
                          <a:effectLst/>
                        </a:rPr>
                        <a:t> İli, Merkez </a:t>
                      </a:r>
                      <a:r>
                        <a:rPr lang="en-GB" sz="1400" b="0" dirty="0" err="1">
                          <a:effectLst/>
                        </a:rPr>
                        <a:t>İlçesi</a:t>
                      </a:r>
                      <a:r>
                        <a:rPr lang="en-GB" sz="1400" b="0" dirty="0">
                          <a:effectLst/>
                        </a:rPr>
                        <a:t>, </a:t>
                      </a:r>
                      <a:r>
                        <a:rPr lang="en-GB" sz="1400" b="0" dirty="0" err="1">
                          <a:effectLst/>
                        </a:rPr>
                        <a:t>Karaköy</a:t>
                      </a:r>
                      <a:r>
                        <a:rPr lang="en-GB" sz="1400" b="0" dirty="0">
                          <a:effectLst/>
                        </a:rPr>
                        <a:t> </a:t>
                      </a:r>
                      <a:r>
                        <a:rPr lang="en-GB" sz="1400" b="0" dirty="0" err="1">
                          <a:effectLst/>
                        </a:rPr>
                        <a:t>Köyü'nde</a:t>
                      </a:r>
                      <a:r>
                        <a:rPr lang="en-GB" sz="1400" b="0" dirty="0">
                          <a:effectLst/>
                        </a:rPr>
                        <a:t> </a:t>
                      </a:r>
                      <a:r>
                        <a:rPr lang="en-GB" sz="1400" b="0" dirty="0" err="1">
                          <a:effectLst/>
                        </a:rPr>
                        <a:t>bulunan</a:t>
                      </a:r>
                      <a:r>
                        <a:rPr lang="en-GB" sz="1400" b="0" dirty="0">
                          <a:effectLst/>
                        </a:rPr>
                        <a:t> 1301, 1302, 1303, 743, 722, 725, 726, 727, 1300, 1298, 1297, 1296, 1293 </a:t>
                      </a:r>
                      <a:r>
                        <a:rPr lang="en-GB" sz="1400" b="0" dirty="0" err="1">
                          <a:effectLst/>
                        </a:rPr>
                        <a:t>ve</a:t>
                      </a:r>
                      <a:r>
                        <a:rPr lang="en-GB" sz="1400" b="0" dirty="0">
                          <a:effectLst/>
                        </a:rPr>
                        <a:t> 713 </a:t>
                      </a:r>
                      <a:r>
                        <a:rPr lang="en-GB" sz="1400" b="0" dirty="0" err="1">
                          <a:effectLst/>
                        </a:rPr>
                        <a:t>parsel</a:t>
                      </a:r>
                      <a:r>
                        <a:rPr lang="en-GB" sz="1400" b="0" dirty="0">
                          <a:effectLst/>
                        </a:rPr>
                        <a:t> </a:t>
                      </a:r>
                      <a:r>
                        <a:rPr lang="en-GB" sz="1400" b="0" dirty="0" err="1">
                          <a:effectLst/>
                        </a:rPr>
                        <a:t>nolu</a:t>
                      </a:r>
                      <a:r>
                        <a:rPr lang="en-GB" sz="1400" b="0" dirty="0">
                          <a:effectLst/>
                        </a:rPr>
                        <a:t> </a:t>
                      </a:r>
                      <a:r>
                        <a:rPr lang="en-GB" sz="1400" b="0" dirty="0" err="1">
                          <a:effectLst/>
                        </a:rPr>
                        <a:t>taşınmazların</a:t>
                      </a:r>
                      <a:r>
                        <a:rPr lang="en-GB" sz="1400" b="0" dirty="0">
                          <a:effectLst/>
                        </a:rPr>
                        <a:t> </a:t>
                      </a:r>
                      <a:r>
                        <a:rPr lang="en-GB" sz="1400" b="0" dirty="0" err="1">
                          <a:effectLst/>
                        </a:rPr>
                        <a:t>kamulaştırılabilmesi</a:t>
                      </a:r>
                      <a:r>
                        <a:rPr lang="en-GB" sz="1400" b="0" dirty="0">
                          <a:effectLst/>
                        </a:rPr>
                        <a:t> </a:t>
                      </a:r>
                      <a:r>
                        <a:rPr lang="en-GB" sz="1400" b="0" dirty="0" err="1">
                          <a:effectLst/>
                        </a:rPr>
                        <a:t>için</a:t>
                      </a:r>
                      <a:r>
                        <a:rPr lang="en-GB" sz="1400" b="0" dirty="0">
                          <a:effectLst/>
                        </a:rPr>
                        <a:t> </a:t>
                      </a:r>
                      <a:r>
                        <a:rPr lang="tr-TR" sz="1400" b="0" dirty="0">
                          <a:effectLst/>
                        </a:rPr>
                        <a:t>Cumhurbaşkanlığı Strateji ve Bütçe Başkanlığınca 27.04.2021 tarihinde 1.700.000,00 TL; 30.12.2021 tarihinde 110.000,00 TL olmak üzere toplamda 1.810.000,00 TL Likit Ödenek aktarımı yapılmıştır. </a:t>
                      </a:r>
                    </a:p>
                    <a:p>
                      <a:pPr algn="just">
                        <a:lnSpc>
                          <a:spcPct val="115000"/>
                        </a:lnSpc>
                      </a:pPr>
                      <a:r>
                        <a:rPr lang="tr-TR" sz="1400" b="0" dirty="0">
                          <a:effectLst/>
                        </a:rPr>
                        <a:t> </a:t>
                      </a:r>
                    </a:p>
                    <a:p>
                      <a:pPr algn="just">
                        <a:lnSpc>
                          <a:spcPct val="115000"/>
                        </a:lnSpc>
                      </a:pPr>
                      <a:r>
                        <a:rPr lang="tr-TR" sz="1400" b="0" dirty="0">
                          <a:effectLst/>
                        </a:rPr>
                        <a:t>Rektörlük İdari Birimler binası toplantı salonunda; 2942/4650 sayılı Kamulaştırma Kanunu’nun 8. maddesine göre </a:t>
                      </a:r>
                      <a:r>
                        <a:rPr lang="tr-TR" sz="1400" b="0" dirty="0" err="1">
                          <a:effectLst/>
                        </a:rPr>
                        <a:t>satınalma</a:t>
                      </a:r>
                      <a:r>
                        <a:rPr lang="tr-TR" sz="1400" b="0" dirty="0">
                          <a:effectLst/>
                        </a:rPr>
                        <a:t> yoluyla kamulaştırma işleminin yapılması için Uzlaşma Komisyonunca 1297 ve 1300 nolu parsellerin tamamının; 713, 743, 1296, 1301, 1302, 1303 nolu parsellerin ise hisseli olmak üzere toplam 15.623,76 m² alan üzerinden anlaşma sağlanmıştır. Kamulaştırma işleminin tamamlanabilmesi için 2022 yılında Bolu Tapu Müdürlüğünde işlemler tamamlanacaktır. Akarımı yapılan 1.810.000,00 TL’den 1.801.888,23 TL harcama yapılmıştır.  </a:t>
                      </a:r>
                      <a:endParaRPr lang="tr-TR"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128" marR="24519" marT="29660" marB="0" anchor="c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256515328"/>
                  </a:ext>
                </a:extLst>
              </a:tr>
            </a:tbl>
          </a:graphicData>
        </a:graphic>
      </p:graphicFrame>
    </p:spTree>
    <p:extLst>
      <p:ext uri="{BB962C8B-B14F-4D97-AF65-F5344CB8AC3E}">
        <p14:creationId xmlns:p14="http://schemas.microsoft.com/office/powerpoint/2010/main" val="8968272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3A149112-ACE9-4843-93D8-B6857DDF7F22}"/>
              </a:ext>
            </a:extLst>
          </p:cNvPr>
          <p:cNvSpPr txBox="1">
            <a:spLocks/>
          </p:cNvSpPr>
          <p:nvPr/>
        </p:nvSpPr>
        <p:spPr>
          <a:xfrm>
            <a:off x="447173" y="235524"/>
            <a:ext cx="8595227" cy="375365"/>
          </a:xfrm>
          <a:prstGeom prst="rect">
            <a:avLst/>
          </a:prstGeom>
          <a:noFill/>
          <a:ln w="19050">
            <a:solidFill>
              <a:schemeClr val="accent5"/>
            </a:solidFill>
          </a:ln>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800" b="1" cap="small" dirty="0">
                <a:solidFill>
                  <a:schemeClr val="accent5">
                    <a:lumMod val="50000"/>
                  </a:schemeClr>
                </a:solidFill>
                <a:latin typeface="Tw Cen MT" panose="020B0602020104020603" pitchFamily="34" charset="0"/>
                <a:cs typeface="Times New Roman" pitchFamily="18" charset="0"/>
              </a:rPr>
              <a:t>5-1-7- GAYRİMENKUL ALIMLARI VE KAMULAŞTIRMA PROJESİ</a:t>
            </a:r>
            <a:endParaRPr lang="tr-TR" sz="1800" b="1" dirty="0">
              <a:solidFill>
                <a:schemeClr val="accent5">
                  <a:lumMod val="50000"/>
                </a:schemeClr>
              </a:solidFill>
              <a:latin typeface="Tw Cen MT" panose="020B0602020104020603" pitchFamily="34" charset="0"/>
              <a:cs typeface="Times New Roman" pitchFamily="18" charset="0"/>
            </a:endParaRPr>
          </a:p>
        </p:txBody>
      </p:sp>
      <p:graphicFrame>
        <p:nvGraphicFramePr>
          <p:cNvPr id="5" name="Tablo 4">
            <a:extLst>
              <a:ext uri="{FF2B5EF4-FFF2-40B4-BE49-F238E27FC236}">
                <a16:creationId xmlns:a16="http://schemas.microsoft.com/office/drawing/2014/main" id="{B6218085-B944-4E33-BC47-DB3D8CAE91D2}"/>
              </a:ext>
            </a:extLst>
          </p:cNvPr>
          <p:cNvGraphicFramePr>
            <a:graphicFrameLocks noGrp="1"/>
          </p:cNvGraphicFramePr>
          <p:nvPr>
            <p:extLst>
              <p:ext uri="{D42A27DB-BD31-4B8C-83A1-F6EECF244321}">
                <p14:modId xmlns:p14="http://schemas.microsoft.com/office/powerpoint/2010/main" val="1780549480"/>
              </p:ext>
            </p:extLst>
          </p:nvPr>
        </p:nvGraphicFramePr>
        <p:xfrm>
          <a:off x="447174" y="802921"/>
          <a:ext cx="8595228" cy="5878470"/>
        </p:xfrm>
        <a:graphic>
          <a:graphicData uri="http://schemas.openxmlformats.org/drawingml/2006/table">
            <a:tbl>
              <a:tblPr firstRow="1" firstCol="1" bandRow="1"/>
              <a:tblGrid>
                <a:gridCol w="7031487">
                  <a:extLst>
                    <a:ext uri="{9D8B030D-6E8A-4147-A177-3AD203B41FA5}">
                      <a16:colId xmlns:a16="http://schemas.microsoft.com/office/drawing/2014/main" val="2191399633"/>
                    </a:ext>
                  </a:extLst>
                </a:gridCol>
                <a:gridCol w="1563741">
                  <a:extLst>
                    <a:ext uri="{9D8B030D-6E8A-4147-A177-3AD203B41FA5}">
                      <a16:colId xmlns:a16="http://schemas.microsoft.com/office/drawing/2014/main" val="1913220151"/>
                    </a:ext>
                  </a:extLst>
                </a:gridCol>
              </a:tblGrid>
              <a:tr h="798467">
                <a:tc gridSpan="2">
                  <a:txBody>
                    <a:bodyPr/>
                    <a:lstStyle/>
                    <a:p>
                      <a:pPr algn="ctr"/>
                      <a:r>
                        <a:rPr lang="tr-TR" sz="1400" dirty="0">
                          <a:effectLst/>
                          <a:latin typeface="Times New Roman" panose="02020603050405020304" pitchFamily="18" charset="0"/>
                          <a:ea typeface="Times New Roman" panose="02020603050405020304" pitchFamily="18" charset="0"/>
                        </a:rPr>
                        <a:t>06. SERMAYE GİDERLERİ</a:t>
                      </a:r>
                      <a:br>
                        <a:rPr lang="tr-TR" sz="1400" dirty="0">
                          <a:solidFill>
                            <a:srgbClr val="000000"/>
                          </a:solidFill>
                          <a:effectLst/>
                          <a:latin typeface="Times New Roman" panose="02020603050405020304" pitchFamily="18" charset="0"/>
                          <a:ea typeface="Times New Roman" panose="02020603050405020304" pitchFamily="18" charset="0"/>
                        </a:rPr>
                      </a:br>
                      <a:r>
                        <a:rPr lang="tr-TR" sz="1400" dirty="0">
                          <a:solidFill>
                            <a:srgbClr val="000000"/>
                          </a:solidFill>
                          <a:effectLst/>
                          <a:latin typeface="Times New Roman" panose="02020603050405020304" pitchFamily="18" charset="0"/>
                          <a:ea typeface="Times New Roman" panose="02020603050405020304" pitchFamily="18" charset="0"/>
                        </a:rPr>
                        <a:t>06.4 GAYRİMENKUL ALIMLARI VE KAMULAŞTIRMASI </a:t>
                      </a:r>
                      <a:br>
                        <a:rPr lang="tr-TR" sz="1400" dirty="0">
                          <a:solidFill>
                            <a:srgbClr val="000000"/>
                          </a:solidFill>
                          <a:effectLst/>
                          <a:latin typeface="Times New Roman" panose="02020603050405020304" pitchFamily="18" charset="0"/>
                          <a:ea typeface="Times New Roman" panose="02020603050405020304" pitchFamily="18" charset="0"/>
                        </a:rPr>
                      </a:br>
                      <a:r>
                        <a:rPr lang="tr-TR" sz="1400" dirty="0">
                          <a:solidFill>
                            <a:srgbClr val="000000"/>
                          </a:solidFill>
                          <a:effectLst/>
                          <a:latin typeface="Times New Roman" panose="02020603050405020304" pitchFamily="18" charset="0"/>
                          <a:ea typeface="Times New Roman" panose="02020603050405020304" pitchFamily="18" charset="0"/>
                        </a:rPr>
                        <a:t>(Yükseköğretim Kurumları Kamulaştırma )</a:t>
                      </a:r>
                      <a:endParaRPr lang="tr-TR" sz="1400" dirty="0">
                        <a:effectLst/>
                        <a:latin typeface="Times New Roman" panose="02020603050405020304" pitchFamily="18" charset="0"/>
                        <a:ea typeface="Times New Roman" panose="02020603050405020304" pitchFamily="18" charset="0"/>
                      </a:endParaRPr>
                    </a:p>
                  </a:txBody>
                  <a:tcPr marL="30728" marR="307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hMerge="1">
                  <a:txBody>
                    <a:bodyPr/>
                    <a:lstStyle/>
                    <a:p>
                      <a:endParaRPr lang="tr-TR"/>
                    </a:p>
                  </a:txBody>
                  <a:tcPr/>
                </a:tc>
                <a:extLst>
                  <a:ext uri="{0D108BD9-81ED-4DB2-BD59-A6C34878D82A}">
                    <a16:rowId xmlns:a16="http://schemas.microsoft.com/office/drawing/2014/main" val="850699615"/>
                  </a:ext>
                </a:extLst>
              </a:tr>
              <a:tr h="684116">
                <a:tc>
                  <a:txBody>
                    <a:bodyPr/>
                    <a:lstStyle/>
                    <a:p>
                      <a:pPr algn="ctr"/>
                      <a:r>
                        <a:rPr lang="tr-TR" sz="1400" b="1" dirty="0">
                          <a:solidFill>
                            <a:srgbClr val="000000"/>
                          </a:solidFill>
                          <a:effectLst/>
                          <a:latin typeface="Times New Roman" panose="02020603050405020304" pitchFamily="18" charset="0"/>
                          <a:ea typeface="Times New Roman" panose="02020603050405020304" pitchFamily="18" charset="0"/>
                        </a:rPr>
                        <a:t>HARCAMALAR</a:t>
                      </a:r>
                      <a:endParaRPr lang="tr-TR" sz="1400" dirty="0">
                        <a:effectLst/>
                        <a:latin typeface="Times New Roman" panose="02020603050405020304" pitchFamily="18" charset="0"/>
                        <a:ea typeface="Times New Roman" panose="02020603050405020304" pitchFamily="18" charset="0"/>
                      </a:endParaRPr>
                    </a:p>
                  </a:txBody>
                  <a:tcPr marL="30728" marR="307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r>
                        <a:rPr lang="tr-TR" sz="1400" b="1">
                          <a:solidFill>
                            <a:srgbClr val="000000"/>
                          </a:solidFill>
                          <a:effectLst/>
                          <a:latin typeface="Times New Roman" panose="02020603050405020304" pitchFamily="18" charset="0"/>
                          <a:ea typeface="Times New Roman" panose="02020603050405020304" pitchFamily="18" charset="0"/>
                        </a:rPr>
                        <a:t>HARCAMA MİKTARI</a:t>
                      </a:r>
                      <a:endParaRPr lang="tr-TR" sz="1400">
                        <a:effectLst/>
                        <a:latin typeface="Times New Roman" panose="02020603050405020304" pitchFamily="18" charset="0"/>
                        <a:ea typeface="Times New Roman" panose="02020603050405020304" pitchFamily="18" charset="0"/>
                      </a:endParaRPr>
                    </a:p>
                  </a:txBody>
                  <a:tcPr marL="30728" marR="307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327712226"/>
                  </a:ext>
                </a:extLst>
              </a:tr>
              <a:tr h="513917">
                <a:tc>
                  <a:txBody>
                    <a:bodyPr/>
                    <a:lstStyle/>
                    <a:p>
                      <a:r>
                        <a:rPr lang="tr-TR" sz="1400" dirty="0">
                          <a:solidFill>
                            <a:srgbClr val="000000"/>
                          </a:solidFill>
                          <a:effectLst/>
                          <a:latin typeface="Times New Roman" panose="02020603050405020304" pitchFamily="18" charset="0"/>
                          <a:ea typeface="Times New Roman" panose="02020603050405020304" pitchFamily="18" charset="0"/>
                        </a:rPr>
                        <a:t>BAİBÜ Karaköy Köyü 713 nolu parselin 17/32 hissesinin (3121,09 m²) kamulaştırılması</a:t>
                      </a:r>
                      <a:endParaRPr lang="tr-TR" sz="1400" dirty="0">
                        <a:effectLst/>
                        <a:latin typeface="Times New Roman" panose="02020603050405020304" pitchFamily="18" charset="0"/>
                        <a:ea typeface="Times New Roman" panose="02020603050405020304" pitchFamily="18" charset="0"/>
                      </a:endParaRPr>
                    </a:p>
                  </a:txBody>
                  <a:tcPr marL="30728" marR="30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400">
                          <a:effectLst/>
                          <a:latin typeface="Times New Roman" panose="02020603050405020304" pitchFamily="18" charset="0"/>
                          <a:ea typeface="Times New Roman" panose="02020603050405020304" pitchFamily="18" charset="0"/>
                        </a:rPr>
                        <a:t>₺359.955,32</a:t>
                      </a:r>
                    </a:p>
                  </a:txBody>
                  <a:tcPr marL="30728" marR="307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3223264"/>
                  </a:ext>
                </a:extLst>
              </a:tr>
              <a:tr h="516577">
                <a:tc>
                  <a:txBody>
                    <a:bodyPr/>
                    <a:lstStyle/>
                    <a:p>
                      <a:r>
                        <a:rPr lang="tr-TR" sz="1400" dirty="0">
                          <a:solidFill>
                            <a:srgbClr val="000000"/>
                          </a:solidFill>
                          <a:effectLst/>
                          <a:latin typeface="Times New Roman" panose="02020603050405020304" pitchFamily="18" charset="0"/>
                          <a:ea typeface="Times New Roman" panose="02020603050405020304" pitchFamily="18" charset="0"/>
                        </a:rPr>
                        <a:t>BAİBÜ Karaköy Köyü 1296 Nolu parselin 1/3 hissesinin (210 m²) kamulaştırılması</a:t>
                      </a:r>
                      <a:endParaRPr lang="tr-TR" sz="1400" dirty="0">
                        <a:effectLst/>
                        <a:latin typeface="Times New Roman" panose="02020603050405020304" pitchFamily="18" charset="0"/>
                        <a:ea typeface="Times New Roman" panose="02020603050405020304" pitchFamily="18" charset="0"/>
                      </a:endParaRPr>
                    </a:p>
                  </a:txBody>
                  <a:tcPr marL="30728" marR="307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400">
                          <a:solidFill>
                            <a:srgbClr val="000000"/>
                          </a:solidFill>
                          <a:effectLst/>
                          <a:latin typeface="Times New Roman" panose="02020603050405020304" pitchFamily="18" charset="0"/>
                          <a:ea typeface="Times New Roman" panose="02020603050405020304" pitchFamily="18" charset="0"/>
                        </a:rPr>
                        <a:t>₺24.219,30</a:t>
                      </a:r>
                      <a:endParaRPr lang="tr-TR" sz="1400">
                        <a:effectLst/>
                        <a:latin typeface="Times New Roman" panose="02020603050405020304" pitchFamily="18" charset="0"/>
                        <a:ea typeface="Times New Roman" panose="02020603050405020304" pitchFamily="18" charset="0"/>
                      </a:endParaRPr>
                    </a:p>
                  </a:txBody>
                  <a:tcPr marL="30728" marR="307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9251542"/>
                  </a:ext>
                </a:extLst>
              </a:tr>
              <a:tr h="521895">
                <a:tc>
                  <a:txBody>
                    <a:bodyPr/>
                    <a:lstStyle/>
                    <a:p>
                      <a:r>
                        <a:rPr lang="tr-TR" sz="1400" dirty="0">
                          <a:effectLst/>
                          <a:latin typeface="Times New Roman" panose="02020603050405020304" pitchFamily="18" charset="0"/>
                          <a:ea typeface="Times New Roman" panose="02020603050405020304" pitchFamily="18" charset="0"/>
                        </a:rPr>
                        <a:t>BAİBÜ Karaköy Köyü 1301 nolu parselin 5/6 hissesinin (5.475,00 m²) kamulaştırılması</a:t>
                      </a:r>
                    </a:p>
                  </a:txBody>
                  <a:tcPr marL="30728" marR="30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400">
                          <a:effectLst/>
                          <a:latin typeface="Times New Roman" panose="02020603050405020304" pitchFamily="18" charset="0"/>
                          <a:ea typeface="Times New Roman" panose="02020603050405020304" pitchFamily="18" charset="0"/>
                        </a:rPr>
                        <a:t>₺631.431,75</a:t>
                      </a:r>
                    </a:p>
                  </a:txBody>
                  <a:tcPr marL="30728" marR="30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8287169"/>
                  </a:ext>
                </a:extLst>
              </a:tr>
              <a:tr h="533863">
                <a:tc>
                  <a:txBody>
                    <a:bodyPr/>
                    <a:lstStyle/>
                    <a:p>
                      <a:r>
                        <a:rPr lang="tr-TR" sz="1400" dirty="0">
                          <a:effectLst/>
                          <a:latin typeface="Times New Roman" panose="02020603050405020304" pitchFamily="18" charset="0"/>
                          <a:ea typeface="Times New Roman" panose="02020603050405020304" pitchFamily="18" charset="0"/>
                        </a:rPr>
                        <a:t>BAİBÜ Karaköy Köyü 1303 nolu parselin 23/30 hissesinin (594,17 m²) kamulaştırılması</a:t>
                      </a:r>
                    </a:p>
                  </a:txBody>
                  <a:tcPr marL="30728" marR="30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400">
                          <a:effectLst/>
                          <a:latin typeface="Times New Roman" panose="02020603050405020304" pitchFamily="18" charset="0"/>
                          <a:ea typeface="Times New Roman" panose="02020603050405020304" pitchFamily="18" charset="0"/>
                        </a:rPr>
                        <a:t>₺68.525,64</a:t>
                      </a:r>
                    </a:p>
                  </a:txBody>
                  <a:tcPr marL="30728" marR="30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3709284"/>
                  </a:ext>
                </a:extLst>
              </a:tr>
              <a:tr h="483999">
                <a:tc>
                  <a:txBody>
                    <a:bodyPr/>
                    <a:lstStyle/>
                    <a:p>
                      <a:r>
                        <a:rPr lang="tr-TR" sz="1400" dirty="0">
                          <a:effectLst/>
                          <a:latin typeface="Times New Roman" panose="02020603050405020304" pitchFamily="18" charset="0"/>
                          <a:ea typeface="Times New Roman" panose="02020603050405020304" pitchFamily="18" charset="0"/>
                        </a:rPr>
                        <a:t>BAİBÜ Karaköy Köyü 743 nolu parselin 1/2 hissesinin (1684,99 m²) kamulaştırılması</a:t>
                      </a:r>
                    </a:p>
                  </a:txBody>
                  <a:tcPr marL="30728" marR="30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400">
                          <a:effectLst/>
                          <a:latin typeface="Times New Roman" panose="02020603050405020304" pitchFamily="18" charset="0"/>
                          <a:ea typeface="Times New Roman" panose="02020603050405020304" pitchFamily="18" charset="0"/>
                        </a:rPr>
                        <a:t>₺194.329,88</a:t>
                      </a:r>
                    </a:p>
                  </a:txBody>
                  <a:tcPr marL="30728" marR="30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8431678"/>
                  </a:ext>
                </a:extLst>
              </a:tr>
              <a:tr h="454082">
                <a:tc>
                  <a:txBody>
                    <a:bodyPr/>
                    <a:lstStyle/>
                    <a:p>
                      <a:r>
                        <a:rPr lang="tr-TR" sz="1400" dirty="0">
                          <a:effectLst/>
                          <a:latin typeface="Times New Roman" panose="02020603050405020304" pitchFamily="18" charset="0"/>
                          <a:ea typeface="Times New Roman" panose="02020603050405020304" pitchFamily="18" charset="0"/>
                        </a:rPr>
                        <a:t>BAİBÜ Karaköy Köyü 1302 nolu parselin 1/2 hissesinin (2.216,51 m²) kamulaştırılması</a:t>
                      </a:r>
                    </a:p>
                  </a:txBody>
                  <a:tcPr marL="30728" marR="30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400">
                          <a:effectLst/>
                          <a:latin typeface="Times New Roman" panose="02020603050405020304" pitchFamily="18" charset="0"/>
                          <a:ea typeface="Times New Roman" panose="02020603050405020304" pitchFamily="18" charset="0"/>
                        </a:rPr>
                        <a:t>₺255.630,10</a:t>
                      </a:r>
                    </a:p>
                  </a:txBody>
                  <a:tcPr marL="30728" marR="30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4903009"/>
                  </a:ext>
                </a:extLst>
              </a:tr>
              <a:tr h="470038">
                <a:tc>
                  <a:txBody>
                    <a:bodyPr/>
                    <a:lstStyle/>
                    <a:p>
                      <a:r>
                        <a:rPr lang="tr-TR" sz="1400" dirty="0">
                          <a:effectLst/>
                          <a:latin typeface="Times New Roman" panose="02020603050405020304" pitchFamily="18" charset="0"/>
                          <a:ea typeface="Times New Roman" panose="02020603050405020304" pitchFamily="18" charset="0"/>
                        </a:rPr>
                        <a:t>BAİBÜ Karaköy Köyü 1297 nolu parselin 1(tam) hissesinin (1222 m²) kamulaştırılması</a:t>
                      </a:r>
                    </a:p>
                  </a:txBody>
                  <a:tcPr marL="30728" marR="30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400">
                          <a:effectLst/>
                          <a:latin typeface="Times New Roman" panose="02020603050405020304" pitchFamily="18" charset="0"/>
                          <a:ea typeface="Times New Roman" panose="02020603050405020304" pitchFamily="18" charset="0"/>
                        </a:rPr>
                        <a:t>₺140.933,24</a:t>
                      </a:r>
                    </a:p>
                  </a:txBody>
                  <a:tcPr marL="30728" marR="30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3749996"/>
                  </a:ext>
                </a:extLst>
              </a:tr>
              <a:tr h="561121">
                <a:tc>
                  <a:txBody>
                    <a:bodyPr/>
                    <a:lstStyle/>
                    <a:p>
                      <a:r>
                        <a:rPr lang="tr-TR" sz="1400" dirty="0">
                          <a:effectLst/>
                          <a:latin typeface="Times New Roman" panose="02020603050405020304" pitchFamily="18" charset="0"/>
                          <a:ea typeface="Times New Roman" panose="02020603050405020304" pitchFamily="18" charset="0"/>
                        </a:rPr>
                        <a:t>BAİBÜ Karaköy Köyü 1300 nolu parselin 1(Tam) hissesinin (1100 m²) kamulaştırılması</a:t>
                      </a:r>
                    </a:p>
                  </a:txBody>
                  <a:tcPr marL="30728" marR="30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400">
                          <a:effectLst/>
                          <a:latin typeface="Times New Roman" panose="02020603050405020304" pitchFamily="18" charset="0"/>
                          <a:ea typeface="Times New Roman" panose="02020603050405020304" pitchFamily="18" charset="0"/>
                        </a:rPr>
                        <a:t>₺126.863,00</a:t>
                      </a:r>
                    </a:p>
                  </a:txBody>
                  <a:tcPr marL="30728" marR="307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548114"/>
                  </a:ext>
                </a:extLst>
              </a:tr>
              <a:tr h="340395">
                <a:tc>
                  <a:txBody>
                    <a:bodyPr/>
                    <a:lstStyle/>
                    <a:p>
                      <a:pPr algn="ctr"/>
                      <a:r>
                        <a:rPr lang="tr-TR" sz="1400" b="1" dirty="0">
                          <a:solidFill>
                            <a:srgbClr val="000000"/>
                          </a:solidFill>
                          <a:effectLst/>
                          <a:latin typeface="Times New Roman" panose="02020603050405020304" pitchFamily="18" charset="0"/>
                          <a:ea typeface="Times New Roman" panose="02020603050405020304" pitchFamily="18" charset="0"/>
                        </a:rPr>
                        <a:t>06.4 TOPLAM</a:t>
                      </a:r>
                      <a:endParaRPr lang="tr-TR" sz="1400" dirty="0">
                        <a:effectLst/>
                        <a:latin typeface="Times New Roman" panose="02020603050405020304" pitchFamily="18" charset="0"/>
                        <a:ea typeface="Times New Roman" panose="02020603050405020304" pitchFamily="18" charset="0"/>
                      </a:endParaRPr>
                    </a:p>
                  </a:txBody>
                  <a:tcPr marL="30728" marR="307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r>
                        <a:rPr lang="tr-TR" sz="1400" b="1" dirty="0">
                          <a:solidFill>
                            <a:srgbClr val="000000"/>
                          </a:solidFill>
                          <a:effectLst/>
                          <a:latin typeface="Times New Roman" panose="02020603050405020304" pitchFamily="18" charset="0"/>
                          <a:ea typeface="Times New Roman" panose="02020603050405020304" pitchFamily="18" charset="0"/>
                        </a:rPr>
                        <a:t>₺1.801.888,23</a:t>
                      </a:r>
                      <a:endParaRPr lang="tr-TR" sz="1400" dirty="0">
                        <a:effectLst/>
                        <a:latin typeface="Times New Roman" panose="02020603050405020304" pitchFamily="18" charset="0"/>
                        <a:ea typeface="Times New Roman" panose="02020603050405020304" pitchFamily="18" charset="0"/>
                      </a:endParaRPr>
                    </a:p>
                  </a:txBody>
                  <a:tcPr marL="30728" marR="307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3499646456"/>
                  </a:ext>
                </a:extLst>
              </a:tr>
            </a:tbl>
          </a:graphicData>
        </a:graphic>
      </p:graphicFrame>
    </p:spTree>
    <p:extLst>
      <p:ext uri="{BB962C8B-B14F-4D97-AF65-F5344CB8AC3E}">
        <p14:creationId xmlns:p14="http://schemas.microsoft.com/office/powerpoint/2010/main" val="11686620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89100" y="174865"/>
            <a:ext cx="8229600" cy="412157"/>
          </a:xfrm>
        </p:spPr>
        <p:txBody>
          <a:bodyPr>
            <a:noAutofit/>
          </a:bodyPr>
          <a:lstStyle/>
          <a:p>
            <a:r>
              <a:rPr lang="tr-TR" sz="2400" b="1" dirty="0">
                <a:solidFill>
                  <a:schemeClr val="accent2">
                    <a:lumMod val="50000"/>
                  </a:schemeClr>
                </a:solidFill>
                <a:latin typeface="Tw Cen MT" panose="020B0602020104020603" pitchFamily="34" charset="0"/>
                <a:cs typeface="Times New Roman" pitchFamily="18" charset="0"/>
              </a:rPr>
              <a:t>SERMAYE GİDERLERİ HARCAMA TABLOSU</a:t>
            </a:r>
            <a:endParaRPr lang="tr-TR" sz="2400" dirty="0">
              <a:solidFill>
                <a:schemeClr val="accent2">
                  <a:lumMod val="50000"/>
                </a:schemeClr>
              </a:solidFill>
              <a:latin typeface="Tw Cen MT" panose="020B0602020104020603" pitchFamily="34" charset="0"/>
              <a:cs typeface="Times New Roman" pitchFamily="18" charset="0"/>
            </a:endParaRPr>
          </a:p>
        </p:txBody>
      </p:sp>
      <p:graphicFrame>
        <p:nvGraphicFramePr>
          <p:cNvPr id="3" name="Tablo 2">
            <a:extLst>
              <a:ext uri="{FF2B5EF4-FFF2-40B4-BE49-F238E27FC236}">
                <a16:creationId xmlns:a16="http://schemas.microsoft.com/office/drawing/2014/main" id="{CEAEE6B4-C1A5-4563-B732-631D8B4DC4F1}"/>
              </a:ext>
            </a:extLst>
          </p:cNvPr>
          <p:cNvGraphicFramePr>
            <a:graphicFrameLocks noGrp="1"/>
          </p:cNvGraphicFramePr>
          <p:nvPr>
            <p:extLst>
              <p:ext uri="{D42A27DB-BD31-4B8C-83A1-F6EECF244321}">
                <p14:modId xmlns:p14="http://schemas.microsoft.com/office/powerpoint/2010/main" val="999426407"/>
              </p:ext>
            </p:extLst>
          </p:nvPr>
        </p:nvGraphicFramePr>
        <p:xfrm>
          <a:off x="311594" y="819104"/>
          <a:ext cx="9420235" cy="5699861"/>
        </p:xfrm>
        <a:graphic>
          <a:graphicData uri="http://schemas.openxmlformats.org/drawingml/2006/table">
            <a:tbl>
              <a:tblPr firstRow="1" firstCol="1" bandRow="1"/>
              <a:tblGrid>
                <a:gridCol w="1909092">
                  <a:extLst>
                    <a:ext uri="{9D8B030D-6E8A-4147-A177-3AD203B41FA5}">
                      <a16:colId xmlns:a16="http://schemas.microsoft.com/office/drawing/2014/main" val="2900406485"/>
                    </a:ext>
                  </a:extLst>
                </a:gridCol>
                <a:gridCol w="1212980">
                  <a:extLst>
                    <a:ext uri="{9D8B030D-6E8A-4147-A177-3AD203B41FA5}">
                      <a16:colId xmlns:a16="http://schemas.microsoft.com/office/drawing/2014/main" val="4101706679"/>
                    </a:ext>
                  </a:extLst>
                </a:gridCol>
                <a:gridCol w="1184988">
                  <a:extLst>
                    <a:ext uri="{9D8B030D-6E8A-4147-A177-3AD203B41FA5}">
                      <a16:colId xmlns:a16="http://schemas.microsoft.com/office/drawing/2014/main" val="263824417"/>
                    </a:ext>
                  </a:extLst>
                </a:gridCol>
                <a:gridCol w="1239480">
                  <a:extLst>
                    <a:ext uri="{9D8B030D-6E8A-4147-A177-3AD203B41FA5}">
                      <a16:colId xmlns:a16="http://schemas.microsoft.com/office/drawing/2014/main" val="1976053193"/>
                    </a:ext>
                  </a:extLst>
                </a:gridCol>
                <a:gridCol w="1191288">
                  <a:extLst>
                    <a:ext uri="{9D8B030D-6E8A-4147-A177-3AD203B41FA5}">
                      <a16:colId xmlns:a16="http://schemas.microsoft.com/office/drawing/2014/main" val="440539624"/>
                    </a:ext>
                  </a:extLst>
                </a:gridCol>
                <a:gridCol w="1273485">
                  <a:extLst>
                    <a:ext uri="{9D8B030D-6E8A-4147-A177-3AD203B41FA5}">
                      <a16:colId xmlns:a16="http://schemas.microsoft.com/office/drawing/2014/main" val="2755870243"/>
                    </a:ext>
                  </a:extLst>
                </a:gridCol>
                <a:gridCol w="1408922">
                  <a:extLst>
                    <a:ext uri="{9D8B030D-6E8A-4147-A177-3AD203B41FA5}">
                      <a16:colId xmlns:a16="http://schemas.microsoft.com/office/drawing/2014/main" val="759410070"/>
                    </a:ext>
                  </a:extLst>
                </a:gridCol>
              </a:tblGrid>
              <a:tr h="373309">
                <a:tc gridSpan="7">
                  <a:txBody>
                    <a:bodyPr/>
                    <a:lstStyle/>
                    <a:p>
                      <a:pPr algn="ctr"/>
                      <a:r>
                        <a:rPr lang="tr-TR" sz="1400" b="1" dirty="0">
                          <a:solidFill>
                            <a:srgbClr val="000000"/>
                          </a:solidFill>
                          <a:effectLst/>
                          <a:latin typeface="Times New Roman" panose="02020603050405020304" pitchFamily="18" charset="0"/>
                          <a:ea typeface="Times New Roman" panose="02020603050405020304" pitchFamily="18" charset="0"/>
                        </a:rPr>
                        <a:t>YAPI İŞLERİ VE TEKNİK DAİRE BAŞKANLIĞI 2021 YILI YATIRIM HARCAMALARI</a:t>
                      </a:r>
                      <a:endParaRPr lang="tr-TR" sz="1400" b="1" dirty="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954118934"/>
                  </a:ext>
                </a:extLst>
              </a:tr>
              <a:tr h="465130">
                <a:tc>
                  <a:txBody>
                    <a:bodyPr/>
                    <a:lstStyle/>
                    <a:p>
                      <a:pPr algn="ctr"/>
                      <a:r>
                        <a:rPr lang="tr-TR" sz="1400" b="0" dirty="0">
                          <a:solidFill>
                            <a:srgbClr val="000000"/>
                          </a:solidFill>
                          <a:effectLst/>
                          <a:latin typeface="Times New Roman" panose="02020603050405020304" pitchFamily="18" charset="0"/>
                          <a:ea typeface="Times New Roman" panose="02020603050405020304" pitchFamily="18" charset="0"/>
                        </a:rPr>
                        <a:t>PROGRAM ADI</a:t>
                      </a:r>
                      <a:endParaRPr lang="tr-TR" sz="1400" b="0" dirty="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r>
                        <a:rPr lang="tr-TR" sz="1400" b="0">
                          <a:solidFill>
                            <a:srgbClr val="000000"/>
                          </a:solidFill>
                          <a:effectLst/>
                          <a:latin typeface="Times New Roman" panose="02020603050405020304" pitchFamily="18" charset="0"/>
                          <a:ea typeface="Times New Roman" panose="02020603050405020304" pitchFamily="18" charset="0"/>
                        </a:rPr>
                        <a:t>KBÖ</a:t>
                      </a:r>
                      <a:endParaRPr lang="tr-TR" sz="1400" b="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r>
                        <a:rPr lang="tr-TR" sz="1400" b="0">
                          <a:solidFill>
                            <a:srgbClr val="000000"/>
                          </a:solidFill>
                          <a:effectLst/>
                          <a:latin typeface="Times New Roman" panose="02020603050405020304" pitchFamily="18" charset="0"/>
                          <a:ea typeface="Times New Roman" panose="02020603050405020304" pitchFamily="18" charset="0"/>
                        </a:rPr>
                        <a:t>EKLENEN</a:t>
                      </a:r>
                      <a:endParaRPr lang="tr-TR" sz="1400" b="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r>
                        <a:rPr lang="tr-TR" sz="1400" b="0">
                          <a:solidFill>
                            <a:srgbClr val="000000"/>
                          </a:solidFill>
                          <a:effectLst/>
                          <a:latin typeface="Times New Roman" panose="02020603050405020304" pitchFamily="18" charset="0"/>
                          <a:ea typeface="Times New Roman" panose="02020603050405020304" pitchFamily="18" charset="0"/>
                        </a:rPr>
                        <a:t>DÜŞÜLEN</a:t>
                      </a:r>
                      <a:endParaRPr lang="tr-TR" sz="1400" b="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r>
                        <a:rPr lang="tr-TR" sz="1400" b="0" dirty="0">
                          <a:solidFill>
                            <a:srgbClr val="000000"/>
                          </a:solidFill>
                          <a:effectLst/>
                          <a:latin typeface="Times New Roman" panose="02020603050405020304" pitchFamily="18" charset="0"/>
                          <a:ea typeface="Times New Roman" panose="02020603050405020304" pitchFamily="18" charset="0"/>
                        </a:rPr>
                        <a:t>REVİZE ÖDENEK </a:t>
                      </a:r>
                      <a:endParaRPr lang="tr-TR" sz="1400" b="0" dirty="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r>
                        <a:rPr lang="tr-TR" sz="1400" b="0">
                          <a:solidFill>
                            <a:srgbClr val="000000"/>
                          </a:solidFill>
                          <a:effectLst/>
                          <a:latin typeface="Times New Roman" panose="02020603050405020304" pitchFamily="18" charset="0"/>
                          <a:ea typeface="Times New Roman" panose="02020603050405020304" pitchFamily="18" charset="0"/>
                        </a:rPr>
                        <a:t>2021 YILI HARCAMASI</a:t>
                      </a:r>
                      <a:endParaRPr lang="tr-TR" sz="1400" b="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r>
                        <a:rPr lang="tr-TR" sz="1400" b="0">
                          <a:solidFill>
                            <a:srgbClr val="000000"/>
                          </a:solidFill>
                          <a:effectLst/>
                          <a:latin typeface="Times New Roman" panose="02020603050405020304" pitchFamily="18" charset="0"/>
                          <a:ea typeface="Times New Roman" panose="02020603050405020304" pitchFamily="18" charset="0"/>
                        </a:rPr>
                        <a:t>KALAN/BLOKE ÖDENEK</a:t>
                      </a:r>
                      <a:endParaRPr lang="tr-TR" sz="1400" b="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3084499422"/>
                  </a:ext>
                </a:extLst>
              </a:tr>
              <a:tr h="505604">
                <a:tc>
                  <a:txBody>
                    <a:bodyPr/>
                    <a:lstStyle/>
                    <a:p>
                      <a:r>
                        <a:rPr lang="tr-TR" sz="1400" b="0" dirty="0">
                          <a:effectLst/>
                          <a:latin typeface="Times New Roman" panose="02020603050405020304" pitchFamily="18" charset="0"/>
                          <a:ea typeface="Times New Roman" panose="02020603050405020304" pitchFamily="18" charset="0"/>
                        </a:rPr>
                        <a:t>06.7- DİŞ HEKİMLİĞİ BÜYÜK ONARIM</a:t>
                      </a: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b="0">
                          <a:solidFill>
                            <a:srgbClr val="000000"/>
                          </a:solidFill>
                          <a:effectLst/>
                          <a:latin typeface="Times New Roman" panose="02020603050405020304" pitchFamily="18" charset="0"/>
                          <a:ea typeface="Times New Roman" panose="02020603050405020304" pitchFamily="18" charset="0"/>
                        </a:rPr>
                        <a:t>₺100.000,00</a:t>
                      </a:r>
                      <a:endParaRPr lang="tr-TR" sz="1400" b="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b="0">
                          <a:solidFill>
                            <a:srgbClr val="000000"/>
                          </a:solidFill>
                          <a:effectLst/>
                          <a:latin typeface="Times New Roman" panose="02020603050405020304" pitchFamily="18" charset="0"/>
                          <a:ea typeface="Times New Roman" panose="02020603050405020304" pitchFamily="18" charset="0"/>
                        </a:rPr>
                        <a:t>₺0,00</a:t>
                      </a:r>
                      <a:endParaRPr lang="tr-TR" sz="1400" b="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b="0">
                          <a:solidFill>
                            <a:srgbClr val="000000"/>
                          </a:solidFill>
                          <a:effectLst/>
                          <a:latin typeface="Times New Roman" panose="02020603050405020304" pitchFamily="18" charset="0"/>
                          <a:ea typeface="Times New Roman" panose="02020603050405020304" pitchFamily="18" charset="0"/>
                        </a:rPr>
                        <a:t>₺0,00</a:t>
                      </a:r>
                      <a:endParaRPr lang="tr-TR" sz="1400" b="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b="0">
                          <a:solidFill>
                            <a:srgbClr val="000000"/>
                          </a:solidFill>
                          <a:effectLst/>
                          <a:latin typeface="Times New Roman" panose="02020603050405020304" pitchFamily="18" charset="0"/>
                          <a:ea typeface="Times New Roman" panose="02020603050405020304" pitchFamily="18" charset="0"/>
                        </a:rPr>
                        <a:t>₺100.000,00</a:t>
                      </a:r>
                      <a:endParaRPr lang="tr-TR" sz="1400" b="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b="0">
                          <a:solidFill>
                            <a:srgbClr val="000000"/>
                          </a:solidFill>
                          <a:effectLst/>
                          <a:latin typeface="Times New Roman" panose="02020603050405020304" pitchFamily="18" charset="0"/>
                          <a:ea typeface="Times New Roman" panose="02020603050405020304" pitchFamily="18" charset="0"/>
                        </a:rPr>
                        <a:t>₺99.999,28</a:t>
                      </a:r>
                      <a:endParaRPr lang="tr-TR" sz="1400" b="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b="0">
                          <a:solidFill>
                            <a:srgbClr val="000000"/>
                          </a:solidFill>
                          <a:effectLst/>
                          <a:latin typeface="Times New Roman" panose="02020603050405020304" pitchFamily="18" charset="0"/>
                          <a:ea typeface="Times New Roman" panose="02020603050405020304" pitchFamily="18" charset="0"/>
                        </a:rPr>
                        <a:t>₺0,72</a:t>
                      </a:r>
                      <a:endParaRPr lang="tr-TR" sz="1400" b="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52017221"/>
                  </a:ext>
                </a:extLst>
              </a:tr>
              <a:tr h="465130">
                <a:tc>
                  <a:txBody>
                    <a:bodyPr/>
                    <a:lstStyle/>
                    <a:p>
                      <a:r>
                        <a:rPr lang="tr-TR" sz="1400" b="0" dirty="0">
                          <a:effectLst/>
                          <a:latin typeface="Times New Roman" panose="02020603050405020304" pitchFamily="18" charset="0"/>
                          <a:ea typeface="Times New Roman" panose="02020603050405020304" pitchFamily="18" charset="0"/>
                        </a:rPr>
                        <a:t>06.7- EĞİTİM SEKTÖRÜ BÜYÜK ONARIM                                              </a:t>
                      </a: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b="0">
                          <a:solidFill>
                            <a:srgbClr val="000000"/>
                          </a:solidFill>
                          <a:effectLst/>
                          <a:latin typeface="Times New Roman" panose="02020603050405020304" pitchFamily="18" charset="0"/>
                          <a:ea typeface="Times New Roman" panose="02020603050405020304" pitchFamily="18" charset="0"/>
                        </a:rPr>
                        <a:t>₺1.000.000,00</a:t>
                      </a:r>
                      <a:endParaRPr lang="tr-TR" sz="1400" b="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b="0">
                          <a:solidFill>
                            <a:srgbClr val="000000"/>
                          </a:solidFill>
                          <a:effectLst/>
                          <a:latin typeface="Times New Roman" panose="02020603050405020304" pitchFamily="18" charset="0"/>
                          <a:ea typeface="Times New Roman" panose="02020603050405020304" pitchFamily="18" charset="0"/>
                        </a:rPr>
                        <a:t>₺597.000,00</a:t>
                      </a:r>
                      <a:endParaRPr lang="tr-TR" sz="1400" b="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b="0">
                          <a:solidFill>
                            <a:srgbClr val="000000"/>
                          </a:solidFill>
                          <a:effectLst/>
                          <a:latin typeface="Times New Roman" panose="02020603050405020304" pitchFamily="18" charset="0"/>
                          <a:ea typeface="Times New Roman" panose="02020603050405020304" pitchFamily="18" charset="0"/>
                        </a:rPr>
                        <a:t>₺0,00</a:t>
                      </a:r>
                      <a:endParaRPr lang="tr-TR" sz="1400" b="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b="0">
                          <a:solidFill>
                            <a:srgbClr val="000000"/>
                          </a:solidFill>
                          <a:effectLst/>
                          <a:latin typeface="Times New Roman" panose="02020603050405020304" pitchFamily="18" charset="0"/>
                          <a:ea typeface="Times New Roman" panose="02020603050405020304" pitchFamily="18" charset="0"/>
                        </a:rPr>
                        <a:t>₺1.597.000,00</a:t>
                      </a:r>
                      <a:endParaRPr lang="tr-TR" sz="1400" b="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b="0">
                          <a:solidFill>
                            <a:srgbClr val="000000"/>
                          </a:solidFill>
                          <a:effectLst/>
                          <a:latin typeface="Times New Roman" panose="02020603050405020304" pitchFamily="18" charset="0"/>
                          <a:ea typeface="Times New Roman" panose="02020603050405020304" pitchFamily="18" charset="0"/>
                        </a:rPr>
                        <a:t>₺1.410.605,28</a:t>
                      </a:r>
                      <a:endParaRPr lang="tr-TR" sz="1400" b="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b="0">
                          <a:solidFill>
                            <a:srgbClr val="000000"/>
                          </a:solidFill>
                          <a:effectLst/>
                          <a:latin typeface="Times New Roman" panose="02020603050405020304" pitchFamily="18" charset="0"/>
                          <a:ea typeface="Times New Roman" panose="02020603050405020304" pitchFamily="18" charset="0"/>
                        </a:rPr>
                        <a:t>₺186.394,72</a:t>
                      </a:r>
                      <a:endParaRPr lang="tr-TR" sz="1400" b="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96439639"/>
                  </a:ext>
                </a:extLst>
              </a:tr>
              <a:tr h="697695">
                <a:tc>
                  <a:txBody>
                    <a:bodyPr/>
                    <a:lstStyle/>
                    <a:p>
                      <a:r>
                        <a:rPr lang="tr-TR" sz="1400" b="0" dirty="0">
                          <a:effectLst/>
                          <a:latin typeface="Times New Roman" panose="02020603050405020304" pitchFamily="18" charset="0"/>
                          <a:ea typeface="Times New Roman" panose="02020603050405020304" pitchFamily="18" charset="0"/>
                        </a:rPr>
                        <a:t>06.7- SOSYAL GÜVENLİK VE SOSYAL YARDIM HİZMETLERİ                                              </a:t>
                      </a: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b="0">
                          <a:solidFill>
                            <a:srgbClr val="000000"/>
                          </a:solidFill>
                          <a:effectLst/>
                          <a:latin typeface="Times New Roman" panose="02020603050405020304" pitchFamily="18" charset="0"/>
                          <a:ea typeface="Times New Roman" panose="02020603050405020304" pitchFamily="18" charset="0"/>
                        </a:rPr>
                        <a:t>₺200.000,00</a:t>
                      </a:r>
                      <a:endParaRPr lang="tr-TR" sz="1400" b="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b="0">
                          <a:solidFill>
                            <a:srgbClr val="000000"/>
                          </a:solidFill>
                          <a:effectLst/>
                          <a:latin typeface="Times New Roman" panose="02020603050405020304" pitchFamily="18" charset="0"/>
                          <a:ea typeface="Times New Roman" panose="02020603050405020304" pitchFamily="18" charset="0"/>
                        </a:rPr>
                        <a:t>₺0,00</a:t>
                      </a:r>
                      <a:endParaRPr lang="tr-TR" sz="1400" b="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b="0">
                          <a:solidFill>
                            <a:srgbClr val="000000"/>
                          </a:solidFill>
                          <a:effectLst/>
                          <a:latin typeface="Times New Roman" panose="02020603050405020304" pitchFamily="18" charset="0"/>
                          <a:ea typeface="Times New Roman" panose="02020603050405020304" pitchFamily="18" charset="0"/>
                        </a:rPr>
                        <a:t>₺0,00</a:t>
                      </a:r>
                      <a:endParaRPr lang="tr-TR" sz="1400" b="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b="0">
                          <a:solidFill>
                            <a:srgbClr val="000000"/>
                          </a:solidFill>
                          <a:effectLst/>
                          <a:latin typeface="Times New Roman" panose="02020603050405020304" pitchFamily="18" charset="0"/>
                          <a:ea typeface="Times New Roman" panose="02020603050405020304" pitchFamily="18" charset="0"/>
                        </a:rPr>
                        <a:t>₺200.000,00</a:t>
                      </a:r>
                      <a:endParaRPr lang="tr-TR" sz="1400" b="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b="0">
                          <a:solidFill>
                            <a:srgbClr val="000000"/>
                          </a:solidFill>
                          <a:effectLst/>
                          <a:latin typeface="Times New Roman" panose="02020603050405020304" pitchFamily="18" charset="0"/>
                          <a:ea typeface="Times New Roman" panose="02020603050405020304" pitchFamily="18" charset="0"/>
                        </a:rPr>
                        <a:t>₺121.284,00</a:t>
                      </a:r>
                      <a:endParaRPr lang="tr-TR" sz="1400" b="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b="0">
                          <a:solidFill>
                            <a:srgbClr val="000000"/>
                          </a:solidFill>
                          <a:effectLst/>
                          <a:latin typeface="Times New Roman" panose="02020603050405020304" pitchFamily="18" charset="0"/>
                          <a:ea typeface="Times New Roman" panose="02020603050405020304" pitchFamily="18" charset="0"/>
                        </a:rPr>
                        <a:t>₺78.716,00</a:t>
                      </a:r>
                      <a:endParaRPr lang="tr-TR" sz="1400" b="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77100564"/>
                  </a:ext>
                </a:extLst>
              </a:tr>
              <a:tr h="421774">
                <a:tc>
                  <a:txBody>
                    <a:bodyPr/>
                    <a:lstStyle/>
                    <a:p>
                      <a:r>
                        <a:rPr lang="tr-TR" sz="1400" b="0" dirty="0">
                          <a:effectLst/>
                          <a:latin typeface="Times New Roman" panose="02020603050405020304" pitchFamily="18" charset="0"/>
                          <a:ea typeface="Times New Roman" panose="02020603050405020304" pitchFamily="18" charset="0"/>
                        </a:rPr>
                        <a:t>06.5- ETÜT PROJE                                                                                  </a:t>
                      </a: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b="0" dirty="0">
                          <a:solidFill>
                            <a:srgbClr val="000000"/>
                          </a:solidFill>
                          <a:effectLst/>
                          <a:latin typeface="Times New Roman" panose="02020603050405020304" pitchFamily="18" charset="0"/>
                          <a:ea typeface="Times New Roman" panose="02020603050405020304" pitchFamily="18" charset="0"/>
                        </a:rPr>
                        <a:t>₺100.000,00</a:t>
                      </a:r>
                      <a:endParaRPr lang="tr-TR" sz="1400" b="0" dirty="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b="0">
                          <a:solidFill>
                            <a:srgbClr val="000000"/>
                          </a:solidFill>
                          <a:effectLst/>
                          <a:latin typeface="Times New Roman" panose="02020603050405020304" pitchFamily="18" charset="0"/>
                          <a:ea typeface="Times New Roman" panose="02020603050405020304" pitchFamily="18" charset="0"/>
                        </a:rPr>
                        <a:t>₺0,00</a:t>
                      </a:r>
                      <a:endParaRPr lang="tr-TR" sz="1400" b="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b="0">
                          <a:solidFill>
                            <a:srgbClr val="000000"/>
                          </a:solidFill>
                          <a:effectLst/>
                          <a:latin typeface="Times New Roman" panose="02020603050405020304" pitchFamily="18" charset="0"/>
                          <a:ea typeface="Times New Roman" panose="02020603050405020304" pitchFamily="18" charset="0"/>
                        </a:rPr>
                        <a:t>₺98.000,00</a:t>
                      </a:r>
                      <a:endParaRPr lang="tr-TR" sz="1400" b="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b="0">
                          <a:solidFill>
                            <a:srgbClr val="000000"/>
                          </a:solidFill>
                          <a:effectLst/>
                          <a:latin typeface="Times New Roman" panose="02020603050405020304" pitchFamily="18" charset="0"/>
                          <a:ea typeface="Times New Roman" panose="02020603050405020304" pitchFamily="18" charset="0"/>
                        </a:rPr>
                        <a:t>₺2.000,00</a:t>
                      </a:r>
                      <a:endParaRPr lang="tr-TR" sz="1400" b="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b="0">
                          <a:solidFill>
                            <a:srgbClr val="000000"/>
                          </a:solidFill>
                          <a:effectLst/>
                          <a:latin typeface="Times New Roman" panose="02020603050405020304" pitchFamily="18" charset="0"/>
                          <a:ea typeface="Times New Roman" panose="02020603050405020304" pitchFamily="18" charset="0"/>
                        </a:rPr>
                        <a:t>₺0,00</a:t>
                      </a:r>
                      <a:endParaRPr lang="tr-TR" sz="1400" b="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b="0">
                          <a:solidFill>
                            <a:srgbClr val="000000"/>
                          </a:solidFill>
                          <a:effectLst/>
                          <a:latin typeface="Times New Roman" panose="02020603050405020304" pitchFamily="18" charset="0"/>
                          <a:ea typeface="Times New Roman" panose="02020603050405020304" pitchFamily="18" charset="0"/>
                        </a:rPr>
                        <a:t>₺2.000,00</a:t>
                      </a:r>
                      <a:endParaRPr lang="tr-TR" sz="1400" b="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09279236"/>
                  </a:ext>
                </a:extLst>
              </a:tr>
              <a:tr h="496435">
                <a:tc>
                  <a:txBody>
                    <a:bodyPr/>
                    <a:lstStyle/>
                    <a:p>
                      <a:r>
                        <a:rPr lang="tr-TR" sz="1400" b="0" dirty="0">
                          <a:effectLst/>
                          <a:latin typeface="Times New Roman" panose="02020603050405020304" pitchFamily="18" charset="0"/>
                          <a:ea typeface="Times New Roman" panose="02020603050405020304" pitchFamily="18" charset="0"/>
                        </a:rPr>
                        <a:t>06.5- KAMPÜS ALTYAPISI</a:t>
                      </a: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b="0" dirty="0">
                          <a:solidFill>
                            <a:srgbClr val="000000"/>
                          </a:solidFill>
                          <a:effectLst/>
                          <a:latin typeface="Times New Roman" panose="02020603050405020304" pitchFamily="18" charset="0"/>
                          <a:ea typeface="Times New Roman" panose="02020603050405020304" pitchFamily="18" charset="0"/>
                        </a:rPr>
                        <a:t>₺7.248.000,00</a:t>
                      </a:r>
                      <a:endParaRPr lang="tr-TR" sz="1400" b="0" dirty="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b="0">
                          <a:solidFill>
                            <a:srgbClr val="000000"/>
                          </a:solidFill>
                          <a:effectLst/>
                          <a:latin typeface="Times New Roman" panose="02020603050405020304" pitchFamily="18" charset="0"/>
                          <a:ea typeface="Times New Roman" panose="02020603050405020304" pitchFamily="18" charset="0"/>
                        </a:rPr>
                        <a:t>₺0,00</a:t>
                      </a:r>
                      <a:endParaRPr lang="tr-TR" sz="1400" b="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b="0">
                          <a:solidFill>
                            <a:srgbClr val="000000"/>
                          </a:solidFill>
                          <a:effectLst/>
                          <a:latin typeface="Times New Roman" panose="02020603050405020304" pitchFamily="18" charset="0"/>
                          <a:ea typeface="Times New Roman" panose="02020603050405020304" pitchFamily="18" charset="0"/>
                        </a:rPr>
                        <a:t>₺2.000.000,00</a:t>
                      </a:r>
                      <a:endParaRPr lang="tr-TR" sz="1400" b="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b="0">
                          <a:solidFill>
                            <a:srgbClr val="000000"/>
                          </a:solidFill>
                          <a:effectLst/>
                          <a:latin typeface="Times New Roman" panose="02020603050405020304" pitchFamily="18" charset="0"/>
                          <a:ea typeface="Times New Roman" panose="02020603050405020304" pitchFamily="18" charset="0"/>
                        </a:rPr>
                        <a:t>₺5.248.000,00</a:t>
                      </a:r>
                      <a:endParaRPr lang="tr-TR" sz="1400" b="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b="0">
                          <a:solidFill>
                            <a:srgbClr val="000000"/>
                          </a:solidFill>
                          <a:effectLst/>
                          <a:latin typeface="Times New Roman" panose="02020603050405020304" pitchFamily="18" charset="0"/>
                          <a:ea typeface="Times New Roman" panose="02020603050405020304" pitchFamily="18" charset="0"/>
                        </a:rPr>
                        <a:t>₺4.541.523,42</a:t>
                      </a:r>
                      <a:endParaRPr lang="tr-TR" sz="1400" b="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b="0">
                          <a:solidFill>
                            <a:srgbClr val="000000"/>
                          </a:solidFill>
                          <a:effectLst/>
                          <a:latin typeface="Times New Roman" panose="02020603050405020304" pitchFamily="18" charset="0"/>
                          <a:ea typeface="Times New Roman" panose="02020603050405020304" pitchFamily="18" charset="0"/>
                        </a:rPr>
                        <a:t>₺706.476,58</a:t>
                      </a:r>
                      <a:endParaRPr lang="tr-TR" sz="1400" b="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37882664"/>
                  </a:ext>
                </a:extLst>
              </a:tr>
              <a:tr h="466308">
                <a:tc>
                  <a:txBody>
                    <a:bodyPr/>
                    <a:lstStyle/>
                    <a:p>
                      <a:r>
                        <a:rPr lang="tr-TR" sz="1400" b="0">
                          <a:effectLst/>
                          <a:latin typeface="Times New Roman" panose="02020603050405020304" pitchFamily="18" charset="0"/>
                          <a:ea typeface="Times New Roman" panose="02020603050405020304" pitchFamily="18" charset="0"/>
                        </a:rPr>
                        <a:t>06.5- MERKEZİ DERSLİK                                                                </a:t>
                      </a: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b="0" dirty="0">
                          <a:solidFill>
                            <a:srgbClr val="000000"/>
                          </a:solidFill>
                          <a:effectLst/>
                          <a:latin typeface="Times New Roman" panose="02020603050405020304" pitchFamily="18" charset="0"/>
                          <a:ea typeface="Times New Roman" panose="02020603050405020304" pitchFamily="18" charset="0"/>
                        </a:rPr>
                        <a:t>₺3.500.000,00</a:t>
                      </a:r>
                      <a:endParaRPr lang="tr-TR" sz="1400" b="0" dirty="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b="0" dirty="0">
                          <a:solidFill>
                            <a:srgbClr val="000000"/>
                          </a:solidFill>
                          <a:effectLst/>
                          <a:latin typeface="Times New Roman" panose="02020603050405020304" pitchFamily="18" charset="0"/>
                          <a:ea typeface="Times New Roman" panose="02020603050405020304" pitchFamily="18" charset="0"/>
                        </a:rPr>
                        <a:t>₺2.000.000,00</a:t>
                      </a:r>
                      <a:endParaRPr lang="tr-TR" sz="1400" b="0" dirty="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b="0" dirty="0">
                          <a:solidFill>
                            <a:srgbClr val="000000"/>
                          </a:solidFill>
                          <a:effectLst/>
                          <a:latin typeface="Times New Roman" panose="02020603050405020304" pitchFamily="18" charset="0"/>
                          <a:ea typeface="Times New Roman" panose="02020603050405020304" pitchFamily="18" charset="0"/>
                        </a:rPr>
                        <a:t>₺0,00</a:t>
                      </a:r>
                      <a:endParaRPr lang="tr-TR" sz="1400" b="0" dirty="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b="0">
                          <a:solidFill>
                            <a:srgbClr val="000000"/>
                          </a:solidFill>
                          <a:effectLst/>
                          <a:latin typeface="Times New Roman" panose="02020603050405020304" pitchFamily="18" charset="0"/>
                          <a:ea typeface="Times New Roman" panose="02020603050405020304" pitchFamily="18" charset="0"/>
                        </a:rPr>
                        <a:t>₺5.500.000,00</a:t>
                      </a:r>
                      <a:endParaRPr lang="tr-TR" sz="1400" b="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b="0">
                          <a:solidFill>
                            <a:srgbClr val="000000"/>
                          </a:solidFill>
                          <a:effectLst/>
                          <a:latin typeface="Times New Roman" panose="02020603050405020304" pitchFamily="18" charset="0"/>
                          <a:ea typeface="Times New Roman" panose="02020603050405020304" pitchFamily="18" charset="0"/>
                        </a:rPr>
                        <a:t>₺5.498.830,92</a:t>
                      </a:r>
                      <a:endParaRPr lang="tr-TR" sz="1400" b="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b="0">
                          <a:solidFill>
                            <a:srgbClr val="000000"/>
                          </a:solidFill>
                          <a:effectLst/>
                          <a:latin typeface="Times New Roman" panose="02020603050405020304" pitchFamily="18" charset="0"/>
                          <a:ea typeface="Times New Roman" panose="02020603050405020304" pitchFamily="18" charset="0"/>
                        </a:rPr>
                        <a:t>₺1.169,08</a:t>
                      </a:r>
                      <a:endParaRPr lang="tr-TR" sz="1400" b="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17890166"/>
                  </a:ext>
                </a:extLst>
              </a:tr>
              <a:tr h="547521">
                <a:tc>
                  <a:txBody>
                    <a:bodyPr/>
                    <a:lstStyle/>
                    <a:p>
                      <a:r>
                        <a:rPr lang="tr-TR" sz="1400" b="0">
                          <a:effectLst/>
                          <a:latin typeface="Times New Roman" panose="02020603050405020304" pitchFamily="18" charset="0"/>
                          <a:ea typeface="Times New Roman" panose="02020603050405020304" pitchFamily="18" charset="0"/>
                        </a:rPr>
                        <a:t>06.5- AÇIK VE KAPALI SPOR TESİSLERİ                                              </a:t>
                      </a: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b="0" dirty="0">
                          <a:solidFill>
                            <a:srgbClr val="000000"/>
                          </a:solidFill>
                          <a:effectLst/>
                          <a:latin typeface="Times New Roman" panose="02020603050405020304" pitchFamily="18" charset="0"/>
                          <a:ea typeface="Times New Roman" panose="02020603050405020304" pitchFamily="18" charset="0"/>
                        </a:rPr>
                        <a:t>₺500.000,00</a:t>
                      </a:r>
                      <a:endParaRPr lang="tr-TR" sz="1400" b="0" dirty="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b="0" dirty="0">
                          <a:solidFill>
                            <a:srgbClr val="000000"/>
                          </a:solidFill>
                          <a:effectLst/>
                          <a:latin typeface="Times New Roman" panose="02020603050405020304" pitchFamily="18" charset="0"/>
                          <a:ea typeface="Times New Roman" panose="02020603050405020304" pitchFamily="18" charset="0"/>
                        </a:rPr>
                        <a:t>₺0,00</a:t>
                      </a:r>
                      <a:endParaRPr lang="tr-TR" sz="1400" b="0" dirty="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b="0" dirty="0">
                          <a:solidFill>
                            <a:srgbClr val="000000"/>
                          </a:solidFill>
                          <a:effectLst/>
                          <a:latin typeface="Times New Roman" panose="02020603050405020304" pitchFamily="18" charset="0"/>
                          <a:ea typeface="Times New Roman" panose="02020603050405020304" pitchFamily="18" charset="0"/>
                        </a:rPr>
                        <a:t>₺499.000,00</a:t>
                      </a:r>
                      <a:endParaRPr lang="tr-TR" sz="1400" b="0" dirty="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b="0" dirty="0">
                          <a:solidFill>
                            <a:srgbClr val="000000"/>
                          </a:solidFill>
                          <a:effectLst/>
                          <a:latin typeface="Times New Roman" panose="02020603050405020304" pitchFamily="18" charset="0"/>
                          <a:ea typeface="Times New Roman" panose="02020603050405020304" pitchFamily="18" charset="0"/>
                        </a:rPr>
                        <a:t>₺1.000,00</a:t>
                      </a:r>
                      <a:endParaRPr lang="tr-TR" sz="1400" b="0" dirty="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b="0" dirty="0">
                          <a:solidFill>
                            <a:srgbClr val="000000"/>
                          </a:solidFill>
                          <a:effectLst/>
                          <a:latin typeface="Times New Roman" panose="02020603050405020304" pitchFamily="18" charset="0"/>
                          <a:ea typeface="Times New Roman" panose="02020603050405020304" pitchFamily="18" charset="0"/>
                        </a:rPr>
                        <a:t>₺0,00</a:t>
                      </a:r>
                      <a:endParaRPr lang="tr-TR" sz="1400" b="0" dirty="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b="0">
                          <a:solidFill>
                            <a:srgbClr val="000000"/>
                          </a:solidFill>
                          <a:effectLst/>
                          <a:latin typeface="Times New Roman" panose="02020603050405020304" pitchFamily="18" charset="0"/>
                          <a:ea typeface="Times New Roman" panose="02020603050405020304" pitchFamily="18" charset="0"/>
                        </a:rPr>
                        <a:t>₺1.000,00</a:t>
                      </a:r>
                      <a:endParaRPr lang="tr-TR" sz="1400" b="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0825127"/>
                  </a:ext>
                </a:extLst>
              </a:tr>
              <a:tr h="465130">
                <a:tc>
                  <a:txBody>
                    <a:bodyPr/>
                    <a:lstStyle/>
                    <a:p>
                      <a:r>
                        <a:rPr lang="tr-TR" sz="1400" b="0">
                          <a:effectLst/>
                          <a:latin typeface="Times New Roman" panose="02020603050405020304" pitchFamily="18" charset="0"/>
                          <a:ea typeface="Times New Roman" panose="02020603050405020304" pitchFamily="18" charset="0"/>
                        </a:rPr>
                        <a:t>06.4- KAMULAŞTIRMA</a:t>
                      </a: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b="0">
                          <a:solidFill>
                            <a:srgbClr val="000000"/>
                          </a:solidFill>
                          <a:effectLst/>
                          <a:latin typeface="Times New Roman" panose="02020603050405020304" pitchFamily="18" charset="0"/>
                          <a:ea typeface="Times New Roman" panose="02020603050405020304" pitchFamily="18" charset="0"/>
                        </a:rPr>
                        <a:t>₺0,00</a:t>
                      </a:r>
                      <a:endParaRPr lang="tr-TR" sz="1400" b="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b="0" dirty="0">
                          <a:solidFill>
                            <a:srgbClr val="000000"/>
                          </a:solidFill>
                          <a:effectLst/>
                          <a:latin typeface="Times New Roman" panose="02020603050405020304" pitchFamily="18" charset="0"/>
                          <a:ea typeface="Times New Roman" panose="02020603050405020304" pitchFamily="18" charset="0"/>
                        </a:rPr>
                        <a:t>₺1.810.000,00</a:t>
                      </a:r>
                      <a:endParaRPr lang="tr-TR" sz="1400" b="0" dirty="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b="0" dirty="0">
                          <a:solidFill>
                            <a:srgbClr val="000000"/>
                          </a:solidFill>
                          <a:effectLst/>
                          <a:latin typeface="Times New Roman" panose="02020603050405020304" pitchFamily="18" charset="0"/>
                          <a:ea typeface="Times New Roman" panose="02020603050405020304" pitchFamily="18" charset="0"/>
                        </a:rPr>
                        <a:t>₺0,00</a:t>
                      </a:r>
                      <a:endParaRPr lang="tr-TR" sz="1400" b="0" dirty="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b="0" dirty="0">
                          <a:solidFill>
                            <a:srgbClr val="000000"/>
                          </a:solidFill>
                          <a:effectLst/>
                          <a:latin typeface="Times New Roman" panose="02020603050405020304" pitchFamily="18" charset="0"/>
                          <a:ea typeface="Times New Roman" panose="02020603050405020304" pitchFamily="18" charset="0"/>
                        </a:rPr>
                        <a:t>₺1.810.000,00</a:t>
                      </a:r>
                      <a:endParaRPr lang="tr-TR" sz="1400" b="0" dirty="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b="0" dirty="0">
                          <a:solidFill>
                            <a:srgbClr val="000000"/>
                          </a:solidFill>
                          <a:effectLst/>
                          <a:latin typeface="Times New Roman" panose="02020603050405020304" pitchFamily="18" charset="0"/>
                          <a:ea typeface="Times New Roman" panose="02020603050405020304" pitchFamily="18" charset="0"/>
                        </a:rPr>
                        <a:t>₺1.801.888,23</a:t>
                      </a:r>
                      <a:endParaRPr lang="tr-TR" sz="1400" b="0" dirty="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b="0" dirty="0">
                          <a:solidFill>
                            <a:srgbClr val="000000"/>
                          </a:solidFill>
                          <a:effectLst/>
                          <a:latin typeface="Times New Roman" panose="02020603050405020304" pitchFamily="18" charset="0"/>
                          <a:ea typeface="Times New Roman" panose="02020603050405020304" pitchFamily="18" charset="0"/>
                        </a:rPr>
                        <a:t>₺8.111,77</a:t>
                      </a:r>
                      <a:endParaRPr lang="tr-TR" sz="1400" b="0" dirty="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22199526"/>
                  </a:ext>
                </a:extLst>
              </a:tr>
              <a:tr h="465130">
                <a:tc>
                  <a:txBody>
                    <a:bodyPr/>
                    <a:lstStyle/>
                    <a:p>
                      <a:r>
                        <a:rPr lang="tr-TR" sz="1400" b="1" dirty="0">
                          <a:solidFill>
                            <a:srgbClr val="000000"/>
                          </a:solidFill>
                          <a:effectLst/>
                          <a:latin typeface="Times New Roman" panose="02020603050405020304" pitchFamily="18" charset="0"/>
                          <a:ea typeface="Times New Roman" panose="02020603050405020304" pitchFamily="18" charset="0"/>
                        </a:rPr>
                        <a:t>TOPLAM</a:t>
                      </a:r>
                      <a:endParaRPr lang="tr-TR" sz="1400" b="1" dirty="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r>
                        <a:rPr lang="tr-TR" sz="1400" b="1" dirty="0">
                          <a:solidFill>
                            <a:srgbClr val="000000"/>
                          </a:solidFill>
                          <a:effectLst/>
                          <a:latin typeface="Times New Roman" panose="02020603050405020304" pitchFamily="18" charset="0"/>
                          <a:ea typeface="Times New Roman" panose="02020603050405020304" pitchFamily="18" charset="0"/>
                        </a:rPr>
                        <a:t>₺12.648.000,00</a:t>
                      </a:r>
                      <a:endParaRPr lang="tr-TR" sz="1400" b="1" dirty="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r>
                        <a:rPr lang="tr-TR" sz="1400" b="1" dirty="0">
                          <a:solidFill>
                            <a:srgbClr val="000000"/>
                          </a:solidFill>
                          <a:effectLst/>
                          <a:latin typeface="Times New Roman" panose="02020603050405020304" pitchFamily="18" charset="0"/>
                          <a:ea typeface="Times New Roman" panose="02020603050405020304" pitchFamily="18" charset="0"/>
                        </a:rPr>
                        <a:t>₺4.407.000,00</a:t>
                      </a:r>
                      <a:endParaRPr lang="tr-TR" sz="1400" b="1" dirty="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r>
                        <a:rPr lang="tr-TR" sz="1400" b="1" dirty="0">
                          <a:solidFill>
                            <a:srgbClr val="000000"/>
                          </a:solidFill>
                          <a:effectLst/>
                          <a:latin typeface="Times New Roman" panose="02020603050405020304" pitchFamily="18" charset="0"/>
                          <a:ea typeface="Times New Roman" panose="02020603050405020304" pitchFamily="18" charset="0"/>
                        </a:rPr>
                        <a:t>₺2.597.000,00</a:t>
                      </a:r>
                      <a:endParaRPr lang="tr-TR" sz="1400" b="1" dirty="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r>
                        <a:rPr lang="tr-TR" sz="1400" b="1" dirty="0">
                          <a:solidFill>
                            <a:srgbClr val="000000"/>
                          </a:solidFill>
                          <a:effectLst/>
                          <a:latin typeface="Times New Roman" panose="02020603050405020304" pitchFamily="18" charset="0"/>
                          <a:ea typeface="Times New Roman" panose="02020603050405020304" pitchFamily="18" charset="0"/>
                        </a:rPr>
                        <a:t>₺14.458.000,00</a:t>
                      </a:r>
                      <a:endParaRPr lang="tr-TR" sz="1400" b="1" dirty="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r>
                        <a:rPr lang="tr-TR" sz="1400" b="1" dirty="0">
                          <a:solidFill>
                            <a:srgbClr val="000000"/>
                          </a:solidFill>
                          <a:effectLst/>
                          <a:latin typeface="Times New Roman" panose="02020603050405020304" pitchFamily="18" charset="0"/>
                          <a:ea typeface="Times New Roman" panose="02020603050405020304" pitchFamily="18" charset="0"/>
                        </a:rPr>
                        <a:t>₺13.474.131,13</a:t>
                      </a:r>
                      <a:endParaRPr lang="tr-TR" sz="1400" b="1" dirty="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r>
                        <a:rPr lang="tr-TR" sz="1400" b="1" dirty="0">
                          <a:solidFill>
                            <a:srgbClr val="000000"/>
                          </a:solidFill>
                          <a:effectLst/>
                          <a:latin typeface="Times New Roman" panose="02020603050405020304" pitchFamily="18" charset="0"/>
                          <a:ea typeface="Times New Roman" panose="02020603050405020304" pitchFamily="18" charset="0"/>
                        </a:rPr>
                        <a:t>₺983.868,87</a:t>
                      </a:r>
                      <a:endParaRPr lang="tr-TR" sz="1400" b="1" dirty="0">
                        <a:effectLst/>
                        <a:latin typeface="Times New Roman" panose="02020603050405020304" pitchFamily="18" charset="0"/>
                        <a:ea typeface="Times New Roman" panose="02020603050405020304" pitchFamily="18" charset="0"/>
                      </a:endParaRPr>
                    </a:p>
                  </a:txBody>
                  <a:tcPr marL="36578" marR="36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3871410525"/>
                  </a:ext>
                </a:extLst>
              </a:tr>
            </a:tbl>
          </a:graphicData>
        </a:graphic>
      </p:graphicFrame>
    </p:spTree>
    <p:extLst>
      <p:ext uri="{BB962C8B-B14F-4D97-AF65-F5344CB8AC3E}">
        <p14:creationId xmlns:p14="http://schemas.microsoft.com/office/powerpoint/2010/main" val="2065358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A53C0A8-FC62-4AF7-9273-943D68EA0EF2}"/>
              </a:ext>
            </a:extLst>
          </p:cNvPr>
          <p:cNvSpPr>
            <a:spLocks noGrp="1"/>
          </p:cNvSpPr>
          <p:nvPr>
            <p:ph type="title"/>
          </p:nvPr>
        </p:nvSpPr>
        <p:spPr>
          <a:xfrm>
            <a:off x="317289" y="250139"/>
            <a:ext cx="11785811" cy="2798377"/>
          </a:xfrm>
        </p:spPr>
        <p:txBody>
          <a:bodyPr>
            <a:noAutofit/>
          </a:bodyPr>
          <a:lstStyle/>
          <a:p>
            <a:r>
              <a:rPr lang="tr-TR" sz="2000" b="1" dirty="0">
                <a:solidFill>
                  <a:schemeClr val="accent2">
                    <a:lumMod val="50000"/>
                  </a:schemeClr>
                </a:solidFill>
                <a:latin typeface="Times New Roman" panose="02020603050405020304" pitchFamily="18" charset="0"/>
                <a:cs typeface="Times New Roman" panose="02020603050405020304" pitchFamily="18" charset="0"/>
              </a:rPr>
              <a:t>I- GENEL BİLGİLER /</a:t>
            </a:r>
            <a:br>
              <a:rPr lang="tr-TR" sz="2000" b="1" dirty="0">
                <a:solidFill>
                  <a:schemeClr val="accent2">
                    <a:lumMod val="50000"/>
                  </a:schemeClr>
                </a:solidFill>
                <a:latin typeface="Times New Roman" panose="02020603050405020304" pitchFamily="18" charset="0"/>
                <a:cs typeface="Times New Roman" panose="02020603050405020304" pitchFamily="18" charset="0"/>
              </a:rPr>
            </a:br>
            <a:r>
              <a:rPr lang="tr-TR" sz="2000" b="1" dirty="0">
                <a:solidFill>
                  <a:schemeClr val="accent2">
                    <a:lumMod val="50000"/>
                  </a:schemeClr>
                </a:solidFill>
                <a:latin typeface="Times New Roman" panose="02020603050405020304" pitchFamily="18" charset="0"/>
                <a:cs typeface="Times New Roman" panose="02020603050405020304" pitchFamily="18" charset="0"/>
              </a:rPr>
              <a:t> A. Misyon, Vizyon</a:t>
            </a:r>
            <a:br>
              <a:rPr lang="tr-TR" sz="2000" b="1" dirty="0">
                <a:solidFill>
                  <a:schemeClr val="accent2">
                    <a:lumMod val="50000"/>
                  </a:schemeClr>
                </a:solidFill>
                <a:latin typeface="Times New Roman" panose="02020603050405020304" pitchFamily="18" charset="0"/>
                <a:cs typeface="Times New Roman" panose="02020603050405020304" pitchFamily="18" charset="0"/>
              </a:rPr>
            </a:b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a:t>
            </a:r>
            <a:r>
              <a:rPr lang="tr-TR" sz="2000" dirty="0">
                <a:solidFill>
                  <a:schemeClr val="tx1">
                    <a:lumMod val="95000"/>
                    <a:lumOff val="5000"/>
                  </a:schemeClr>
                </a:solidFill>
                <a:latin typeface="Times New Roman" panose="02020603050405020304" pitchFamily="18" charset="0"/>
                <a:cs typeface="Times New Roman" panose="02020603050405020304" pitchFamily="18" charset="0"/>
              </a:rPr>
              <a:t>Bolu Abant İzzet Baysal Üniversitesi üst politikası olarak belirlenen 2019-2023 Stratejik Planında yer alan Misyon ve Vizyon çerçevesinde Yapı İşleri ve Teknik Daire Başkanlığı faaliyetlerini devam ettirmektedir.</a:t>
            </a:r>
            <a:br>
              <a:rPr lang="tr-TR" sz="2000" dirty="0">
                <a:solidFill>
                  <a:schemeClr val="tx1">
                    <a:lumMod val="95000"/>
                    <a:lumOff val="5000"/>
                  </a:schemeClr>
                </a:solidFill>
                <a:latin typeface="Times New Roman" panose="02020603050405020304" pitchFamily="18" charset="0"/>
                <a:cs typeface="Times New Roman" panose="02020603050405020304" pitchFamily="18" charset="0"/>
              </a:rPr>
            </a:br>
            <a:br>
              <a:rPr lang="tr-TR" sz="2000" dirty="0">
                <a:solidFill>
                  <a:schemeClr val="tx1">
                    <a:lumMod val="95000"/>
                    <a:lumOff val="5000"/>
                  </a:schemeClr>
                </a:solidFill>
                <a:latin typeface="Times New Roman" panose="02020603050405020304" pitchFamily="18" charset="0"/>
                <a:cs typeface="Times New Roman" panose="02020603050405020304" pitchFamily="18" charset="0"/>
              </a:rPr>
            </a:br>
            <a:r>
              <a:rPr lang="tr-TR" sz="2000" dirty="0">
                <a:solidFill>
                  <a:schemeClr val="tx1">
                    <a:lumMod val="95000"/>
                    <a:lumOff val="5000"/>
                  </a:schemeClr>
                </a:solidFill>
                <a:latin typeface="Times New Roman" panose="02020603050405020304" pitchFamily="18" charset="0"/>
                <a:cs typeface="Times New Roman" panose="02020603050405020304" pitchFamily="18" charset="0"/>
              </a:rPr>
              <a:t>Üniversitemizin Misyon ve Vizyonu aşağıda belirtilmiştir.  Üniversitemizin Vizyon sahibi olarak Rektördür. Bu nedenle üst politika olarak belirlenen Stratejik Planda yer alan Misyon ve Vizyona hizmet etmek üzere görev dağılımı dahilinde çalışmaktayız. </a:t>
            </a:r>
            <a:br>
              <a:rPr lang="tr-TR" sz="2000" dirty="0">
                <a:solidFill>
                  <a:schemeClr val="tx1">
                    <a:lumMod val="95000"/>
                    <a:lumOff val="5000"/>
                  </a:schemeClr>
                </a:solidFill>
                <a:latin typeface="Times New Roman" panose="02020603050405020304" pitchFamily="18" charset="0"/>
                <a:cs typeface="Times New Roman" panose="02020603050405020304" pitchFamily="18" charset="0"/>
              </a:rPr>
            </a:br>
            <a:endParaRPr lang="tr-TR"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36B19484-9822-435D-A0F2-22FC5B31BA30}"/>
              </a:ext>
            </a:extLst>
          </p:cNvPr>
          <p:cNvSpPr>
            <a:spLocks noGrp="1"/>
          </p:cNvSpPr>
          <p:nvPr>
            <p:ph sz="half" idx="2"/>
          </p:nvPr>
        </p:nvSpPr>
        <p:spPr>
          <a:xfrm>
            <a:off x="102636" y="3115495"/>
            <a:ext cx="9234484" cy="1832579"/>
          </a:xfrm>
        </p:spPr>
        <p:txBody>
          <a:bodyPr>
            <a:noAutofit/>
          </a:bodyPr>
          <a:lstStyle/>
          <a:p>
            <a:pPr marL="0" indent="0" algn="just">
              <a:buNone/>
            </a:pPr>
            <a:r>
              <a:rPr lang="en-GB" sz="2000" b="1" dirty="0" err="1">
                <a:solidFill>
                  <a:schemeClr val="accent2">
                    <a:lumMod val="50000"/>
                  </a:schemeClr>
                </a:solidFill>
                <a:latin typeface="Times New Roman" pitchFamily="18" charset="0"/>
                <a:cs typeface="Times New Roman" pitchFamily="18" charset="0"/>
              </a:rPr>
              <a:t>Misyon</a:t>
            </a:r>
            <a:endParaRPr lang="tr-TR" sz="2000" b="1" dirty="0">
              <a:solidFill>
                <a:schemeClr val="accent2">
                  <a:lumMod val="50000"/>
                </a:schemeClr>
              </a:solidFill>
              <a:latin typeface="Times New Roman" pitchFamily="18" charset="0"/>
              <a:cs typeface="Times New Roman" pitchFamily="18" charset="0"/>
            </a:endParaRPr>
          </a:p>
          <a:p>
            <a:pPr marL="0" indent="0" algn="just">
              <a:buNone/>
            </a:pPr>
            <a:r>
              <a:rPr lang="tr-TR"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Bolu</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Abant</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İzzet</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Baysal</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Üniversitesi</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evrensel</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standartlarda</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eğitim</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öğretim</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yaparak</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insanlığın</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gelişimine</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hizmet</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edecek</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nitelikli</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nesiller</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yetiştirmeyi</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ülke</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gelişimine</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katkıda</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bulunacak</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bilgi</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ve</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teknoloji</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üretmeyi</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ve</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ülkenin</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ihtiyaç</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duyduğu</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toplumsal</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hizmetleri</a:t>
            </a:r>
            <a:r>
              <a:rPr lang="en-GB" sz="2000" dirty="0">
                <a:latin typeface="Times New Roman" pitchFamily="18" charset="0"/>
                <a:cs typeface="Times New Roman" pitchFamily="18" charset="0"/>
              </a:rPr>
              <a:t> en </a:t>
            </a:r>
            <a:r>
              <a:rPr lang="en-GB" sz="2000" dirty="0" err="1">
                <a:latin typeface="Times New Roman" pitchFamily="18" charset="0"/>
                <a:cs typeface="Times New Roman" pitchFamily="18" charset="0"/>
              </a:rPr>
              <a:t>iyi</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şekilde</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yapmayı</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kendine</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görev</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bilir</a:t>
            </a:r>
            <a:r>
              <a:rPr lang="en-GB" sz="2000" dirty="0">
                <a:latin typeface="Times New Roman" pitchFamily="18" charset="0"/>
                <a:cs typeface="Times New Roman" pitchFamily="18" charset="0"/>
              </a:rPr>
              <a:t>.</a:t>
            </a:r>
            <a:endParaRPr lang="tr-TR" sz="2000" dirty="0">
              <a:latin typeface="Times New Roman" pitchFamily="18" charset="0"/>
              <a:cs typeface="Times New Roman" pitchFamily="18" charset="0"/>
            </a:endParaRPr>
          </a:p>
        </p:txBody>
      </p:sp>
      <p:sp>
        <p:nvSpPr>
          <p:cNvPr id="6" name="İçerik Yer Tutucusu 5">
            <a:extLst>
              <a:ext uri="{FF2B5EF4-FFF2-40B4-BE49-F238E27FC236}">
                <a16:creationId xmlns:a16="http://schemas.microsoft.com/office/drawing/2014/main" id="{743465AD-39F9-48D2-9F4E-D34268CDCBCA}"/>
              </a:ext>
            </a:extLst>
          </p:cNvPr>
          <p:cNvSpPr>
            <a:spLocks noGrp="1"/>
          </p:cNvSpPr>
          <p:nvPr>
            <p:ph sz="quarter" idx="4"/>
          </p:nvPr>
        </p:nvSpPr>
        <p:spPr>
          <a:xfrm>
            <a:off x="1478758" y="4865135"/>
            <a:ext cx="9234484" cy="1562184"/>
          </a:xfrm>
        </p:spPr>
        <p:txBody>
          <a:bodyPr vert="horz" lIns="91440" tIns="45720" rIns="91440" bIns="45720" rtlCol="0">
            <a:noAutofit/>
          </a:bodyPr>
          <a:lstStyle/>
          <a:p>
            <a:pPr marL="0" indent="0" algn="just">
              <a:buNone/>
            </a:pPr>
            <a:r>
              <a:rPr lang="en-GB" sz="2000" b="1" dirty="0" err="1">
                <a:solidFill>
                  <a:schemeClr val="accent2">
                    <a:lumMod val="50000"/>
                  </a:schemeClr>
                </a:solidFill>
                <a:latin typeface="Times New Roman" pitchFamily="18" charset="0"/>
                <a:cs typeface="Times New Roman" pitchFamily="18" charset="0"/>
              </a:rPr>
              <a:t>Vizyon</a:t>
            </a:r>
            <a:endParaRPr lang="tr-TR" sz="2000" b="1" dirty="0">
              <a:solidFill>
                <a:schemeClr val="accent2">
                  <a:lumMod val="50000"/>
                </a:schemeClr>
              </a:solidFill>
              <a:latin typeface="Times New Roman" pitchFamily="18" charset="0"/>
              <a:cs typeface="Times New Roman" pitchFamily="18" charset="0"/>
            </a:endParaRPr>
          </a:p>
          <a:p>
            <a:pPr marL="0" indent="0" algn="just">
              <a:buNone/>
            </a:pPr>
            <a:r>
              <a:rPr lang="tr-TR" sz="2000" b="1" dirty="0">
                <a:solidFill>
                  <a:schemeClr val="accent2">
                    <a:lumMod val="50000"/>
                  </a:schemeClr>
                </a:solidFill>
                <a:latin typeface="Times New Roman" pitchFamily="18" charset="0"/>
                <a:cs typeface="Times New Roman" pitchFamily="18" charset="0"/>
              </a:rPr>
              <a:t>	</a:t>
            </a:r>
            <a:r>
              <a:rPr lang="en-GB" sz="2000" dirty="0" err="1">
                <a:solidFill>
                  <a:schemeClr val="accent2">
                    <a:lumMod val="50000"/>
                  </a:schemeClr>
                </a:solidFill>
                <a:latin typeface="Times New Roman" pitchFamily="18" charset="0"/>
                <a:cs typeface="Times New Roman" pitchFamily="18" charset="0"/>
              </a:rPr>
              <a:t>Faaliyette</a:t>
            </a:r>
            <a:r>
              <a:rPr lang="en-GB" sz="2000" dirty="0">
                <a:solidFill>
                  <a:schemeClr val="accent2">
                    <a:lumMod val="50000"/>
                  </a:schemeClr>
                </a:solidFill>
                <a:latin typeface="Times New Roman" pitchFamily="18" charset="0"/>
                <a:cs typeface="Times New Roman" pitchFamily="18" charset="0"/>
              </a:rPr>
              <a:t> </a:t>
            </a:r>
            <a:r>
              <a:rPr lang="en-GB" sz="2000" dirty="0" err="1">
                <a:solidFill>
                  <a:schemeClr val="accent2">
                    <a:lumMod val="50000"/>
                  </a:schemeClr>
                </a:solidFill>
                <a:latin typeface="Times New Roman" pitchFamily="18" charset="0"/>
                <a:cs typeface="Times New Roman" pitchFamily="18" charset="0"/>
              </a:rPr>
              <a:t>bulunduğu</a:t>
            </a:r>
            <a:r>
              <a:rPr lang="en-GB" sz="2000" dirty="0">
                <a:solidFill>
                  <a:schemeClr val="accent2">
                    <a:lumMod val="50000"/>
                  </a:schemeClr>
                </a:solidFill>
                <a:latin typeface="Times New Roman" pitchFamily="18" charset="0"/>
                <a:cs typeface="Times New Roman" pitchFamily="18" charset="0"/>
              </a:rPr>
              <a:t> </a:t>
            </a:r>
            <a:r>
              <a:rPr lang="en-GB" sz="2000" dirty="0" err="1">
                <a:solidFill>
                  <a:schemeClr val="accent2">
                    <a:lumMod val="50000"/>
                  </a:schemeClr>
                </a:solidFill>
                <a:latin typeface="Times New Roman" pitchFamily="18" charset="0"/>
                <a:cs typeface="Times New Roman" pitchFamily="18" charset="0"/>
              </a:rPr>
              <a:t>alanlarda</a:t>
            </a:r>
            <a:r>
              <a:rPr lang="en-GB" sz="2000" dirty="0">
                <a:solidFill>
                  <a:schemeClr val="accent2">
                    <a:lumMod val="50000"/>
                  </a:schemeClr>
                </a:solidFill>
                <a:latin typeface="Times New Roman" pitchFamily="18" charset="0"/>
                <a:cs typeface="Times New Roman" pitchFamily="18" charset="0"/>
              </a:rPr>
              <a:t> </a:t>
            </a:r>
            <a:r>
              <a:rPr lang="en-GB" sz="2000" dirty="0" err="1">
                <a:solidFill>
                  <a:schemeClr val="accent2">
                    <a:lumMod val="50000"/>
                  </a:schemeClr>
                </a:solidFill>
                <a:latin typeface="Times New Roman" pitchFamily="18" charset="0"/>
                <a:cs typeface="Times New Roman" pitchFamily="18" charset="0"/>
              </a:rPr>
              <a:t>evrensel</a:t>
            </a:r>
            <a:r>
              <a:rPr lang="en-GB" sz="2000" dirty="0">
                <a:solidFill>
                  <a:schemeClr val="accent2">
                    <a:lumMod val="50000"/>
                  </a:schemeClr>
                </a:solidFill>
                <a:latin typeface="Times New Roman" pitchFamily="18" charset="0"/>
                <a:cs typeface="Times New Roman" pitchFamily="18" charset="0"/>
              </a:rPr>
              <a:t> </a:t>
            </a:r>
            <a:r>
              <a:rPr lang="en-GB" sz="2000" dirty="0" err="1">
                <a:solidFill>
                  <a:schemeClr val="accent2">
                    <a:lumMod val="50000"/>
                  </a:schemeClr>
                </a:solidFill>
                <a:latin typeface="Times New Roman" pitchFamily="18" charset="0"/>
                <a:cs typeface="Times New Roman" pitchFamily="18" charset="0"/>
              </a:rPr>
              <a:t>ölçütlerde</a:t>
            </a:r>
            <a:r>
              <a:rPr lang="en-GB" sz="2000" dirty="0">
                <a:solidFill>
                  <a:schemeClr val="accent2">
                    <a:lumMod val="50000"/>
                  </a:schemeClr>
                </a:solidFill>
                <a:latin typeface="Times New Roman" pitchFamily="18" charset="0"/>
                <a:cs typeface="Times New Roman" pitchFamily="18" charset="0"/>
              </a:rPr>
              <a:t> </a:t>
            </a:r>
            <a:r>
              <a:rPr lang="en-GB" sz="2000" dirty="0" err="1">
                <a:solidFill>
                  <a:schemeClr val="accent2">
                    <a:lumMod val="50000"/>
                  </a:schemeClr>
                </a:solidFill>
                <a:latin typeface="Times New Roman" pitchFamily="18" charset="0"/>
                <a:cs typeface="Times New Roman" pitchFamily="18" charset="0"/>
              </a:rPr>
              <a:t>en</a:t>
            </a:r>
            <a:r>
              <a:rPr lang="en-GB" sz="2000" dirty="0">
                <a:solidFill>
                  <a:schemeClr val="accent2">
                    <a:lumMod val="50000"/>
                  </a:schemeClr>
                </a:solidFill>
                <a:latin typeface="Times New Roman" pitchFamily="18" charset="0"/>
                <a:cs typeface="Times New Roman" pitchFamily="18" charset="0"/>
              </a:rPr>
              <a:t> </a:t>
            </a:r>
            <a:r>
              <a:rPr lang="en-GB" sz="2000" dirty="0" err="1">
                <a:solidFill>
                  <a:schemeClr val="accent2">
                    <a:lumMod val="50000"/>
                  </a:schemeClr>
                </a:solidFill>
                <a:latin typeface="Times New Roman" pitchFamily="18" charset="0"/>
                <a:cs typeface="Times New Roman" pitchFamily="18" charset="0"/>
              </a:rPr>
              <a:t>iyi</a:t>
            </a:r>
            <a:r>
              <a:rPr lang="en-GB" sz="2000" dirty="0">
                <a:solidFill>
                  <a:schemeClr val="accent2">
                    <a:lumMod val="50000"/>
                  </a:schemeClr>
                </a:solidFill>
                <a:latin typeface="Times New Roman" pitchFamily="18" charset="0"/>
                <a:cs typeface="Times New Roman" pitchFamily="18" charset="0"/>
              </a:rPr>
              <a:t> </a:t>
            </a:r>
            <a:r>
              <a:rPr lang="en-GB" sz="2000" dirty="0" err="1">
                <a:solidFill>
                  <a:schemeClr val="accent2">
                    <a:lumMod val="50000"/>
                  </a:schemeClr>
                </a:solidFill>
                <a:latin typeface="Times New Roman" pitchFamily="18" charset="0"/>
                <a:cs typeface="Times New Roman" pitchFamily="18" charset="0"/>
              </a:rPr>
              <a:t>eğitimi</a:t>
            </a:r>
            <a:r>
              <a:rPr lang="en-GB" sz="2000" dirty="0">
                <a:solidFill>
                  <a:schemeClr val="accent2">
                    <a:lumMod val="50000"/>
                  </a:schemeClr>
                </a:solidFill>
                <a:latin typeface="Times New Roman" pitchFamily="18" charset="0"/>
                <a:cs typeface="Times New Roman" pitchFamily="18" charset="0"/>
              </a:rPr>
              <a:t> </a:t>
            </a:r>
            <a:r>
              <a:rPr lang="en-GB" sz="2000" dirty="0" err="1">
                <a:solidFill>
                  <a:schemeClr val="accent2">
                    <a:lumMod val="50000"/>
                  </a:schemeClr>
                </a:solidFill>
                <a:latin typeface="Times New Roman" pitchFamily="18" charset="0"/>
                <a:cs typeface="Times New Roman" pitchFamily="18" charset="0"/>
              </a:rPr>
              <a:t>veren</a:t>
            </a:r>
            <a:r>
              <a:rPr lang="en-GB" sz="2000" dirty="0">
                <a:solidFill>
                  <a:schemeClr val="accent2">
                    <a:lumMod val="50000"/>
                  </a:schemeClr>
                </a:solidFill>
                <a:latin typeface="Times New Roman" pitchFamily="18" charset="0"/>
                <a:cs typeface="Times New Roman" pitchFamily="18" charset="0"/>
              </a:rPr>
              <a:t>, </a:t>
            </a:r>
            <a:r>
              <a:rPr lang="en-GB" sz="2000" dirty="0" err="1">
                <a:solidFill>
                  <a:schemeClr val="accent2">
                    <a:lumMod val="50000"/>
                  </a:schemeClr>
                </a:solidFill>
                <a:latin typeface="Times New Roman" pitchFamily="18" charset="0"/>
                <a:cs typeface="Times New Roman" pitchFamily="18" charset="0"/>
              </a:rPr>
              <a:t>yerel</a:t>
            </a:r>
            <a:r>
              <a:rPr lang="en-GB" sz="2000" dirty="0">
                <a:solidFill>
                  <a:schemeClr val="accent2">
                    <a:lumMod val="50000"/>
                  </a:schemeClr>
                </a:solidFill>
                <a:latin typeface="Times New Roman" pitchFamily="18" charset="0"/>
                <a:cs typeface="Times New Roman" pitchFamily="18" charset="0"/>
              </a:rPr>
              <a:t> </a:t>
            </a:r>
            <a:r>
              <a:rPr lang="en-GB" sz="2000" dirty="0" err="1">
                <a:solidFill>
                  <a:schemeClr val="accent2">
                    <a:lumMod val="50000"/>
                  </a:schemeClr>
                </a:solidFill>
                <a:latin typeface="Times New Roman" pitchFamily="18" charset="0"/>
                <a:cs typeface="Times New Roman" pitchFamily="18" charset="0"/>
              </a:rPr>
              <a:t>ve</a:t>
            </a:r>
            <a:r>
              <a:rPr lang="en-GB" sz="2000" dirty="0">
                <a:solidFill>
                  <a:schemeClr val="accent2">
                    <a:lumMod val="50000"/>
                  </a:schemeClr>
                </a:solidFill>
                <a:latin typeface="Times New Roman" pitchFamily="18" charset="0"/>
                <a:cs typeface="Times New Roman" pitchFamily="18" charset="0"/>
              </a:rPr>
              <a:t> </a:t>
            </a:r>
            <a:r>
              <a:rPr lang="en-GB" sz="2000" dirty="0" err="1">
                <a:solidFill>
                  <a:schemeClr val="accent2">
                    <a:lumMod val="50000"/>
                  </a:schemeClr>
                </a:solidFill>
                <a:latin typeface="Times New Roman" pitchFamily="18" charset="0"/>
                <a:cs typeface="Times New Roman" pitchFamily="18" charset="0"/>
              </a:rPr>
              <a:t>ulusal</a:t>
            </a:r>
            <a:r>
              <a:rPr lang="en-GB" sz="2000" dirty="0">
                <a:solidFill>
                  <a:schemeClr val="accent2">
                    <a:lumMod val="50000"/>
                  </a:schemeClr>
                </a:solidFill>
                <a:latin typeface="Times New Roman" pitchFamily="18" charset="0"/>
                <a:cs typeface="Times New Roman" pitchFamily="18" charset="0"/>
              </a:rPr>
              <a:t> </a:t>
            </a:r>
            <a:r>
              <a:rPr lang="en-GB" sz="2000" dirty="0" err="1">
                <a:solidFill>
                  <a:schemeClr val="accent2">
                    <a:lumMod val="50000"/>
                  </a:schemeClr>
                </a:solidFill>
                <a:latin typeface="Times New Roman" pitchFamily="18" charset="0"/>
                <a:cs typeface="Times New Roman" pitchFamily="18" charset="0"/>
              </a:rPr>
              <a:t>ihtiyaçları</a:t>
            </a:r>
            <a:r>
              <a:rPr lang="en-GB" sz="2000" dirty="0">
                <a:solidFill>
                  <a:schemeClr val="accent2">
                    <a:lumMod val="50000"/>
                  </a:schemeClr>
                </a:solidFill>
                <a:latin typeface="Times New Roman" pitchFamily="18" charset="0"/>
                <a:cs typeface="Times New Roman" pitchFamily="18" charset="0"/>
              </a:rPr>
              <a:t> </a:t>
            </a:r>
            <a:r>
              <a:rPr lang="en-GB" sz="2000" dirty="0" err="1">
                <a:solidFill>
                  <a:schemeClr val="accent2">
                    <a:lumMod val="50000"/>
                  </a:schemeClr>
                </a:solidFill>
                <a:latin typeface="Times New Roman" pitchFamily="18" charset="0"/>
                <a:cs typeface="Times New Roman" pitchFamily="18" charset="0"/>
              </a:rPr>
              <a:t>dikkate</a:t>
            </a:r>
            <a:r>
              <a:rPr lang="en-GB" sz="2000" dirty="0">
                <a:solidFill>
                  <a:schemeClr val="accent2">
                    <a:lumMod val="50000"/>
                  </a:schemeClr>
                </a:solidFill>
                <a:latin typeface="Times New Roman" pitchFamily="18" charset="0"/>
                <a:cs typeface="Times New Roman" pitchFamily="18" charset="0"/>
              </a:rPr>
              <a:t> </a:t>
            </a:r>
            <a:r>
              <a:rPr lang="en-GB" sz="2000" dirty="0" err="1">
                <a:solidFill>
                  <a:schemeClr val="accent2">
                    <a:lumMod val="50000"/>
                  </a:schemeClr>
                </a:solidFill>
                <a:latin typeface="Times New Roman" pitchFamily="18" charset="0"/>
                <a:cs typeface="Times New Roman" pitchFamily="18" charset="0"/>
              </a:rPr>
              <a:t>alarak</a:t>
            </a:r>
            <a:r>
              <a:rPr lang="en-GB" sz="2000" dirty="0">
                <a:solidFill>
                  <a:schemeClr val="accent2">
                    <a:lumMod val="50000"/>
                  </a:schemeClr>
                </a:solidFill>
                <a:latin typeface="Times New Roman" pitchFamily="18" charset="0"/>
                <a:cs typeface="Times New Roman" pitchFamily="18" charset="0"/>
              </a:rPr>
              <a:t> </a:t>
            </a:r>
            <a:r>
              <a:rPr lang="en-GB" sz="2000" dirty="0" err="1">
                <a:solidFill>
                  <a:schemeClr val="accent2">
                    <a:lumMod val="50000"/>
                  </a:schemeClr>
                </a:solidFill>
                <a:latin typeface="Times New Roman" pitchFamily="18" charset="0"/>
                <a:cs typeface="Times New Roman" pitchFamily="18" charset="0"/>
              </a:rPr>
              <a:t>katma</a:t>
            </a:r>
            <a:r>
              <a:rPr lang="en-GB" sz="2000" dirty="0">
                <a:solidFill>
                  <a:schemeClr val="accent2">
                    <a:lumMod val="50000"/>
                  </a:schemeClr>
                </a:solidFill>
                <a:latin typeface="Times New Roman" pitchFamily="18" charset="0"/>
                <a:cs typeface="Times New Roman" pitchFamily="18" charset="0"/>
              </a:rPr>
              <a:t> </a:t>
            </a:r>
            <a:r>
              <a:rPr lang="en-GB" sz="2000" dirty="0" err="1">
                <a:solidFill>
                  <a:schemeClr val="accent2">
                    <a:lumMod val="50000"/>
                  </a:schemeClr>
                </a:solidFill>
                <a:latin typeface="Times New Roman" pitchFamily="18" charset="0"/>
                <a:cs typeface="Times New Roman" pitchFamily="18" charset="0"/>
              </a:rPr>
              <a:t>değer</a:t>
            </a:r>
            <a:r>
              <a:rPr lang="en-GB" sz="2000" dirty="0">
                <a:solidFill>
                  <a:schemeClr val="accent2">
                    <a:lumMod val="50000"/>
                  </a:schemeClr>
                </a:solidFill>
                <a:latin typeface="Times New Roman" pitchFamily="18" charset="0"/>
                <a:cs typeface="Times New Roman" pitchFamily="18" charset="0"/>
              </a:rPr>
              <a:t> </a:t>
            </a:r>
            <a:r>
              <a:rPr lang="en-GB" sz="2000" dirty="0" err="1">
                <a:solidFill>
                  <a:schemeClr val="accent2">
                    <a:lumMod val="50000"/>
                  </a:schemeClr>
                </a:solidFill>
                <a:latin typeface="Times New Roman" pitchFamily="18" charset="0"/>
                <a:cs typeface="Times New Roman" pitchFamily="18" charset="0"/>
              </a:rPr>
              <a:t>yaratan</a:t>
            </a:r>
            <a:r>
              <a:rPr lang="en-GB" sz="2000" dirty="0">
                <a:solidFill>
                  <a:schemeClr val="accent2">
                    <a:lumMod val="50000"/>
                  </a:schemeClr>
                </a:solidFill>
                <a:latin typeface="Times New Roman" pitchFamily="18" charset="0"/>
                <a:cs typeface="Times New Roman" pitchFamily="18" charset="0"/>
              </a:rPr>
              <a:t>, </a:t>
            </a:r>
            <a:r>
              <a:rPr lang="en-GB" sz="2000" dirty="0" err="1">
                <a:solidFill>
                  <a:schemeClr val="accent2">
                    <a:lumMod val="50000"/>
                  </a:schemeClr>
                </a:solidFill>
                <a:latin typeface="Times New Roman" pitchFamily="18" charset="0"/>
                <a:cs typeface="Times New Roman" pitchFamily="18" charset="0"/>
              </a:rPr>
              <a:t>girişimcilik</a:t>
            </a:r>
            <a:r>
              <a:rPr lang="en-GB" sz="2000" dirty="0">
                <a:solidFill>
                  <a:schemeClr val="accent2">
                    <a:lumMod val="50000"/>
                  </a:schemeClr>
                </a:solidFill>
                <a:latin typeface="Times New Roman" pitchFamily="18" charset="0"/>
                <a:cs typeface="Times New Roman" pitchFamily="18" charset="0"/>
              </a:rPr>
              <a:t> </a:t>
            </a:r>
            <a:r>
              <a:rPr lang="en-GB" sz="2000" dirty="0" err="1">
                <a:solidFill>
                  <a:schemeClr val="accent2">
                    <a:lumMod val="50000"/>
                  </a:schemeClr>
                </a:solidFill>
                <a:latin typeface="Times New Roman" pitchFamily="18" charset="0"/>
                <a:cs typeface="Times New Roman" pitchFamily="18" charset="0"/>
              </a:rPr>
              <a:t>ve</a:t>
            </a:r>
            <a:r>
              <a:rPr lang="en-GB" sz="2000" dirty="0">
                <a:solidFill>
                  <a:schemeClr val="accent2">
                    <a:lumMod val="50000"/>
                  </a:schemeClr>
                </a:solidFill>
                <a:latin typeface="Times New Roman" pitchFamily="18" charset="0"/>
                <a:cs typeface="Times New Roman" pitchFamily="18" charset="0"/>
              </a:rPr>
              <a:t> </a:t>
            </a:r>
            <a:r>
              <a:rPr lang="en-GB" sz="2000" dirty="0" err="1">
                <a:solidFill>
                  <a:schemeClr val="accent2">
                    <a:lumMod val="50000"/>
                  </a:schemeClr>
                </a:solidFill>
                <a:latin typeface="Times New Roman" pitchFamily="18" charset="0"/>
                <a:cs typeface="Times New Roman" pitchFamily="18" charset="0"/>
              </a:rPr>
              <a:t>yenilikçiliği</a:t>
            </a:r>
            <a:r>
              <a:rPr lang="en-GB" sz="2000" dirty="0">
                <a:solidFill>
                  <a:schemeClr val="accent2">
                    <a:lumMod val="50000"/>
                  </a:schemeClr>
                </a:solidFill>
                <a:latin typeface="Times New Roman" pitchFamily="18" charset="0"/>
                <a:cs typeface="Times New Roman" pitchFamily="18" charset="0"/>
              </a:rPr>
              <a:t> </a:t>
            </a:r>
            <a:r>
              <a:rPr lang="en-GB" sz="2000" dirty="0" err="1">
                <a:solidFill>
                  <a:schemeClr val="accent2">
                    <a:lumMod val="50000"/>
                  </a:schemeClr>
                </a:solidFill>
                <a:latin typeface="Times New Roman" pitchFamily="18" charset="0"/>
                <a:cs typeface="Times New Roman" pitchFamily="18" charset="0"/>
              </a:rPr>
              <a:t>ilke</a:t>
            </a:r>
            <a:r>
              <a:rPr lang="en-GB" sz="2000" dirty="0">
                <a:solidFill>
                  <a:schemeClr val="accent2">
                    <a:lumMod val="50000"/>
                  </a:schemeClr>
                </a:solidFill>
                <a:latin typeface="Times New Roman" pitchFamily="18" charset="0"/>
                <a:cs typeface="Times New Roman" pitchFamily="18" charset="0"/>
              </a:rPr>
              <a:t> </a:t>
            </a:r>
            <a:r>
              <a:rPr lang="en-GB" sz="2000" dirty="0" err="1">
                <a:solidFill>
                  <a:schemeClr val="accent2">
                    <a:lumMod val="50000"/>
                  </a:schemeClr>
                </a:solidFill>
                <a:latin typeface="Times New Roman" pitchFamily="18" charset="0"/>
                <a:cs typeface="Times New Roman" pitchFamily="18" charset="0"/>
              </a:rPr>
              <a:t>edinerek</a:t>
            </a:r>
            <a:r>
              <a:rPr lang="en-GB" sz="2000" dirty="0">
                <a:solidFill>
                  <a:schemeClr val="accent2">
                    <a:lumMod val="50000"/>
                  </a:schemeClr>
                </a:solidFill>
                <a:latin typeface="Times New Roman" pitchFamily="18" charset="0"/>
                <a:cs typeface="Times New Roman" pitchFamily="18" charset="0"/>
              </a:rPr>
              <a:t>  </a:t>
            </a:r>
            <a:r>
              <a:rPr lang="en-GB" sz="2000" dirty="0" err="1">
                <a:solidFill>
                  <a:schemeClr val="accent2">
                    <a:lumMod val="50000"/>
                  </a:schemeClr>
                </a:solidFill>
                <a:latin typeface="Times New Roman" pitchFamily="18" charset="0"/>
                <a:cs typeface="Times New Roman" pitchFamily="18" charset="0"/>
              </a:rPr>
              <a:t>bilgi</a:t>
            </a:r>
            <a:r>
              <a:rPr lang="en-GB" sz="2000" dirty="0">
                <a:solidFill>
                  <a:schemeClr val="accent2">
                    <a:lumMod val="50000"/>
                  </a:schemeClr>
                </a:solidFill>
                <a:latin typeface="Times New Roman" pitchFamily="18" charset="0"/>
                <a:cs typeface="Times New Roman" pitchFamily="18" charset="0"/>
              </a:rPr>
              <a:t> </a:t>
            </a:r>
            <a:r>
              <a:rPr lang="en-GB" sz="2000" dirty="0" err="1">
                <a:solidFill>
                  <a:schemeClr val="accent2">
                    <a:lumMod val="50000"/>
                  </a:schemeClr>
                </a:solidFill>
                <a:latin typeface="Times New Roman" pitchFamily="18" charset="0"/>
                <a:cs typeface="Times New Roman" pitchFamily="18" charset="0"/>
              </a:rPr>
              <a:t>ve</a:t>
            </a:r>
            <a:r>
              <a:rPr lang="en-GB" sz="2000" dirty="0">
                <a:solidFill>
                  <a:schemeClr val="accent2">
                    <a:lumMod val="50000"/>
                  </a:schemeClr>
                </a:solidFill>
                <a:latin typeface="Times New Roman" pitchFamily="18" charset="0"/>
                <a:cs typeface="Times New Roman" pitchFamily="18" charset="0"/>
              </a:rPr>
              <a:t>  </a:t>
            </a:r>
            <a:r>
              <a:rPr lang="en-GB" sz="2000" dirty="0" err="1">
                <a:solidFill>
                  <a:schemeClr val="accent2">
                    <a:lumMod val="50000"/>
                  </a:schemeClr>
                </a:solidFill>
                <a:latin typeface="Times New Roman" pitchFamily="18" charset="0"/>
                <a:cs typeface="Times New Roman" pitchFamily="18" charset="0"/>
              </a:rPr>
              <a:t>teknoloji</a:t>
            </a:r>
            <a:r>
              <a:rPr lang="en-GB" sz="2000" dirty="0">
                <a:solidFill>
                  <a:schemeClr val="accent2">
                    <a:lumMod val="50000"/>
                  </a:schemeClr>
                </a:solidFill>
                <a:latin typeface="Times New Roman" pitchFamily="18" charset="0"/>
                <a:cs typeface="Times New Roman" pitchFamily="18" charset="0"/>
              </a:rPr>
              <a:t> </a:t>
            </a:r>
            <a:r>
              <a:rPr lang="en-GB" sz="2000" dirty="0" err="1">
                <a:solidFill>
                  <a:schemeClr val="accent2">
                    <a:lumMod val="50000"/>
                  </a:schemeClr>
                </a:solidFill>
                <a:latin typeface="Times New Roman" pitchFamily="18" charset="0"/>
                <a:cs typeface="Times New Roman" pitchFamily="18" charset="0"/>
              </a:rPr>
              <a:t>üreten</a:t>
            </a:r>
            <a:r>
              <a:rPr lang="en-GB" sz="2000" dirty="0">
                <a:solidFill>
                  <a:schemeClr val="accent2">
                    <a:lumMod val="50000"/>
                  </a:schemeClr>
                </a:solidFill>
                <a:latin typeface="Times New Roman" pitchFamily="18" charset="0"/>
                <a:cs typeface="Times New Roman" pitchFamily="18" charset="0"/>
              </a:rPr>
              <a:t>, </a:t>
            </a:r>
            <a:r>
              <a:rPr lang="en-GB" sz="2000" dirty="0" err="1">
                <a:solidFill>
                  <a:schemeClr val="accent2">
                    <a:lumMod val="50000"/>
                  </a:schemeClr>
                </a:solidFill>
                <a:latin typeface="Times New Roman" pitchFamily="18" charset="0"/>
                <a:cs typeface="Times New Roman" pitchFamily="18" charset="0"/>
              </a:rPr>
              <a:t>araştırma</a:t>
            </a:r>
            <a:r>
              <a:rPr lang="en-GB" sz="2000" dirty="0">
                <a:solidFill>
                  <a:schemeClr val="accent2">
                    <a:lumMod val="50000"/>
                  </a:schemeClr>
                </a:solidFill>
                <a:latin typeface="Times New Roman" pitchFamily="18" charset="0"/>
                <a:cs typeface="Times New Roman" pitchFamily="18" charset="0"/>
              </a:rPr>
              <a:t> </a:t>
            </a:r>
            <a:r>
              <a:rPr lang="en-GB" sz="2000" dirty="0" err="1">
                <a:solidFill>
                  <a:schemeClr val="accent2">
                    <a:lumMod val="50000"/>
                  </a:schemeClr>
                </a:solidFill>
                <a:latin typeface="Times New Roman" pitchFamily="18" charset="0"/>
                <a:cs typeface="Times New Roman" pitchFamily="18" charset="0"/>
              </a:rPr>
              <a:t>geliştirme</a:t>
            </a:r>
            <a:r>
              <a:rPr lang="en-GB" sz="2000" dirty="0">
                <a:solidFill>
                  <a:schemeClr val="accent2">
                    <a:lumMod val="50000"/>
                  </a:schemeClr>
                </a:solidFill>
                <a:latin typeface="Times New Roman" pitchFamily="18" charset="0"/>
                <a:cs typeface="Times New Roman" pitchFamily="18" charset="0"/>
              </a:rPr>
              <a:t>  </a:t>
            </a:r>
            <a:r>
              <a:rPr lang="en-GB" sz="2000" dirty="0" err="1">
                <a:solidFill>
                  <a:schemeClr val="accent2">
                    <a:lumMod val="50000"/>
                  </a:schemeClr>
                </a:solidFill>
                <a:latin typeface="Times New Roman" pitchFamily="18" charset="0"/>
                <a:cs typeface="Times New Roman" pitchFamily="18" charset="0"/>
              </a:rPr>
              <a:t>alanında</a:t>
            </a:r>
            <a:r>
              <a:rPr lang="en-GB" sz="2000" dirty="0">
                <a:solidFill>
                  <a:schemeClr val="accent2">
                    <a:lumMod val="50000"/>
                  </a:schemeClr>
                </a:solidFill>
                <a:latin typeface="Times New Roman" pitchFamily="18" charset="0"/>
                <a:cs typeface="Times New Roman" pitchFamily="18" charset="0"/>
              </a:rPr>
              <a:t> </a:t>
            </a:r>
            <a:r>
              <a:rPr lang="en-GB" sz="2000" dirty="0" err="1">
                <a:solidFill>
                  <a:schemeClr val="accent2">
                    <a:lumMod val="50000"/>
                  </a:schemeClr>
                </a:solidFill>
                <a:latin typeface="Times New Roman" pitchFamily="18" charset="0"/>
                <a:cs typeface="Times New Roman" pitchFamily="18" charset="0"/>
              </a:rPr>
              <a:t>uluslararası</a:t>
            </a:r>
            <a:r>
              <a:rPr lang="en-GB" sz="2000" dirty="0">
                <a:solidFill>
                  <a:schemeClr val="accent2">
                    <a:lumMod val="50000"/>
                  </a:schemeClr>
                </a:solidFill>
                <a:latin typeface="Times New Roman" pitchFamily="18" charset="0"/>
                <a:cs typeface="Times New Roman" pitchFamily="18" charset="0"/>
              </a:rPr>
              <a:t> </a:t>
            </a:r>
            <a:r>
              <a:rPr lang="en-GB" sz="2000" dirty="0" err="1">
                <a:solidFill>
                  <a:schemeClr val="accent2">
                    <a:lumMod val="50000"/>
                  </a:schemeClr>
                </a:solidFill>
                <a:latin typeface="Times New Roman" pitchFamily="18" charset="0"/>
                <a:cs typeface="Times New Roman" pitchFamily="18" charset="0"/>
              </a:rPr>
              <a:t>seviyeye</a:t>
            </a:r>
            <a:r>
              <a:rPr lang="en-GB" sz="2000" dirty="0">
                <a:solidFill>
                  <a:schemeClr val="accent2">
                    <a:lumMod val="50000"/>
                  </a:schemeClr>
                </a:solidFill>
                <a:latin typeface="Times New Roman" pitchFamily="18" charset="0"/>
                <a:cs typeface="Times New Roman" pitchFamily="18" charset="0"/>
              </a:rPr>
              <a:t> </a:t>
            </a:r>
            <a:r>
              <a:rPr lang="en-GB" sz="2000" dirty="0" err="1">
                <a:solidFill>
                  <a:schemeClr val="accent2">
                    <a:lumMod val="50000"/>
                  </a:schemeClr>
                </a:solidFill>
                <a:latin typeface="Times New Roman" pitchFamily="18" charset="0"/>
                <a:cs typeface="Times New Roman" pitchFamily="18" charset="0"/>
              </a:rPr>
              <a:t>ulaşmış</a:t>
            </a:r>
            <a:r>
              <a:rPr lang="en-GB" sz="2000" dirty="0">
                <a:solidFill>
                  <a:schemeClr val="accent2">
                    <a:lumMod val="50000"/>
                  </a:schemeClr>
                </a:solidFill>
                <a:latin typeface="Times New Roman" pitchFamily="18" charset="0"/>
                <a:cs typeface="Times New Roman" pitchFamily="18" charset="0"/>
              </a:rPr>
              <a:t>  </a:t>
            </a:r>
            <a:r>
              <a:rPr lang="en-GB" sz="2000" dirty="0" err="1">
                <a:solidFill>
                  <a:schemeClr val="accent2">
                    <a:lumMod val="50000"/>
                  </a:schemeClr>
                </a:solidFill>
                <a:latin typeface="Times New Roman" pitchFamily="18" charset="0"/>
                <a:cs typeface="Times New Roman" pitchFamily="18" charset="0"/>
              </a:rPr>
              <a:t>saygın</a:t>
            </a:r>
            <a:r>
              <a:rPr lang="en-GB" sz="2000" dirty="0">
                <a:solidFill>
                  <a:schemeClr val="accent2">
                    <a:lumMod val="50000"/>
                  </a:schemeClr>
                </a:solidFill>
                <a:latin typeface="Times New Roman" pitchFamily="18" charset="0"/>
                <a:cs typeface="Times New Roman" pitchFamily="18" charset="0"/>
              </a:rPr>
              <a:t> </a:t>
            </a:r>
            <a:r>
              <a:rPr lang="en-GB" sz="2000" dirty="0" err="1">
                <a:solidFill>
                  <a:schemeClr val="accent2">
                    <a:lumMod val="50000"/>
                  </a:schemeClr>
                </a:solidFill>
                <a:latin typeface="Times New Roman" pitchFamily="18" charset="0"/>
                <a:cs typeface="Times New Roman" pitchFamily="18" charset="0"/>
              </a:rPr>
              <a:t>bir</a:t>
            </a:r>
            <a:r>
              <a:rPr lang="en-GB" sz="2000" dirty="0">
                <a:solidFill>
                  <a:schemeClr val="accent2">
                    <a:lumMod val="50000"/>
                  </a:schemeClr>
                </a:solidFill>
                <a:latin typeface="Times New Roman" pitchFamily="18" charset="0"/>
                <a:cs typeface="Times New Roman" pitchFamily="18" charset="0"/>
              </a:rPr>
              <a:t> </a:t>
            </a:r>
            <a:r>
              <a:rPr lang="en-GB" sz="2000" dirty="0" err="1">
                <a:solidFill>
                  <a:schemeClr val="accent2">
                    <a:lumMod val="50000"/>
                  </a:schemeClr>
                </a:solidFill>
                <a:latin typeface="Times New Roman" pitchFamily="18" charset="0"/>
                <a:cs typeface="Times New Roman" pitchFamily="18" charset="0"/>
              </a:rPr>
              <a:t>üniversite</a:t>
            </a:r>
            <a:r>
              <a:rPr lang="en-GB" sz="2000" dirty="0">
                <a:solidFill>
                  <a:schemeClr val="accent2">
                    <a:lumMod val="50000"/>
                  </a:schemeClr>
                </a:solidFill>
                <a:latin typeface="Times New Roman" pitchFamily="18" charset="0"/>
                <a:cs typeface="Times New Roman" pitchFamily="18" charset="0"/>
              </a:rPr>
              <a:t> </a:t>
            </a:r>
            <a:r>
              <a:rPr lang="en-GB" sz="2000" dirty="0" err="1">
                <a:solidFill>
                  <a:schemeClr val="accent2">
                    <a:lumMod val="50000"/>
                  </a:schemeClr>
                </a:solidFill>
                <a:latin typeface="Times New Roman" pitchFamily="18" charset="0"/>
                <a:cs typeface="Times New Roman" pitchFamily="18" charset="0"/>
              </a:rPr>
              <a:t>olmak</a:t>
            </a:r>
            <a:r>
              <a:rPr lang="en-GB" sz="2000" dirty="0">
                <a:solidFill>
                  <a:schemeClr val="accent2">
                    <a:lumMod val="50000"/>
                  </a:schemeClr>
                </a:solidFill>
                <a:latin typeface="Times New Roman" pitchFamily="18" charset="0"/>
                <a:cs typeface="Times New Roman" pitchFamily="18" charset="0"/>
              </a:rPr>
              <a:t>.</a:t>
            </a:r>
            <a:endParaRPr lang="tr-TR" sz="2000" dirty="0">
              <a:solidFill>
                <a:schemeClr val="accent2">
                  <a:lumMod val="50000"/>
                </a:schemeClr>
              </a:solidFill>
              <a:latin typeface="Times New Roman" pitchFamily="18" charset="0"/>
              <a:cs typeface="Times New Roman" pitchFamily="18" charset="0"/>
            </a:endParaRPr>
          </a:p>
          <a:p>
            <a:pPr marL="0" indent="0" algn="just">
              <a:buNone/>
            </a:pPr>
            <a:endParaRPr lang="tr-TR" sz="2000" b="1" dirty="0">
              <a:solidFill>
                <a:schemeClr val="accent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0414335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9929" y="387810"/>
            <a:ext cx="8712855" cy="2634790"/>
          </a:xfrm>
          <a:noFill/>
        </p:spPr>
        <p:txBody>
          <a:bodyPr>
            <a:noAutofit/>
          </a:bodyPr>
          <a:lstStyle/>
          <a:p>
            <a:pPr marL="0" indent="0" algn="just">
              <a:buNone/>
            </a:pPr>
            <a:r>
              <a:rPr lang="tr-TR" sz="1800" b="1" dirty="0">
                <a:solidFill>
                  <a:schemeClr val="accent2">
                    <a:lumMod val="50000"/>
                  </a:schemeClr>
                </a:solidFill>
                <a:latin typeface="Times New Roman" pitchFamily="18" charset="0"/>
                <a:cs typeface="Times New Roman" pitchFamily="18" charset="0"/>
              </a:rPr>
              <a:t>BAĞIŞ YOLU İLE YAPILAN YATIRIMLAR</a:t>
            </a:r>
          </a:p>
          <a:p>
            <a:pPr indent="0" algn="just">
              <a:lnSpc>
                <a:spcPct val="150000"/>
              </a:lnSpc>
              <a:spcBef>
                <a:spcPts val="1200"/>
              </a:spcBef>
              <a:spcAft>
                <a:spcPts val="300"/>
              </a:spcAft>
              <a:buNone/>
            </a:pPr>
            <a:r>
              <a:rPr lang="tr-TR" dirty="0">
                <a:latin typeface="Times New Roman" pitchFamily="18" charset="0"/>
                <a:cs typeface="Times New Roman" pitchFamily="18" charset="0"/>
              </a:rPr>
              <a:t> </a:t>
            </a:r>
            <a:r>
              <a:rPr lang="tr-TR" sz="1800" b="0" i="0" dirty="0">
                <a:effectLst/>
                <a:latin typeface="Times New Roman" panose="02020603050405020304" pitchFamily="18" charset="0"/>
                <a:ea typeface="Times New Roman" panose="02020603050405020304" pitchFamily="18" charset="0"/>
              </a:rPr>
              <a:t>Yatırım programında yer alan projelerimize ek olarak Üniversitemiz İzzet Baysal Vakfı tarafından yaptırılan ve inşaatı devam etmekte olan Gölköy Kampüste Hukuk Fakültesi ve Mengen İlçemizde </a:t>
            </a:r>
            <a:r>
              <a:rPr lang="en-GB" sz="1800" b="0" i="0" dirty="0">
                <a:effectLst/>
                <a:latin typeface="Times New Roman" panose="02020603050405020304" pitchFamily="18" charset="0"/>
                <a:ea typeface="Times New Roman" panose="02020603050405020304" pitchFamily="18" charset="0"/>
              </a:rPr>
              <a:t>Mengen </a:t>
            </a:r>
            <a:r>
              <a:rPr lang="en-GB" sz="1800" b="0" i="0" dirty="0" err="1">
                <a:effectLst/>
                <a:latin typeface="Times New Roman" panose="02020603050405020304" pitchFamily="18" charset="0"/>
                <a:ea typeface="Times New Roman" panose="02020603050405020304" pitchFamily="18" charset="0"/>
              </a:rPr>
              <a:t>İzzet</a:t>
            </a:r>
            <a:r>
              <a:rPr lang="en-GB" sz="1800" b="0" i="0" dirty="0">
                <a:effectLst/>
                <a:latin typeface="Times New Roman" panose="02020603050405020304" pitchFamily="18" charset="0"/>
                <a:ea typeface="Times New Roman" panose="02020603050405020304" pitchFamily="18" charset="0"/>
              </a:rPr>
              <a:t> </a:t>
            </a:r>
            <a:r>
              <a:rPr lang="en-GB" sz="1800" b="0" i="0" dirty="0" err="1">
                <a:effectLst/>
                <a:latin typeface="Times New Roman" panose="02020603050405020304" pitchFamily="18" charset="0"/>
                <a:ea typeface="Times New Roman" panose="02020603050405020304" pitchFamily="18" charset="0"/>
              </a:rPr>
              <a:t>Baysal</a:t>
            </a:r>
            <a:r>
              <a:rPr lang="en-GB" sz="1800" b="0" i="0" dirty="0">
                <a:effectLst/>
                <a:latin typeface="Times New Roman" panose="02020603050405020304" pitchFamily="18" charset="0"/>
                <a:ea typeface="Times New Roman" panose="02020603050405020304" pitchFamily="18" charset="0"/>
              </a:rPr>
              <a:t> </a:t>
            </a:r>
            <a:r>
              <a:rPr lang="en-GB" sz="1800" b="0" i="0" dirty="0" err="1">
                <a:effectLst/>
                <a:latin typeface="Times New Roman" panose="02020603050405020304" pitchFamily="18" charset="0"/>
                <a:ea typeface="Times New Roman" panose="02020603050405020304" pitchFamily="18" charset="0"/>
              </a:rPr>
              <a:t>Aşçılık</a:t>
            </a:r>
            <a:r>
              <a:rPr lang="en-GB" sz="1800" b="0" i="0" dirty="0">
                <a:effectLst/>
                <a:latin typeface="Times New Roman" panose="02020603050405020304" pitchFamily="18" charset="0"/>
                <a:ea typeface="Times New Roman" panose="02020603050405020304" pitchFamily="18" charset="0"/>
              </a:rPr>
              <a:t> </a:t>
            </a:r>
            <a:r>
              <a:rPr lang="en-GB" sz="1800" b="0" i="0" dirty="0" err="1">
                <a:effectLst/>
                <a:latin typeface="Times New Roman" panose="02020603050405020304" pitchFamily="18" charset="0"/>
                <a:ea typeface="Times New Roman" panose="02020603050405020304" pitchFamily="18" charset="0"/>
              </a:rPr>
              <a:t>ve</a:t>
            </a:r>
            <a:r>
              <a:rPr lang="en-GB" sz="1800" b="0" i="0" dirty="0">
                <a:effectLst/>
                <a:latin typeface="Times New Roman" panose="02020603050405020304" pitchFamily="18" charset="0"/>
                <a:ea typeface="Times New Roman" panose="02020603050405020304" pitchFamily="18" charset="0"/>
              </a:rPr>
              <a:t> </a:t>
            </a:r>
            <a:r>
              <a:rPr lang="en-GB" sz="1800" b="0" i="0" dirty="0" err="1">
                <a:effectLst/>
                <a:latin typeface="Times New Roman" panose="02020603050405020304" pitchFamily="18" charset="0"/>
                <a:ea typeface="Times New Roman" panose="02020603050405020304" pitchFamily="18" charset="0"/>
              </a:rPr>
              <a:t>Gastronomi</a:t>
            </a:r>
            <a:r>
              <a:rPr lang="en-GB" sz="1800" b="0" i="0" dirty="0">
                <a:effectLst/>
                <a:latin typeface="Times New Roman" panose="02020603050405020304" pitchFamily="18" charset="0"/>
                <a:ea typeface="Times New Roman" panose="02020603050405020304" pitchFamily="18" charset="0"/>
              </a:rPr>
              <a:t> </a:t>
            </a:r>
            <a:r>
              <a:rPr lang="en-GB" sz="1800" b="0" i="0" dirty="0" err="1">
                <a:effectLst/>
                <a:latin typeface="Times New Roman" panose="02020603050405020304" pitchFamily="18" charset="0"/>
                <a:ea typeface="Times New Roman" panose="02020603050405020304" pitchFamily="18" charset="0"/>
              </a:rPr>
              <a:t>Kampüsü</a:t>
            </a:r>
            <a:r>
              <a:rPr lang="en-GB" sz="1800" b="0" i="0" dirty="0">
                <a:effectLst/>
                <a:latin typeface="Times New Roman" panose="02020603050405020304" pitchFamily="18" charset="0"/>
                <a:ea typeface="Times New Roman" panose="02020603050405020304" pitchFamily="18" charset="0"/>
              </a:rPr>
              <a:t> </a:t>
            </a:r>
            <a:r>
              <a:rPr lang="tr-TR" sz="1800" b="0" i="0" dirty="0">
                <a:effectLst/>
                <a:latin typeface="Times New Roman" panose="02020603050405020304" pitchFamily="18" charset="0"/>
                <a:ea typeface="Times New Roman" panose="02020603050405020304" pitchFamily="18" charset="0"/>
              </a:rPr>
              <a:t>projeleri yer almaktadır. Projelere ait harcama ve işlemler vakıf tarafından yürütülmektedir. </a:t>
            </a:r>
          </a:p>
          <a:p>
            <a:pPr indent="0" algn="just">
              <a:lnSpc>
                <a:spcPct val="150000"/>
              </a:lnSpc>
              <a:spcBef>
                <a:spcPts val="1200"/>
              </a:spcBef>
              <a:spcAft>
                <a:spcPts val="300"/>
              </a:spcAft>
              <a:buNone/>
            </a:pPr>
            <a:endParaRPr lang="tr-TR" sz="1800" b="1" i="1" dirty="0">
              <a:effectLst/>
              <a:latin typeface="Arial" panose="020B0604020202020204" pitchFamily="34" charset="0"/>
              <a:ea typeface="Times New Roman" panose="02020603050405020304" pitchFamily="18" charset="0"/>
            </a:endParaRPr>
          </a:p>
          <a:p>
            <a:pPr marL="0" indent="0" algn="just">
              <a:buNone/>
            </a:pPr>
            <a:endParaRPr lang="tr-TR" sz="1800" dirty="0">
              <a:latin typeface="Times New Roman" pitchFamily="18" charset="0"/>
              <a:cs typeface="Times New Roman" pitchFamily="18" charset="0"/>
            </a:endParaRPr>
          </a:p>
          <a:p>
            <a:pPr marL="0" indent="0" algn="just">
              <a:buNone/>
            </a:pPr>
            <a:endParaRPr lang="tr-TR" sz="1800" dirty="0">
              <a:latin typeface="Times New Roman" pitchFamily="18" charset="0"/>
              <a:cs typeface="Times New Roman" pitchFamily="18" charset="0"/>
            </a:endParaRPr>
          </a:p>
          <a:p>
            <a:pPr marL="0" indent="0" algn="just">
              <a:buNone/>
            </a:pPr>
            <a:r>
              <a:rPr lang="tr-TR" sz="1800" dirty="0">
                <a:latin typeface="Times New Roman" pitchFamily="18" charset="0"/>
                <a:cs typeface="Times New Roman" pitchFamily="18" charset="0"/>
              </a:rPr>
              <a:t> </a:t>
            </a:r>
          </a:p>
          <a:p>
            <a:pPr marL="0" indent="0" algn="just">
              <a:buNone/>
            </a:pPr>
            <a:r>
              <a:rPr lang="tr-TR" sz="1800" dirty="0">
                <a:latin typeface="Times New Roman" pitchFamily="18" charset="0"/>
                <a:cs typeface="Times New Roman" pitchFamily="18" charset="0"/>
              </a:rPr>
              <a:t> </a:t>
            </a:r>
          </a:p>
          <a:p>
            <a:pPr marL="0" indent="0" algn="just">
              <a:buNone/>
            </a:pPr>
            <a:r>
              <a:rPr lang="tr-TR" sz="1800" dirty="0">
                <a:latin typeface="Times New Roman" pitchFamily="18" charset="0"/>
                <a:cs typeface="Times New Roman" pitchFamily="18" charset="0"/>
              </a:rPr>
              <a:t>  </a:t>
            </a:r>
          </a:p>
          <a:p>
            <a:pPr marL="0" indent="0" algn="ctr">
              <a:buNone/>
            </a:pPr>
            <a:endParaRPr lang="tr-TR" sz="1800" dirty="0">
              <a:latin typeface="Times New Roman" pitchFamily="18" charset="0"/>
              <a:cs typeface="Times New Roman" pitchFamily="18" charset="0"/>
            </a:endParaRPr>
          </a:p>
          <a:p>
            <a:pPr marL="0" indent="0" algn="just">
              <a:buNone/>
            </a:pPr>
            <a:r>
              <a:rPr lang="tr-TR" sz="1800" dirty="0">
                <a:latin typeface="Times New Roman" pitchFamily="18" charset="0"/>
                <a:cs typeface="Times New Roman" pitchFamily="18" charset="0"/>
              </a:rPr>
              <a:t> </a:t>
            </a:r>
          </a:p>
        </p:txBody>
      </p:sp>
      <p:graphicFrame>
        <p:nvGraphicFramePr>
          <p:cNvPr id="2" name="Tablo 1">
            <a:extLst>
              <a:ext uri="{FF2B5EF4-FFF2-40B4-BE49-F238E27FC236}">
                <a16:creationId xmlns:a16="http://schemas.microsoft.com/office/drawing/2014/main" id="{5C903292-8C8F-4D07-BFAD-A1E6938EE081}"/>
              </a:ext>
            </a:extLst>
          </p:cNvPr>
          <p:cNvGraphicFramePr>
            <a:graphicFrameLocks noGrp="1"/>
          </p:cNvGraphicFramePr>
          <p:nvPr>
            <p:extLst>
              <p:ext uri="{D42A27DB-BD31-4B8C-83A1-F6EECF244321}">
                <p14:modId xmlns:p14="http://schemas.microsoft.com/office/powerpoint/2010/main" val="1769698200"/>
              </p:ext>
            </p:extLst>
          </p:nvPr>
        </p:nvGraphicFramePr>
        <p:xfrm>
          <a:off x="429929" y="2607499"/>
          <a:ext cx="8828373" cy="3127715"/>
        </p:xfrm>
        <a:graphic>
          <a:graphicData uri="http://schemas.openxmlformats.org/drawingml/2006/table">
            <a:tbl>
              <a:tblPr/>
              <a:tblGrid>
                <a:gridCol w="1007757">
                  <a:extLst>
                    <a:ext uri="{9D8B030D-6E8A-4147-A177-3AD203B41FA5}">
                      <a16:colId xmlns:a16="http://schemas.microsoft.com/office/drawing/2014/main" val="2929309084"/>
                    </a:ext>
                  </a:extLst>
                </a:gridCol>
                <a:gridCol w="1942032">
                  <a:extLst>
                    <a:ext uri="{9D8B030D-6E8A-4147-A177-3AD203B41FA5}">
                      <a16:colId xmlns:a16="http://schemas.microsoft.com/office/drawing/2014/main" val="4138036496"/>
                    </a:ext>
                  </a:extLst>
                </a:gridCol>
                <a:gridCol w="1732083">
                  <a:extLst>
                    <a:ext uri="{9D8B030D-6E8A-4147-A177-3AD203B41FA5}">
                      <a16:colId xmlns:a16="http://schemas.microsoft.com/office/drawing/2014/main" val="1535714482"/>
                    </a:ext>
                  </a:extLst>
                </a:gridCol>
                <a:gridCol w="650843">
                  <a:extLst>
                    <a:ext uri="{9D8B030D-6E8A-4147-A177-3AD203B41FA5}">
                      <a16:colId xmlns:a16="http://schemas.microsoft.com/office/drawing/2014/main" val="2557366448"/>
                    </a:ext>
                  </a:extLst>
                </a:gridCol>
                <a:gridCol w="716452">
                  <a:extLst>
                    <a:ext uri="{9D8B030D-6E8A-4147-A177-3AD203B41FA5}">
                      <a16:colId xmlns:a16="http://schemas.microsoft.com/office/drawing/2014/main" val="3220682182"/>
                    </a:ext>
                  </a:extLst>
                </a:gridCol>
                <a:gridCol w="716452">
                  <a:extLst>
                    <a:ext uri="{9D8B030D-6E8A-4147-A177-3AD203B41FA5}">
                      <a16:colId xmlns:a16="http://schemas.microsoft.com/office/drawing/2014/main" val="1945233506"/>
                    </a:ext>
                  </a:extLst>
                </a:gridCol>
                <a:gridCol w="1031377">
                  <a:extLst>
                    <a:ext uri="{9D8B030D-6E8A-4147-A177-3AD203B41FA5}">
                      <a16:colId xmlns:a16="http://schemas.microsoft.com/office/drawing/2014/main" val="922909890"/>
                    </a:ext>
                  </a:extLst>
                </a:gridCol>
                <a:gridCol w="1031377">
                  <a:extLst>
                    <a:ext uri="{9D8B030D-6E8A-4147-A177-3AD203B41FA5}">
                      <a16:colId xmlns:a16="http://schemas.microsoft.com/office/drawing/2014/main" val="2641280243"/>
                    </a:ext>
                  </a:extLst>
                </a:gridCol>
              </a:tblGrid>
              <a:tr h="321276">
                <a:tc gridSpan="8">
                  <a:txBody>
                    <a:bodyPr/>
                    <a:lstStyle/>
                    <a:p>
                      <a:pPr algn="ctr" fontAlgn="ctr"/>
                      <a:r>
                        <a:rPr lang="tr-TR" sz="1600" b="1" i="0" u="none" strike="noStrike" dirty="0">
                          <a:solidFill>
                            <a:srgbClr val="000000"/>
                          </a:solidFill>
                          <a:effectLst/>
                          <a:latin typeface="Times New Roman" panose="02020603050405020304" pitchFamily="18" charset="0"/>
                        </a:rPr>
                        <a:t>BAİBÜ BAĞIŞ YOLU İLE YAPILAN YATIRIMLAR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46920765"/>
                  </a:ext>
                </a:extLst>
              </a:tr>
              <a:tr h="595306">
                <a:tc>
                  <a:txBody>
                    <a:bodyPr/>
                    <a:lstStyle/>
                    <a:p>
                      <a:pPr algn="ctr" fontAlgn="ctr"/>
                      <a:r>
                        <a:rPr lang="tr-TR" sz="1200" b="1" i="0" u="none" strike="noStrike" dirty="0">
                          <a:solidFill>
                            <a:srgbClr val="000000"/>
                          </a:solidFill>
                          <a:effectLst/>
                          <a:latin typeface="Times New Roman" panose="02020603050405020304" pitchFamily="18" charset="0"/>
                        </a:rPr>
                        <a:t>YATIRIM YERİ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tr-TR" sz="1200" b="1" i="0" u="none" strike="noStrike">
                          <a:solidFill>
                            <a:srgbClr val="000000"/>
                          </a:solidFill>
                          <a:effectLst/>
                          <a:latin typeface="Times New Roman" panose="02020603050405020304" pitchFamily="18" charset="0"/>
                        </a:rPr>
                        <a:t>YATIRIM ADI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tr-TR" sz="1200" b="1" i="0" u="none" strike="noStrike">
                          <a:solidFill>
                            <a:srgbClr val="000000"/>
                          </a:solidFill>
                          <a:effectLst/>
                          <a:latin typeface="Times New Roman" panose="02020603050405020304" pitchFamily="18" charset="0"/>
                        </a:rPr>
                        <a:t>BAĞIŞÇI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tr-TR" sz="1200" b="1" i="0" u="none" strike="noStrike" dirty="0">
                          <a:solidFill>
                            <a:srgbClr val="000000"/>
                          </a:solidFill>
                          <a:effectLst/>
                          <a:latin typeface="Times New Roman" panose="02020603050405020304" pitchFamily="18" charset="0"/>
                        </a:rPr>
                        <a:t>TOPLAM m²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tr-TR" sz="1200" b="1" i="0" u="none" strike="noStrike">
                          <a:solidFill>
                            <a:srgbClr val="000000"/>
                          </a:solidFill>
                          <a:effectLst/>
                          <a:latin typeface="Times New Roman" panose="02020603050405020304" pitchFamily="18" charset="0"/>
                        </a:rPr>
                        <a:t>BAŞLAMA TARİHİ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tr-TR" sz="1200" b="1" i="0" u="none" strike="noStrike">
                          <a:solidFill>
                            <a:srgbClr val="000000"/>
                          </a:solidFill>
                          <a:effectLst/>
                          <a:latin typeface="Times New Roman" panose="02020603050405020304" pitchFamily="18" charset="0"/>
                        </a:rPr>
                        <a:t>BİTİŞ TARİHİ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tr-TR" sz="1200" b="1" i="0" u="none" strike="noStrike" dirty="0">
                          <a:solidFill>
                            <a:srgbClr val="000000"/>
                          </a:solidFill>
                          <a:effectLst/>
                          <a:latin typeface="Times New Roman" panose="02020603050405020304" pitchFamily="18" charset="0"/>
                        </a:rPr>
                        <a:t>PROJE BEDELİ (TL)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da-DK" sz="1200" b="1" i="0" u="none" strike="noStrike">
                          <a:solidFill>
                            <a:srgbClr val="000000"/>
                          </a:solidFill>
                          <a:effectLst/>
                          <a:latin typeface="Times New Roman" panose="02020603050405020304" pitchFamily="18" charset="0"/>
                        </a:rPr>
                        <a:t>İHALE BEDELİ (TL)</a:t>
                      </a:r>
                      <a:br>
                        <a:rPr lang="da-DK" sz="1200" b="1" i="0" u="none" strike="noStrike">
                          <a:solidFill>
                            <a:srgbClr val="000000"/>
                          </a:solidFill>
                          <a:effectLst/>
                          <a:latin typeface="Times New Roman" panose="02020603050405020304" pitchFamily="18" charset="0"/>
                        </a:rPr>
                      </a:br>
                      <a:r>
                        <a:rPr lang="da-DK" sz="1200" b="1" i="0" u="none" strike="noStrike">
                          <a:solidFill>
                            <a:srgbClr val="000000"/>
                          </a:solidFill>
                          <a:effectLst/>
                          <a:latin typeface="Times New Roman" panose="02020603050405020304" pitchFamily="18" charset="0"/>
                        </a:rPr>
                        <a:t>(KDV Hariç)</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3906933461"/>
                  </a:ext>
                </a:extLst>
              </a:tr>
              <a:tr h="396870">
                <a:tc>
                  <a:txBody>
                    <a:bodyPr/>
                    <a:lstStyle/>
                    <a:p>
                      <a:pPr algn="l" fontAlgn="ctr"/>
                      <a:r>
                        <a:rPr lang="tr-TR" sz="1200" b="0" i="0" u="none" strike="noStrike" dirty="0">
                          <a:solidFill>
                            <a:srgbClr val="000000"/>
                          </a:solidFill>
                          <a:effectLst/>
                          <a:latin typeface="Times New Roman" panose="02020603050405020304" pitchFamily="18" charset="0"/>
                        </a:rPr>
                        <a:t>BOLU- MENGEN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tr-TR" sz="1200" b="0" i="0" u="none" strike="noStrike">
                          <a:solidFill>
                            <a:srgbClr val="000000"/>
                          </a:solidFill>
                          <a:effectLst/>
                          <a:latin typeface="Times New Roman" panose="02020603050405020304" pitchFamily="18" charset="0"/>
                        </a:rPr>
                        <a:t>MENGEN YENİ KAMPÜS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tr-TR" sz="1200" b="0" i="0" u="none" strike="noStrike">
                          <a:solidFill>
                            <a:srgbClr val="000000"/>
                          </a:solidFill>
                          <a:effectLst/>
                          <a:latin typeface="Times New Roman" panose="02020603050405020304" pitchFamily="18" charset="0"/>
                        </a:rPr>
                        <a:t>İZZET BAYSAL VAKFI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Times New Roman" panose="02020603050405020304" pitchFamily="18" charset="0"/>
                        </a:rPr>
                        <a:t>11.320,28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Times New Roman" panose="02020603050405020304" pitchFamily="18" charset="0"/>
                        </a:rPr>
                        <a:t>13.04.2018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Times New Roman" panose="02020603050405020304" pitchFamily="18" charset="0"/>
                        </a:rPr>
                        <a:t>5.03.2022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Times New Roman" panose="02020603050405020304" pitchFamily="18" charset="0"/>
                        </a:rPr>
                        <a:t>17.888.105,21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Times New Roman" panose="02020603050405020304" pitchFamily="18" charset="0"/>
                        </a:rPr>
                        <a:t>16.379.809,94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71686563"/>
                  </a:ext>
                </a:extLst>
              </a:tr>
              <a:tr h="812639">
                <a:tc>
                  <a:txBody>
                    <a:bodyPr/>
                    <a:lstStyle/>
                    <a:p>
                      <a:pPr algn="l" fontAlgn="ctr"/>
                      <a:r>
                        <a:rPr lang="tr-TR" sz="1200" b="0" i="0" u="none" strike="noStrike" dirty="0">
                          <a:solidFill>
                            <a:srgbClr val="000000"/>
                          </a:solidFill>
                          <a:effectLst/>
                          <a:latin typeface="Times New Roman" panose="02020603050405020304" pitchFamily="18" charset="0"/>
                        </a:rPr>
                        <a:t>BOLU-GEREDE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tr-TR" sz="1200" b="0" i="0" u="none" strike="noStrike" dirty="0">
                          <a:solidFill>
                            <a:srgbClr val="000000"/>
                          </a:solidFill>
                          <a:effectLst/>
                          <a:latin typeface="Times New Roman" panose="02020603050405020304" pitchFamily="18" charset="0"/>
                        </a:rPr>
                        <a:t>GEREDE UYGULAMALI BİLİMLER FAKÜLTESİ 2. ETAP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tr-TR" sz="1200" b="0" i="0" u="none" strike="noStrike">
                          <a:solidFill>
                            <a:srgbClr val="000000"/>
                          </a:solidFill>
                          <a:effectLst/>
                          <a:latin typeface="Times New Roman" panose="02020603050405020304" pitchFamily="18" charset="0"/>
                        </a:rPr>
                        <a:t>GEREDE BELEDİYESİ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Times New Roman" panose="02020603050405020304" pitchFamily="18" charset="0"/>
                        </a:rPr>
                        <a:t>3.361,75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Times New Roman" panose="02020603050405020304" pitchFamily="18" charset="0"/>
                        </a:rPr>
                        <a:t>26.11.2020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Times New Roman" panose="02020603050405020304" pitchFamily="18" charset="0"/>
                        </a:rPr>
                        <a:t>3.08.2022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Times New Roman" panose="02020603050405020304" pitchFamily="18" charset="0"/>
                        </a:rPr>
                        <a:t>7.325.165,69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Times New Roman" panose="02020603050405020304" pitchFamily="18" charset="0"/>
                        </a:rPr>
                        <a:t>6.890.000,00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09679834"/>
                  </a:ext>
                </a:extLst>
              </a:tr>
              <a:tr h="396870">
                <a:tc>
                  <a:txBody>
                    <a:bodyPr/>
                    <a:lstStyle/>
                    <a:p>
                      <a:pPr algn="l" fontAlgn="ctr"/>
                      <a:r>
                        <a:rPr lang="tr-TR" sz="1200" b="0" i="0" u="none" strike="noStrike">
                          <a:solidFill>
                            <a:srgbClr val="000000"/>
                          </a:solidFill>
                          <a:effectLst/>
                          <a:latin typeface="Times New Roman" panose="02020603050405020304" pitchFamily="18" charset="0"/>
                        </a:rPr>
                        <a:t>BOLU-MERKEZ</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tr-TR" sz="1200" b="0" i="0" u="none" strike="noStrike" dirty="0">
                          <a:solidFill>
                            <a:srgbClr val="000000"/>
                          </a:solidFill>
                          <a:effectLst/>
                          <a:latin typeface="Times New Roman" panose="02020603050405020304" pitchFamily="18" charset="0"/>
                        </a:rPr>
                        <a:t>HUKUK FAKÜLTESİ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tr-TR" sz="1200" b="0" i="0" u="none" strike="noStrike" dirty="0">
                          <a:solidFill>
                            <a:srgbClr val="000000"/>
                          </a:solidFill>
                          <a:effectLst/>
                          <a:latin typeface="Times New Roman" panose="02020603050405020304" pitchFamily="18" charset="0"/>
                        </a:rPr>
                        <a:t>İZZET BAYSAL VAKFI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Times New Roman" panose="02020603050405020304" pitchFamily="18" charset="0"/>
                        </a:rPr>
                        <a:t>8.890,00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Times New Roman" panose="02020603050405020304" pitchFamily="18" charset="0"/>
                        </a:rPr>
                        <a:t>26.07.2019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Times New Roman" panose="02020603050405020304" pitchFamily="18" charset="0"/>
                        </a:rPr>
                        <a:t>26.07.2022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Times New Roman" panose="02020603050405020304" pitchFamily="18" charset="0"/>
                        </a:rPr>
                        <a:t>21.418.960,70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Times New Roman" panose="02020603050405020304" pitchFamily="18" charset="0"/>
                        </a:rPr>
                        <a:t>16.814.000,00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01571440"/>
                  </a:ext>
                </a:extLst>
              </a:tr>
              <a:tr h="396870">
                <a:tc>
                  <a:txBody>
                    <a:bodyPr/>
                    <a:lstStyle/>
                    <a:p>
                      <a:pPr algn="l" fontAlgn="ctr"/>
                      <a:r>
                        <a:rPr lang="tr-TR" sz="1200" b="0" i="0" u="none" strike="noStrike">
                          <a:solidFill>
                            <a:srgbClr val="000000"/>
                          </a:solidFill>
                          <a:effectLst/>
                          <a:latin typeface="Times New Roman" panose="02020603050405020304" pitchFamily="18" charset="0"/>
                        </a:rPr>
                        <a:t>BOLU-MERKEZ</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tr-TR" sz="1200" b="0" i="0" u="none" strike="noStrike" dirty="0">
                          <a:solidFill>
                            <a:srgbClr val="000000"/>
                          </a:solidFill>
                          <a:effectLst/>
                          <a:latin typeface="Times New Roman" panose="02020603050405020304" pitchFamily="18" charset="0"/>
                        </a:rPr>
                        <a:t>İLAHİYAT FAKÜLTESİ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tr-TR" sz="1200" b="0" i="0" u="none" strike="noStrike">
                          <a:solidFill>
                            <a:srgbClr val="000000"/>
                          </a:solidFill>
                          <a:effectLst/>
                          <a:latin typeface="Times New Roman" panose="02020603050405020304" pitchFamily="18" charset="0"/>
                        </a:rPr>
                        <a:t>BOLU İLAHİYAT VAKFI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Times New Roman" panose="02020603050405020304" pitchFamily="18" charset="0"/>
                        </a:rPr>
                        <a:t>15.680,00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Times New Roman" panose="02020603050405020304" pitchFamily="18" charset="0"/>
                        </a:rPr>
                        <a:t>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Times New Roman" panose="02020603050405020304" pitchFamily="18" charset="0"/>
                        </a:rPr>
                        <a:t>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Times New Roman" panose="02020603050405020304" pitchFamily="18" charset="0"/>
                        </a:rPr>
                        <a:t>50.000.000,00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23199942"/>
                  </a:ext>
                </a:extLst>
              </a:tr>
              <a:tr h="207884">
                <a:tc gridSpan="3">
                  <a:txBody>
                    <a:bodyPr/>
                    <a:lstStyle/>
                    <a:p>
                      <a:pPr algn="ctr" fontAlgn="ctr"/>
                      <a:r>
                        <a:rPr lang="tr-TR" sz="1200" b="1" i="0" u="none" strike="noStrike" dirty="0">
                          <a:solidFill>
                            <a:srgbClr val="000000"/>
                          </a:solidFill>
                          <a:effectLst/>
                          <a:latin typeface="Times New Roman" panose="02020603050405020304" pitchFamily="18" charset="0"/>
                        </a:rPr>
                        <a:t>TOPLAM m²</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hMerge="1">
                  <a:txBody>
                    <a:bodyPr/>
                    <a:lstStyle/>
                    <a:p>
                      <a:endParaRPr lang="tr-TR"/>
                    </a:p>
                  </a:txBody>
                  <a:tcPr/>
                </a:tc>
                <a:tc hMerge="1">
                  <a:txBody>
                    <a:bodyPr/>
                    <a:lstStyle/>
                    <a:p>
                      <a:endParaRPr lang="tr-TR"/>
                    </a:p>
                  </a:txBody>
                  <a:tcPr/>
                </a:tc>
                <a:tc>
                  <a:txBody>
                    <a:bodyPr/>
                    <a:lstStyle/>
                    <a:p>
                      <a:pPr algn="ctr" fontAlgn="ctr"/>
                      <a:r>
                        <a:rPr lang="tr-TR" sz="1200" b="1" i="0" u="none" strike="noStrike" dirty="0">
                          <a:solidFill>
                            <a:srgbClr val="000000"/>
                          </a:solidFill>
                          <a:effectLst/>
                          <a:latin typeface="Times New Roman" panose="02020603050405020304" pitchFamily="18" charset="0"/>
                        </a:rPr>
                        <a:t>39.252,03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gridSpan="2">
                  <a:txBody>
                    <a:bodyPr/>
                    <a:lstStyle/>
                    <a:p>
                      <a:pPr algn="ctr" fontAlgn="ctr"/>
                      <a:r>
                        <a:rPr lang="tr-TR" sz="1200" b="1" i="0" u="none" strike="noStrike" dirty="0">
                          <a:solidFill>
                            <a:srgbClr val="000000"/>
                          </a:solidFill>
                          <a:effectLst/>
                          <a:latin typeface="Times New Roman" panose="02020603050405020304" pitchFamily="18" charset="0"/>
                        </a:rPr>
                        <a:t>TOPLAM BAĞIŞ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hMerge="1">
                  <a:txBody>
                    <a:bodyPr/>
                    <a:lstStyle/>
                    <a:p>
                      <a:endParaRPr lang="tr-TR"/>
                    </a:p>
                  </a:txBody>
                  <a:tcPr/>
                </a:tc>
                <a:tc>
                  <a:txBody>
                    <a:bodyPr/>
                    <a:lstStyle/>
                    <a:p>
                      <a:pPr algn="ctr" fontAlgn="ctr"/>
                      <a:r>
                        <a:rPr lang="tr-TR" sz="1200" b="1" i="0" u="none" strike="noStrike" dirty="0">
                          <a:solidFill>
                            <a:srgbClr val="000000"/>
                          </a:solidFill>
                          <a:effectLst/>
                          <a:latin typeface="Times New Roman" panose="02020603050405020304" pitchFamily="18" charset="0"/>
                        </a:rPr>
                        <a:t>96.632.231,60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ctr" fontAlgn="ctr"/>
                      <a:r>
                        <a:rPr lang="tr-TR" sz="1200" b="1" i="0" u="none" strike="noStrike" dirty="0">
                          <a:solidFill>
                            <a:srgbClr val="000000"/>
                          </a:solidFill>
                          <a:effectLst/>
                          <a:latin typeface="Times New Roman" panose="02020603050405020304" pitchFamily="18" charset="0"/>
                        </a:rPr>
                        <a:t>40.083.809,94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val="2734199007"/>
                  </a:ext>
                </a:extLst>
              </a:tr>
            </a:tbl>
          </a:graphicData>
        </a:graphic>
      </p:graphicFrame>
      <p:sp>
        <p:nvSpPr>
          <p:cNvPr id="4" name="Metin kutusu 3">
            <a:extLst>
              <a:ext uri="{FF2B5EF4-FFF2-40B4-BE49-F238E27FC236}">
                <a16:creationId xmlns:a16="http://schemas.microsoft.com/office/drawing/2014/main" id="{4C3D9309-A057-4D70-A07C-412BBEB095F0}"/>
              </a:ext>
            </a:extLst>
          </p:cNvPr>
          <p:cNvSpPr txBox="1"/>
          <p:nvPr/>
        </p:nvSpPr>
        <p:spPr>
          <a:xfrm>
            <a:off x="582327" y="5857016"/>
            <a:ext cx="8675975" cy="738664"/>
          </a:xfrm>
          <a:prstGeom prst="rect">
            <a:avLst/>
          </a:prstGeom>
          <a:noFill/>
        </p:spPr>
        <p:txBody>
          <a:bodyPr wrap="square" rtlCol="0">
            <a:spAutoFit/>
          </a:bodyPr>
          <a:lstStyle/>
          <a:p>
            <a:pPr algn="just"/>
            <a:r>
              <a:rPr lang="tr-TR" dirty="0">
                <a:solidFill>
                  <a:srgbClr val="FF0000"/>
                </a:solidFill>
                <a:latin typeface="Times New Roman" panose="02020603050405020304" pitchFamily="18" charset="0"/>
                <a:cs typeface="Times New Roman" panose="02020603050405020304" pitchFamily="18" charset="0"/>
              </a:rPr>
              <a:t>* Bağış Yatırımlarının </a:t>
            </a:r>
            <a:r>
              <a:rPr lang="tr-TR" sz="2400" i="1" dirty="0">
                <a:solidFill>
                  <a:srgbClr val="0070C0"/>
                </a:solidFill>
                <a:latin typeface="Times New Roman" panose="02020603050405020304" pitchFamily="18" charset="0"/>
                <a:cs typeface="Times New Roman" panose="02020603050405020304" pitchFamily="18" charset="0"/>
              </a:rPr>
              <a:t>kontrollük hizmetleri </a:t>
            </a:r>
            <a:r>
              <a:rPr lang="tr-TR" dirty="0">
                <a:solidFill>
                  <a:srgbClr val="FF0000"/>
                </a:solidFill>
                <a:latin typeface="Times New Roman" panose="02020603050405020304" pitchFamily="18" charset="0"/>
                <a:cs typeface="Times New Roman" panose="02020603050405020304" pitchFamily="18" charset="0"/>
              </a:rPr>
              <a:t>Yapı İşleri ve Teknik Daire Başkanlığınca yürütülmektedir.</a:t>
            </a:r>
          </a:p>
        </p:txBody>
      </p:sp>
    </p:spTree>
    <p:extLst>
      <p:ext uri="{BB962C8B-B14F-4D97-AF65-F5344CB8AC3E}">
        <p14:creationId xmlns:p14="http://schemas.microsoft.com/office/powerpoint/2010/main" val="17628824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245005"/>
            <a:ext cx="9540949" cy="6326521"/>
          </a:xfrm>
          <a:noFill/>
        </p:spPr>
        <p:txBody>
          <a:bodyPr>
            <a:noAutofit/>
          </a:bodyPr>
          <a:lstStyle/>
          <a:p>
            <a:pPr marL="0" indent="0" algn="ctr">
              <a:spcBef>
                <a:spcPts val="600"/>
              </a:spcBef>
              <a:buNone/>
            </a:pPr>
            <a:r>
              <a:rPr lang="en-GB" sz="2400" b="1" cap="small" spc="25" dirty="0">
                <a:solidFill>
                  <a:schemeClr val="accent2">
                    <a:lumMod val="50000"/>
                  </a:schemeClr>
                </a:solidFill>
                <a:effectLst/>
                <a:latin typeface="Times New Roman" panose="02020603050405020304" pitchFamily="18" charset="0"/>
                <a:cs typeface="Times New Roman" panose="02020603050405020304" pitchFamily="18" charset="0"/>
              </a:rPr>
              <a:t>MENGEN YENİ KAMPÜS</a:t>
            </a:r>
            <a:endParaRPr lang="tr-TR" sz="2400" b="1" cap="small" spc="25" dirty="0">
              <a:solidFill>
                <a:schemeClr val="accent2">
                  <a:lumMod val="50000"/>
                </a:schemeClr>
              </a:solidFill>
              <a:effectLst/>
              <a:latin typeface="Times New Roman" panose="02020603050405020304" pitchFamily="18" charset="0"/>
              <a:cs typeface="Times New Roman" panose="02020603050405020304" pitchFamily="18" charset="0"/>
            </a:endParaRPr>
          </a:p>
          <a:p>
            <a:pPr marL="0" indent="0" algn="ctr">
              <a:spcBef>
                <a:spcPts val="600"/>
              </a:spcBef>
              <a:buNone/>
            </a:pPr>
            <a:r>
              <a:rPr lang="tr-TR" sz="1200" b="1" dirty="0">
                <a:solidFill>
                  <a:schemeClr val="accent2">
                    <a:lumMod val="50000"/>
                  </a:schemeClr>
                </a:solidFill>
                <a:latin typeface="Times New Roman" panose="02020603050405020304" pitchFamily="18" charset="0"/>
                <a:cs typeface="Times New Roman" pitchFamily="18" charset="0"/>
              </a:rPr>
              <a:t>(8.503,28 </a:t>
            </a:r>
            <a:r>
              <a:rPr lang="tr-TR" sz="1200" b="1" dirty="0">
                <a:solidFill>
                  <a:schemeClr val="accent2">
                    <a:lumMod val="50000"/>
                  </a:schemeClr>
                </a:solidFill>
                <a:latin typeface="Times New Roman" panose="02020603050405020304" pitchFamily="18" charset="0"/>
                <a:ea typeface="Calibri"/>
                <a:cs typeface="Times New Roman" pitchFamily="18" charset="0"/>
              </a:rPr>
              <a:t>m²</a:t>
            </a:r>
            <a:r>
              <a:rPr lang="tr-TR" sz="1200" b="1" dirty="0">
                <a:solidFill>
                  <a:schemeClr val="accent2">
                    <a:lumMod val="50000"/>
                  </a:schemeClr>
                </a:solidFill>
                <a:latin typeface="Times New Roman" panose="02020603050405020304" pitchFamily="18" charset="0"/>
                <a:cs typeface="Times New Roman" pitchFamily="18" charset="0"/>
              </a:rPr>
              <a:t> (Derslik-İdari) 2.817 </a:t>
            </a:r>
            <a:r>
              <a:rPr lang="tr-TR" sz="1200" b="1" dirty="0">
                <a:solidFill>
                  <a:schemeClr val="accent2">
                    <a:lumMod val="50000"/>
                  </a:schemeClr>
                </a:solidFill>
                <a:latin typeface="Times New Roman" panose="02020603050405020304" pitchFamily="18" charset="0"/>
                <a:ea typeface="Calibri"/>
                <a:cs typeface="Times New Roman" pitchFamily="18" charset="0"/>
              </a:rPr>
              <a:t>m²</a:t>
            </a:r>
            <a:r>
              <a:rPr lang="tr-TR" sz="1200" b="1" baseline="30000" dirty="0">
                <a:solidFill>
                  <a:schemeClr val="accent2">
                    <a:lumMod val="50000"/>
                  </a:schemeClr>
                </a:solidFill>
                <a:latin typeface="Times New Roman" panose="02020603050405020304" pitchFamily="18" charset="0"/>
                <a:ea typeface="Calibri"/>
                <a:cs typeface="Times New Roman" pitchFamily="18" charset="0"/>
              </a:rPr>
              <a:t> </a:t>
            </a:r>
            <a:r>
              <a:rPr lang="tr-TR" sz="1200" b="1" dirty="0">
                <a:solidFill>
                  <a:schemeClr val="accent2">
                    <a:lumMod val="50000"/>
                  </a:schemeClr>
                </a:solidFill>
                <a:latin typeface="Times New Roman" panose="02020603050405020304" pitchFamily="18" charset="0"/>
                <a:cs typeface="Times New Roman" pitchFamily="18" charset="0"/>
              </a:rPr>
              <a:t>(Sosyal Tesis)Toplam 11.320,28 </a:t>
            </a:r>
            <a:r>
              <a:rPr lang="tr-TR" sz="1200" b="1" dirty="0">
                <a:solidFill>
                  <a:schemeClr val="accent2">
                    <a:lumMod val="50000"/>
                  </a:schemeClr>
                </a:solidFill>
                <a:latin typeface="Times New Roman" panose="02020603050405020304" pitchFamily="18" charset="0"/>
                <a:ea typeface="Calibri"/>
                <a:cs typeface="Times New Roman" pitchFamily="18" charset="0"/>
              </a:rPr>
              <a:t>m²</a:t>
            </a:r>
            <a:r>
              <a:rPr lang="tr-TR" sz="1200" b="1" dirty="0">
                <a:solidFill>
                  <a:schemeClr val="accent2">
                    <a:lumMod val="50000"/>
                  </a:schemeClr>
                </a:solidFill>
                <a:latin typeface="Times New Roman" panose="02020603050405020304" pitchFamily="18" charset="0"/>
                <a:cs typeface="Times New Roman" pitchFamily="18" charset="0"/>
              </a:rPr>
              <a:t>)</a:t>
            </a:r>
          </a:p>
          <a:p>
            <a:pPr marL="0" indent="0" algn="just">
              <a:lnSpc>
                <a:spcPct val="150000"/>
              </a:lnSpc>
              <a:buNone/>
            </a:pPr>
            <a:r>
              <a:rPr lang="tr-TR" sz="1800" dirty="0">
                <a:effectLst/>
                <a:latin typeface="Times New Roman" panose="02020603050405020304" pitchFamily="18" charset="0"/>
                <a:ea typeface="Times New Roman" panose="02020603050405020304" pitchFamily="18" charset="0"/>
              </a:rPr>
              <a:t>Betonarme imalatları tamamlanmıştır. Konferans salonu imalatları devam etmektedir. Tüm elektrik, su, kanalizasyon altyapıları tamamlanmıştır.</a:t>
            </a:r>
          </a:p>
          <a:p>
            <a:pPr indent="0" algn="just">
              <a:lnSpc>
                <a:spcPct val="150000"/>
              </a:lnSpc>
              <a:spcBef>
                <a:spcPts val="1200"/>
              </a:spcBef>
              <a:spcAft>
                <a:spcPts val="300"/>
              </a:spcAft>
              <a:buNone/>
            </a:pPr>
            <a:endParaRPr lang="tr-TR" sz="1800" b="1" i="1" dirty="0">
              <a:effectLst/>
              <a:latin typeface="Arial" panose="020B0604020202020204" pitchFamily="34" charset="0"/>
              <a:ea typeface="Times New Roman" panose="02020603050405020304" pitchFamily="18" charset="0"/>
            </a:endParaRPr>
          </a:p>
          <a:p>
            <a:pPr marL="0" indent="0" algn="just">
              <a:buNone/>
            </a:pPr>
            <a:endParaRPr lang="tr-TR" sz="1800" dirty="0">
              <a:latin typeface="Times New Roman" pitchFamily="18" charset="0"/>
              <a:cs typeface="Times New Roman" pitchFamily="18" charset="0"/>
            </a:endParaRPr>
          </a:p>
          <a:p>
            <a:pPr marL="0" indent="0" algn="just">
              <a:buNone/>
            </a:pPr>
            <a:endParaRPr lang="tr-TR" sz="1800" dirty="0">
              <a:latin typeface="Times New Roman" pitchFamily="18" charset="0"/>
              <a:cs typeface="Times New Roman" pitchFamily="18" charset="0"/>
            </a:endParaRPr>
          </a:p>
          <a:p>
            <a:pPr marL="0" indent="0" algn="just">
              <a:buNone/>
            </a:pPr>
            <a:r>
              <a:rPr lang="tr-TR" sz="1800" dirty="0">
                <a:latin typeface="Times New Roman" pitchFamily="18" charset="0"/>
                <a:cs typeface="Times New Roman" pitchFamily="18" charset="0"/>
              </a:rPr>
              <a:t> </a:t>
            </a:r>
          </a:p>
          <a:p>
            <a:pPr marL="0" indent="0" algn="just">
              <a:buNone/>
            </a:pPr>
            <a:r>
              <a:rPr lang="tr-TR" sz="1800" dirty="0">
                <a:latin typeface="Times New Roman" pitchFamily="18" charset="0"/>
                <a:cs typeface="Times New Roman" pitchFamily="18" charset="0"/>
              </a:rPr>
              <a:t> </a:t>
            </a:r>
            <a:r>
              <a:rPr lang="tr-TR" sz="1800" dirty="0">
                <a:solidFill>
                  <a:schemeClr val="tx1"/>
                </a:solidFill>
                <a:latin typeface="Times New Roman" pitchFamily="18" charset="0"/>
                <a:cs typeface="Times New Roman" pitchFamily="18" charset="0"/>
              </a:rPr>
              <a:t> </a:t>
            </a:r>
            <a:r>
              <a:rPr lang="tr-TR" sz="2400" b="1" dirty="0">
                <a:solidFill>
                  <a:schemeClr val="accent2">
                    <a:lumMod val="50000"/>
                  </a:schemeClr>
                </a:solidFill>
                <a:latin typeface="Times New Roman" panose="02020603050405020304" pitchFamily="18" charset="0"/>
                <a:cs typeface="Times New Roman" panose="02020603050405020304" pitchFamily="18" charset="0"/>
              </a:rPr>
              <a:t>GEREDE UYGULAMALI BİLİMLER FAKÜLTESİ 2. ETAP </a:t>
            </a:r>
            <a:r>
              <a:rPr lang="tr-TR" sz="1200" b="1" dirty="0">
                <a:solidFill>
                  <a:schemeClr val="accent2">
                    <a:lumMod val="50000"/>
                  </a:schemeClr>
                </a:solidFill>
                <a:latin typeface="Times New Roman" panose="02020603050405020304" pitchFamily="18" charset="0"/>
                <a:cs typeface="Times New Roman" panose="02020603050405020304" pitchFamily="18" charset="0"/>
              </a:rPr>
              <a:t>(3.361,75 m²)</a:t>
            </a:r>
          </a:p>
          <a:p>
            <a:pPr marL="0" indent="0" algn="ctr">
              <a:buNone/>
            </a:pPr>
            <a:r>
              <a:rPr lang="tr-TR" dirty="0">
                <a:solidFill>
                  <a:schemeClr val="tx1"/>
                </a:solidFill>
                <a:latin typeface="Times New Roman" pitchFamily="18" charset="0"/>
                <a:cs typeface="Times New Roman" pitchFamily="18" charset="0"/>
              </a:rPr>
              <a:t>Betonarme imalatları tamamlandı. Duvar örme devam etmektedir. İnce inşaat işlerine başlanacaktır.</a:t>
            </a:r>
            <a:endParaRPr lang="tr-TR" b="1" dirty="0">
              <a:solidFill>
                <a:schemeClr val="tx1"/>
              </a:solidFill>
              <a:latin typeface="Times New Roman" pitchFamily="18" charset="0"/>
              <a:cs typeface="Times New Roman" pitchFamily="18" charset="0"/>
            </a:endParaRPr>
          </a:p>
          <a:p>
            <a:pPr marL="0" indent="0" algn="ctr">
              <a:buNone/>
            </a:pPr>
            <a:endParaRPr lang="tr-TR" sz="1200" b="1" dirty="0">
              <a:solidFill>
                <a:schemeClr val="accent2">
                  <a:lumMod val="50000"/>
                </a:schemeClr>
              </a:solidFill>
              <a:latin typeface="Times New Roman" panose="02020603050405020304" pitchFamily="18" charset="0"/>
              <a:cs typeface="Times New Roman" pitchFamily="18" charset="0"/>
            </a:endParaRPr>
          </a:p>
          <a:p>
            <a:pPr marL="0" indent="0" algn="just">
              <a:buNone/>
            </a:pPr>
            <a:endParaRPr lang="tr-TR" sz="1800" dirty="0">
              <a:latin typeface="Times New Roman" pitchFamily="18" charset="0"/>
              <a:cs typeface="Times New Roman" pitchFamily="18" charset="0"/>
            </a:endParaRPr>
          </a:p>
        </p:txBody>
      </p:sp>
      <p:pic>
        <p:nvPicPr>
          <p:cNvPr id="6" name="Resim 5">
            <a:extLst>
              <a:ext uri="{FF2B5EF4-FFF2-40B4-BE49-F238E27FC236}">
                <a16:creationId xmlns:a16="http://schemas.microsoft.com/office/drawing/2014/main" id="{7A78044B-BA74-4E36-845F-085C2677A1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978" y="4958429"/>
            <a:ext cx="3297865" cy="16545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Resim 6" descr="gök, açık hava, bina içeren bir resim&#10;&#10;Açıklama otomatik olarak oluşturuldu">
            <a:extLst>
              <a:ext uri="{FF2B5EF4-FFF2-40B4-BE49-F238E27FC236}">
                <a16:creationId xmlns:a16="http://schemas.microsoft.com/office/drawing/2014/main" id="{19400D93-2CB0-4EBD-B2FE-5897B27874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9521" y="4958429"/>
            <a:ext cx="3189044" cy="1654566"/>
          </a:xfrm>
          <a:prstGeom prst="rect">
            <a:avLst/>
          </a:prstGeom>
        </p:spPr>
      </p:pic>
      <p:pic>
        <p:nvPicPr>
          <p:cNvPr id="18434" name="Picture 2">
            <a:extLst>
              <a:ext uri="{FF2B5EF4-FFF2-40B4-BE49-F238E27FC236}">
                <a16:creationId xmlns:a16="http://schemas.microsoft.com/office/drawing/2014/main" id="{518AF53B-04BD-4D46-B4D4-DC2DBAAE82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9659" b="39783"/>
          <a:stretch>
            <a:fillRect/>
          </a:stretch>
        </p:blipFill>
        <p:spPr bwMode="auto">
          <a:xfrm>
            <a:off x="5549521" y="1962303"/>
            <a:ext cx="3189044" cy="1654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Resim 28">
            <a:extLst>
              <a:ext uri="{FF2B5EF4-FFF2-40B4-BE49-F238E27FC236}">
                <a16:creationId xmlns:a16="http://schemas.microsoft.com/office/drawing/2014/main" id="{D9D8F84F-A136-4705-9552-9C4E756C331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448" b="7108"/>
          <a:stretch/>
        </p:blipFill>
        <p:spPr>
          <a:xfrm>
            <a:off x="574978" y="1962303"/>
            <a:ext cx="3297865" cy="16545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78364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5016" y="0"/>
            <a:ext cx="9314283" cy="6858000"/>
          </a:xfrm>
          <a:noFill/>
          <a:ln>
            <a:solidFill>
              <a:srgbClr val="347C37"/>
            </a:solidFill>
          </a:ln>
        </p:spPr>
        <p:txBody>
          <a:bodyPr/>
          <a:lstStyle/>
          <a:p>
            <a:pPr marL="0" indent="0" algn="ctr">
              <a:buNone/>
            </a:pPr>
            <a:r>
              <a:rPr lang="tr-TR" sz="2800" dirty="0">
                <a:solidFill>
                  <a:schemeClr val="accent2">
                    <a:lumMod val="50000"/>
                  </a:schemeClr>
                </a:solidFill>
                <a:latin typeface="Times New Roman" pitchFamily="18" charset="0"/>
                <a:cs typeface="Times New Roman" pitchFamily="18" charset="0"/>
              </a:rPr>
              <a:t> </a:t>
            </a:r>
            <a:r>
              <a:rPr lang="en-GB" sz="2400" b="1" cap="small" dirty="0">
                <a:solidFill>
                  <a:schemeClr val="accent2">
                    <a:lumMod val="50000"/>
                  </a:schemeClr>
                </a:solidFill>
                <a:latin typeface="Times New Roman" pitchFamily="18" charset="0"/>
                <a:cs typeface="Times New Roman" pitchFamily="18" charset="0"/>
              </a:rPr>
              <a:t>HUKUK FAKÜLTESİ</a:t>
            </a:r>
            <a:r>
              <a:rPr lang="tr-TR" sz="2400" b="1" cap="small" dirty="0">
                <a:solidFill>
                  <a:schemeClr val="accent2">
                    <a:lumMod val="50000"/>
                  </a:schemeClr>
                </a:solidFill>
                <a:latin typeface="Times New Roman" pitchFamily="18" charset="0"/>
                <a:cs typeface="Times New Roman" pitchFamily="18" charset="0"/>
              </a:rPr>
              <a:t> </a:t>
            </a:r>
            <a:r>
              <a:rPr lang="tr-TR" sz="1200" b="1" dirty="0">
                <a:solidFill>
                  <a:schemeClr val="accent2">
                    <a:lumMod val="50000"/>
                  </a:schemeClr>
                </a:solidFill>
              </a:rPr>
              <a:t>( 8.890 m² )</a:t>
            </a:r>
            <a:endParaRPr lang="tr-TR" sz="2400" dirty="0">
              <a:solidFill>
                <a:schemeClr val="accent2">
                  <a:lumMod val="50000"/>
                </a:schemeClr>
              </a:solidFill>
              <a:latin typeface="Times New Roman" pitchFamily="18" charset="0"/>
              <a:cs typeface="Times New Roman" pitchFamily="18" charset="0"/>
            </a:endParaRPr>
          </a:p>
          <a:p>
            <a:pPr marL="0" indent="0">
              <a:lnSpc>
                <a:spcPct val="150000"/>
              </a:lnSpc>
              <a:buNone/>
            </a:pPr>
            <a:r>
              <a:rPr lang="tr-TR" sz="1800" dirty="0">
                <a:effectLst/>
                <a:latin typeface="Times New Roman" panose="02020603050405020304" pitchFamily="18" charset="0"/>
                <a:ea typeface="Times New Roman" panose="02020603050405020304" pitchFamily="18" charset="0"/>
              </a:rPr>
              <a:t>Dekanlık (C Blok) betonarme imalatları bitti. Dış cephe, alüminyum doğrama ve cam imalatları bitti. Otopark ve asma tavan imalatları devam etmektedir.</a:t>
            </a:r>
          </a:p>
          <a:p>
            <a:pPr marL="0" indent="0" algn="just">
              <a:buNone/>
            </a:pPr>
            <a:endParaRPr lang="tr-TR" sz="2800" dirty="0">
              <a:latin typeface="Times New Roman" pitchFamily="18" charset="0"/>
              <a:cs typeface="Times New Roman" pitchFamily="18" charset="0"/>
            </a:endParaRPr>
          </a:p>
          <a:p>
            <a:pPr marL="0" indent="0" algn="just">
              <a:buNone/>
            </a:pPr>
            <a:endParaRPr lang="tr-TR" sz="2800" dirty="0">
              <a:latin typeface="Times New Roman" pitchFamily="18" charset="0"/>
              <a:cs typeface="Times New Roman" pitchFamily="18" charset="0"/>
            </a:endParaRPr>
          </a:p>
          <a:p>
            <a:pPr marL="0" indent="0" algn="just">
              <a:buNone/>
            </a:pPr>
            <a:endParaRPr lang="tr-TR" sz="2800" dirty="0">
              <a:latin typeface="Times New Roman" pitchFamily="18" charset="0"/>
              <a:cs typeface="Times New Roman" pitchFamily="18" charset="0"/>
            </a:endParaRPr>
          </a:p>
          <a:p>
            <a:pPr marL="0" indent="0" algn="ctr">
              <a:buNone/>
            </a:pPr>
            <a:endParaRPr lang="tr-TR" sz="2400" b="1" dirty="0">
              <a:solidFill>
                <a:schemeClr val="accent2">
                  <a:lumMod val="50000"/>
                </a:schemeClr>
              </a:solidFill>
              <a:latin typeface="Times New Roman" pitchFamily="18" charset="0"/>
              <a:cs typeface="Times New Roman" pitchFamily="18" charset="0"/>
            </a:endParaRPr>
          </a:p>
          <a:p>
            <a:pPr marL="0" indent="0" algn="ctr">
              <a:buNone/>
            </a:pPr>
            <a:r>
              <a:rPr lang="tr-TR" sz="2400" b="1" dirty="0">
                <a:solidFill>
                  <a:schemeClr val="accent2">
                    <a:lumMod val="50000"/>
                  </a:schemeClr>
                </a:solidFill>
                <a:latin typeface="Times New Roman" pitchFamily="18" charset="0"/>
                <a:cs typeface="Times New Roman" pitchFamily="18" charset="0"/>
              </a:rPr>
              <a:t>İLAHİYAT FAKÜLTESİ EK BİNA </a:t>
            </a:r>
            <a:r>
              <a:rPr lang="tr-TR" sz="1200" b="1" dirty="0">
                <a:solidFill>
                  <a:schemeClr val="accent2">
                    <a:lumMod val="50000"/>
                  </a:schemeClr>
                </a:solidFill>
                <a:latin typeface="Times New Roman" pitchFamily="18" charset="0"/>
                <a:cs typeface="Times New Roman" pitchFamily="18" charset="0"/>
              </a:rPr>
              <a:t>(15.680 m²</a:t>
            </a:r>
            <a:r>
              <a:rPr lang="tr-TR" sz="1200" b="1" baseline="30000" dirty="0">
                <a:solidFill>
                  <a:schemeClr val="accent2">
                    <a:lumMod val="50000"/>
                  </a:schemeClr>
                </a:solidFill>
                <a:latin typeface="Times New Roman" pitchFamily="18" charset="0"/>
                <a:cs typeface="Times New Roman" pitchFamily="18" charset="0"/>
              </a:rPr>
              <a:t>  </a:t>
            </a:r>
            <a:r>
              <a:rPr lang="tr-TR" sz="1200" b="1" dirty="0">
                <a:solidFill>
                  <a:schemeClr val="accent2">
                    <a:lumMod val="50000"/>
                  </a:schemeClr>
                </a:solidFill>
                <a:latin typeface="Times New Roman" pitchFamily="18" charset="0"/>
                <a:cs typeface="Times New Roman" pitchFamily="18" charset="0"/>
              </a:rPr>
              <a:t>) </a:t>
            </a:r>
          </a:p>
          <a:p>
            <a:pPr marL="0" indent="0" algn="just">
              <a:buNone/>
            </a:pPr>
            <a:r>
              <a:rPr lang="tr-TR" sz="1800" dirty="0">
                <a:solidFill>
                  <a:schemeClr val="tx1"/>
                </a:solidFill>
                <a:effectLst/>
                <a:latin typeface="Times New Roman" panose="02020603050405020304" pitchFamily="18" charset="0"/>
                <a:ea typeface="Times New Roman" panose="02020603050405020304" pitchFamily="18" charset="0"/>
              </a:rPr>
              <a:t>Uygulama Projesi çizimi ve yaklaşık maliyet çalışmaları tamamlanmıştır. Bağışçısı olan BOLİV tarafından yüklenici belirleme aşamasındadır.</a:t>
            </a:r>
          </a:p>
          <a:p>
            <a:pPr marL="0" indent="0" algn="ctr">
              <a:buNone/>
            </a:pPr>
            <a:endParaRPr lang="tr-TR" dirty="0">
              <a:latin typeface="Times New Roman" pitchFamily="18" charset="0"/>
              <a:cs typeface="Times New Roman" pitchFamily="18" charset="0"/>
            </a:endParaRPr>
          </a:p>
        </p:txBody>
      </p:sp>
      <p:pic>
        <p:nvPicPr>
          <p:cNvPr id="256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4" y="4859807"/>
            <a:ext cx="3716336" cy="1861194"/>
          </a:xfrm>
          <a:prstGeom prst="snip2DiagRect">
            <a:avLst/>
          </a:prstGeom>
          <a:solidFill>
            <a:srgbClr val="FFFFFF">
              <a:shade val="85000"/>
            </a:srgbClr>
          </a:solidFill>
          <a:ln w="88900" cap="sq">
            <a:solidFill>
              <a:srgbClr val="347C37"/>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9458" name="Picture 2">
            <a:extLst>
              <a:ext uri="{FF2B5EF4-FFF2-40B4-BE49-F238E27FC236}">
                <a16:creationId xmlns:a16="http://schemas.microsoft.com/office/drawing/2014/main" id="{3B3D583B-695C-4A81-9803-8BF346E792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881"/>
          <a:stretch/>
        </p:blipFill>
        <p:spPr bwMode="auto">
          <a:xfrm>
            <a:off x="614362" y="1568352"/>
            <a:ext cx="3716335" cy="1926532"/>
          </a:xfrm>
          <a:prstGeom prst="snip2DiagRect">
            <a:avLst/>
          </a:prstGeom>
          <a:solidFill>
            <a:srgbClr val="FFFFFF">
              <a:shade val="85000"/>
            </a:srgbClr>
          </a:solidFill>
          <a:ln w="88900" cap="sq">
            <a:solidFill>
              <a:srgbClr val="00B0F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9459" name="Picture 3">
            <a:extLst>
              <a:ext uri="{FF2B5EF4-FFF2-40B4-BE49-F238E27FC236}">
                <a16:creationId xmlns:a16="http://schemas.microsoft.com/office/drawing/2014/main" id="{B92FA588-A2A4-4DFF-A158-89392DD109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4348"/>
          <a:stretch>
            <a:fillRect/>
          </a:stretch>
        </p:blipFill>
        <p:spPr bwMode="auto">
          <a:xfrm>
            <a:off x="4828100" y="1568352"/>
            <a:ext cx="3716335" cy="1926532"/>
          </a:xfrm>
          <a:prstGeom prst="snip2DiagRect">
            <a:avLst/>
          </a:prstGeom>
          <a:solidFill>
            <a:srgbClr val="FFFFFF">
              <a:shade val="85000"/>
            </a:srgbClr>
          </a:solidFill>
          <a:ln w="88900" cap="sq">
            <a:solidFill>
              <a:srgbClr val="00B0F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9460" name="Picture 4">
            <a:extLst>
              <a:ext uri="{FF2B5EF4-FFF2-40B4-BE49-F238E27FC236}">
                <a16:creationId xmlns:a16="http://schemas.microsoft.com/office/drawing/2014/main" id="{CEEA3085-4A3E-4B07-90DD-845520B5C4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26842"/>
          <a:stretch>
            <a:fillRect/>
          </a:stretch>
        </p:blipFill>
        <p:spPr bwMode="auto">
          <a:xfrm>
            <a:off x="4828100" y="5006515"/>
            <a:ext cx="3716336" cy="1743299"/>
          </a:xfrm>
          <a:prstGeom prst="snip2DiagRect">
            <a:avLst/>
          </a:prstGeom>
          <a:solidFill>
            <a:srgbClr val="FFFFFF">
              <a:shade val="85000"/>
            </a:srgbClr>
          </a:solidFill>
          <a:ln w="88900" cap="sq">
            <a:solidFill>
              <a:srgbClr val="347C37"/>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732484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3242" y="112744"/>
            <a:ext cx="8229600" cy="420656"/>
          </a:xfrm>
        </p:spPr>
        <p:txBody>
          <a:bodyPr>
            <a:noAutofit/>
          </a:bodyPr>
          <a:lstStyle/>
          <a:p>
            <a:r>
              <a:rPr lang="tr-TR" sz="2800" b="1" dirty="0">
                <a:solidFill>
                  <a:schemeClr val="accent2">
                    <a:lumMod val="50000"/>
                  </a:schemeClr>
                </a:solidFill>
                <a:latin typeface="Times New Roman" pitchFamily="18" charset="0"/>
                <a:cs typeface="Times New Roman" pitchFamily="18" charset="0"/>
              </a:rPr>
              <a:t>5-3- DİĞER HİZMETLER </a:t>
            </a:r>
          </a:p>
        </p:txBody>
      </p:sp>
      <p:sp>
        <p:nvSpPr>
          <p:cNvPr id="3" name="İçerik Yer Tutucusu 2"/>
          <p:cNvSpPr>
            <a:spLocks noGrp="1"/>
          </p:cNvSpPr>
          <p:nvPr>
            <p:ph idx="1"/>
          </p:nvPr>
        </p:nvSpPr>
        <p:spPr>
          <a:xfrm>
            <a:off x="375693" y="3871578"/>
            <a:ext cx="5989471" cy="2501026"/>
          </a:xfrm>
          <a:noFill/>
        </p:spPr>
        <p:txBody>
          <a:bodyPr wrap="square">
            <a:spAutoFit/>
          </a:bodyPr>
          <a:lstStyle/>
          <a:p>
            <a:pPr algn="just">
              <a:spcAft>
                <a:spcPts val="800"/>
              </a:spcAft>
              <a:buClr>
                <a:srgbClr val="0070C0"/>
              </a:buClr>
              <a:buSzPct val="100000"/>
              <a:buFont typeface="Symbol" panose="05050102010706020507" pitchFamily="18" charset="2"/>
              <a:buChar char=""/>
            </a:pPr>
            <a:r>
              <a:rPr lang="tr-TR" dirty="0">
                <a:solidFill>
                  <a:schemeClr val="tx1"/>
                </a:solidFill>
                <a:latin typeface="Times New Roman" panose="02020603050405020304" pitchFamily="18" charset="0"/>
              </a:rPr>
              <a:t>Tüm bahçe süreçleri rektörlük bünyesinde kurulan ekip ile Mayıs-Ekim ayları arası görevli ekip ile süreç devam etmiştir.</a:t>
            </a:r>
          </a:p>
          <a:p>
            <a:pPr algn="just">
              <a:spcAft>
                <a:spcPts val="800"/>
              </a:spcAft>
              <a:buClr>
                <a:srgbClr val="0070C0"/>
              </a:buClr>
              <a:buSzPct val="100000"/>
              <a:buFont typeface="Symbol" panose="05050102010706020507" pitchFamily="18" charset="2"/>
              <a:buChar char=""/>
            </a:pPr>
            <a:r>
              <a:rPr lang="tr-TR" dirty="0">
                <a:solidFill>
                  <a:schemeClr val="tx1"/>
                </a:solidFill>
                <a:latin typeface="Times New Roman" panose="02020603050405020304" pitchFamily="18" charset="0"/>
              </a:rPr>
              <a:t>Üniversitemiz Gölköy yerleşkesinde bulunan 189.829,00 m² çim biçme işlemleri yapıldı.</a:t>
            </a:r>
          </a:p>
          <a:p>
            <a:pPr algn="just">
              <a:spcAft>
                <a:spcPts val="800"/>
              </a:spcAft>
              <a:buClr>
                <a:srgbClr val="0070C0"/>
              </a:buClr>
              <a:buSzPct val="100000"/>
              <a:buFont typeface="Symbol" panose="05050102010706020507" pitchFamily="18" charset="2"/>
              <a:buChar char=""/>
            </a:pPr>
            <a:r>
              <a:rPr lang="tr-TR" dirty="0">
                <a:solidFill>
                  <a:schemeClr val="tx1"/>
                </a:solidFill>
                <a:latin typeface="Times New Roman" panose="02020603050405020304" pitchFamily="18" charset="0"/>
              </a:rPr>
              <a:t>Kampüs içi bitkisel düzenleme, bakım ve budama işleri için işçi koordinasyonları sağlandı.</a:t>
            </a:r>
          </a:p>
        </p:txBody>
      </p:sp>
      <p:pic>
        <p:nvPicPr>
          <p:cNvPr id="20496" name="Picture 16">
            <a:extLst>
              <a:ext uri="{FF2B5EF4-FFF2-40B4-BE49-F238E27FC236}">
                <a16:creationId xmlns:a16="http://schemas.microsoft.com/office/drawing/2014/main" id="{AB7A0461-CF4F-4E0A-8E65-A44BED7F1F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242" y="692724"/>
            <a:ext cx="2897187" cy="28844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7" name="Picture 17">
            <a:extLst>
              <a:ext uri="{FF2B5EF4-FFF2-40B4-BE49-F238E27FC236}">
                <a16:creationId xmlns:a16="http://schemas.microsoft.com/office/drawing/2014/main" id="{C4678F5D-E0CB-4F99-8B8E-6246771C90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7637" y="3289225"/>
            <a:ext cx="2862263" cy="2970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Metin kutusu 24">
            <a:extLst>
              <a:ext uri="{FF2B5EF4-FFF2-40B4-BE49-F238E27FC236}">
                <a16:creationId xmlns:a16="http://schemas.microsoft.com/office/drawing/2014/main" id="{01159157-1B60-466A-8FEC-692E591189CE}"/>
              </a:ext>
            </a:extLst>
          </p:cNvPr>
          <p:cNvSpPr txBox="1"/>
          <p:nvPr/>
        </p:nvSpPr>
        <p:spPr>
          <a:xfrm>
            <a:off x="3370429" y="654558"/>
            <a:ext cx="5989471" cy="2513509"/>
          </a:xfrm>
          <a:prstGeom prst="rect">
            <a:avLst/>
          </a:prstGeom>
          <a:noFill/>
        </p:spPr>
        <p:txBody>
          <a:bodyPr wrap="square">
            <a:spAutoFit/>
          </a:bodyPr>
          <a:lstStyle/>
          <a:p>
            <a:pPr marL="342900" lvl="0" indent="-342900" algn="just">
              <a:spcAft>
                <a:spcPts val="800"/>
              </a:spcAft>
              <a:buClr>
                <a:srgbClr val="0070C0"/>
              </a:buClr>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İzzet Baysal Kampüste çimlendirme, ağaç dikimi vb. çeşitli peyzaj uygulamaları yapıldı.</a:t>
            </a:r>
          </a:p>
          <a:p>
            <a:pPr marL="342900" lvl="0" indent="-342900" algn="just">
              <a:spcAft>
                <a:spcPts val="800"/>
              </a:spcAft>
              <a:buClr>
                <a:srgbClr val="0070C0"/>
              </a:buClr>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2022 yılında uygulanmak üzere yeni kütüphane binası çevre çimlendirme projesi yapıldı. </a:t>
            </a:r>
          </a:p>
          <a:p>
            <a:pPr marL="342900" lvl="0" indent="-342900" algn="just">
              <a:spcAft>
                <a:spcPts val="800"/>
              </a:spcAft>
              <a:buClr>
                <a:srgbClr val="0070C0"/>
              </a:buClr>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Adalet ormanı ağaç dikim etkinlikleri, 15 Temmuz Şehitleri Anma Programı, 11 Kasım Milli Ağaçlandırma Günü etkinlikleri kapsamında fidan dikimleri başkanımız tarafından sürdürülmüştür.</a:t>
            </a:r>
          </a:p>
        </p:txBody>
      </p:sp>
    </p:spTree>
    <p:extLst>
      <p:ext uri="{BB962C8B-B14F-4D97-AF65-F5344CB8AC3E}">
        <p14:creationId xmlns:p14="http://schemas.microsoft.com/office/powerpoint/2010/main" val="29916354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8AC1E117-1388-43A0-AC1F-FC1002196CA1}"/>
              </a:ext>
            </a:extLst>
          </p:cNvPr>
          <p:cNvSpPr txBox="1"/>
          <p:nvPr/>
        </p:nvSpPr>
        <p:spPr>
          <a:xfrm>
            <a:off x="457200" y="275560"/>
            <a:ext cx="8638674" cy="3258841"/>
          </a:xfrm>
          <a:prstGeom prst="rect">
            <a:avLst/>
          </a:prstGeom>
          <a:solidFill>
            <a:schemeClr val="bg1"/>
          </a:solidFill>
        </p:spPr>
        <p:txBody>
          <a:bodyPr wrap="square">
            <a:spAutoFit/>
          </a:bodyPr>
          <a:lstStyle/>
          <a:p>
            <a:pPr marL="342900" lvl="0" indent="-342900" algn="just">
              <a:lnSpc>
                <a:spcPct val="150000"/>
              </a:lnSpc>
              <a:spcAft>
                <a:spcPts val="800"/>
              </a:spcAft>
              <a:buFont typeface="Symbol" panose="05050102010706020507" pitchFamily="18" charset="2"/>
              <a:buChar char=""/>
            </a:pPr>
            <a:r>
              <a:rPr lang="tr-TR" dirty="0">
                <a:effectLst/>
                <a:latin typeface="Times New Roman" panose="02020603050405020304" pitchFamily="18" charset="0"/>
                <a:ea typeface="Times New Roman" panose="02020603050405020304" pitchFamily="18" charset="0"/>
              </a:rPr>
              <a:t>Üniversitemiz merkez yerleşkesi içerisinde öğrencilerimizin vakit geçirebileceği rekreasyon alanı olarak belirlenen alanda millet bahçesi projesinin uygulama ve </a:t>
            </a:r>
            <a:r>
              <a:rPr lang="tr-TR" dirty="0" err="1">
                <a:effectLst/>
                <a:latin typeface="Times New Roman" panose="02020603050405020304" pitchFamily="18" charset="0"/>
                <a:ea typeface="Times New Roman" panose="02020603050405020304" pitchFamily="18" charset="0"/>
              </a:rPr>
              <a:t>bitkilendirme</a:t>
            </a:r>
            <a:r>
              <a:rPr lang="tr-TR" dirty="0">
                <a:effectLst/>
                <a:latin typeface="Times New Roman" panose="02020603050405020304" pitchFamily="18" charset="0"/>
                <a:ea typeface="Times New Roman" panose="02020603050405020304" pitchFamily="18" charset="0"/>
              </a:rPr>
              <a:t> projeleri çizildi.</a:t>
            </a:r>
          </a:p>
          <a:p>
            <a:pPr marL="342900" lvl="0" indent="-342900" algn="just">
              <a:lnSpc>
                <a:spcPct val="150000"/>
              </a:lnSpc>
              <a:spcAft>
                <a:spcPts val="800"/>
              </a:spcAft>
              <a:buFont typeface="Symbol" panose="05050102010706020507" pitchFamily="18" charset="2"/>
              <a:buChar char=""/>
            </a:pPr>
            <a:r>
              <a:rPr lang="tr-TR" dirty="0">
                <a:effectLst/>
                <a:latin typeface="Times New Roman" panose="02020603050405020304" pitchFamily="18" charset="0"/>
                <a:ea typeface="Times New Roman" panose="02020603050405020304" pitchFamily="18" charset="0"/>
              </a:rPr>
              <a:t>Gerede meslek yüksekokulu kampüsü peyzaj uygulamalarında teknik destek ve makine yardımında bulunuldu.</a:t>
            </a:r>
          </a:p>
          <a:p>
            <a:pPr marL="342900" lvl="0" indent="-342900" algn="just">
              <a:lnSpc>
                <a:spcPct val="150000"/>
              </a:lnSpc>
              <a:spcAft>
                <a:spcPts val="800"/>
              </a:spcAft>
              <a:buFont typeface="Symbol" panose="05050102010706020507" pitchFamily="18" charset="2"/>
              <a:buChar char=""/>
            </a:pPr>
            <a:r>
              <a:rPr lang="tr-TR" dirty="0">
                <a:effectLst/>
                <a:latin typeface="Times New Roman" panose="02020603050405020304" pitchFamily="18" charset="0"/>
                <a:ea typeface="Times New Roman" panose="02020603050405020304" pitchFamily="18" charset="0"/>
              </a:rPr>
              <a:t>Gölköy kampüs çevresine öğrencilerimiz ile düzenlenen</a:t>
            </a:r>
          </a:p>
          <a:p>
            <a:pPr lvl="0" algn="just">
              <a:lnSpc>
                <a:spcPct val="150000"/>
              </a:lnSpc>
              <a:spcAft>
                <a:spcPts val="800"/>
              </a:spcAft>
            </a:pPr>
            <a:r>
              <a:rPr lang="tr-TR" dirty="0">
                <a:effectLst/>
                <a:latin typeface="Times New Roman" panose="02020603050405020304" pitchFamily="18" charset="0"/>
                <a:ea typeface="Times New Roman" panose="02020603050405020304" pitchFamily="18" charset="0"/>
              </a:rPr>
              <a:t> etkinlik ile kuş yuvaları asıldı.</a:t>
            </a:r>
          </a:p>
        </p:txBody>
      </p:sp>
      <p:pic>
        <p:nvPicPr>
          <p:cNvPr id="21506" name="Picture 2">
            <a:extLst>
              <a:ext uri="{FF2B5EF4-FFF2-40B4-BE49-F238E27FC236}">
                <a16:creationId xmlns:a16="http://schemas.microsoft.com/office/drawing/2014/main" id="{4D919FF4-59FF-4265-AC77-E9B21417EB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8528" y="2581421"/>
            <a:ext cx="4522210" cy="32588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0" name="Metin kutusu 9">
            <a:extLst>
              <a:ext uri="{FF2B5EF4-FFF2-40B4-BE49-F238E27FC236}">
                <a16:creationId xmlns:a16="http://schemas.microsoft.com/office/drawing/2014/main" id="{76432657-8C16-4E20-B25B-B47BEE30F4C6}"/>
              </a:ext>
            </a:extLst>
          </p:cNvPr>
          <p:cNvSpPr txBox="1"/>
          <p:nvPr/>
        </p:nvSpPr>
        <p:spPr>
          <a:xfrm>
            <a:off x="457200" y="3783086"/>
            <a:ext cx="5638800" cy="1289071"/>
          </a:xfrm>
          <a:prstGeom prst="rect">
            <a:avLst/>
          </a:prstGeom>
          <a:noFill/>
        </p:spPr>
        <p:txBody>
          <a:bodyPr wrap="square">
            <a:spAutoFit/>
          </a:bodyPr>
          <a:lstStyle/>
          <a:p>
            <a:pPr marL="342900" lvl="0" indent="-342900" algn="just">
              <a:lnSpc>
                <a:spcPct val="150000"/>
              </a:lnSpc>
              <a:spcAft>
                <a:spcPts val="800"/>
              </a:spcAft>
              <a:buFont typeface="Symbol" panose="05050102010706020507" pitchFamily="18" charset="2"/>
              <a:buChar char=""/>
            </a:pPr>
            <a:r>
              <a:rPr lang="tr-TR" dirty="0">
                <a:effectLst/>
                <a:latin typeface="Times New Roman" panose="02020603050405020304" pitchFamily="18" charset="0"/>
                <a:ea typeface="Times New Roman" panose="02020603050405020304" pitchFamily="18" charset="0"/>
              </a:rPr>
              <a:t>Alt yapı ihalesi kapsamında Gölköy </a:t>
            </a:r>
            <a:r>
              <a:rPr lang="tr-TR" dirty="0" err="1">
                <a:effectLst/>
                <a:latin typeface="Times New Roman" panose="02020603050405020304" pitchFamily="18" charset="0"/>
                <a:ea typeface="Times New Roman" panose="02020603050405020304" pitchFamily="18" charset="0"/>
              </a:rPr>
              <a:t>kampüsü’ne</a:t>
            </a:r>
            <a:r>
              <a:rPr lang="tr-TR" dirty="0">
                <a:effectLst/>
                <a:latin typeface="Times New Roman" panose="02020603050405020304" pitchFamily="18" charset="0"/>
                <a:ea typeface="Times New Roman" panose="02020603050405020304" pitchFamily="18" charset="0"/>
              </a:rPr>
              <a:t> peyzaj sulama tesisatı projesi hazırlandı. İlgili sulama tesisatı 2022 yılında yapımı sağlanacaktır.</a:t>
            </a:r>
          </a:p>
        </p:txBody>
      </p:sp>
    </p:spTree>
    <p:extLst>
      <p:ext uri="{BB962C8B-B14F-4D97-AF65-F5344CB8AC3E}">
        <p14:creationId xmlns:p14="http://schemas.microsoft.com/office/powerpoint/2010/main" val="41258868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A146283E-D16E-499F-A5FC-CD248A3ABCEC}"/>
              </a:ext>
            </a:extLst>
          </p:cNvPr>
          <p:cNvSpPr txBox="1"/>
          <p:nvPr/>
        </p:nvSpPr>
        <p:spPr>
          <a:xfrm>
            <a:off x="549440" y="171189"/>
            <a:ext cx="7920791" cy="579582"/>
          </a:xfrm>
          <a:prstGeom prst="rect">
            <a:avLst/>
          </a:prstGeom>
          <a:noFill/>
        </p:spPr>
        <p:txBody>
          <a:bodyPr wrap="square">
            <a:spAutoFit/>
          </a:bodyPr>
          <a:lstStyle/>
          <a:p>
            <a:pPr>
              <a:lnSpc>
                <a:spcPct val="150000"/>
              </a:lnSpc>
              <a:spcBef>
                <a:spcPts val="1200"/>
              </a:spcBef>
              <a:spcAft>
                <a:spcPts val="300"/>
              </a:spcAft>
            </a:pPr>
            <a:r>
              <a:rPr lang="en-GB" sz="2400" b="1" i="0" dirty="0" err="1">
                <a:solidFill>
                  <a:schemeClr val="accent2">
                    <a:lumMod val="50000"/>
                  </a:schemeClr>
                </a:solidFill>
                <a:effectLst/>
                <a:latin typeface="Times New Roman" panose="02020603050405020304" pitchFamily="18" charset="0"/>
                <a:ea typeface="Times New Roman" panose="02020603050405020304" pitchFamily="18" charset="0"/>
              </a:rPr>
              <a:t>Etüd</a:t>
            </a:r>
            <a:r>
              <a:rPr lang="en-GB" sz="2400" b="1" i="0" dirty="0">
                <a:solidFill>
                  <a:schemeClr val="accent2">
                    <a:lumMod val="50000"/>
                  </a:schemeClr>
                </a:solidFill>
                <a:effectLst/>
                <a:latin typeface="Times New Roman" panose="02020603050405020304" pitchFamily="18" charset="0"/>
                <a:ea typeface="Times New Roman" panose="02020603050405020304" pitchFamily="18" charset="0"/>
              </a:rPr>
              <a:t> </a:t>
            </a:r>
            <a:r>
              <a:rPr lang="en-GB" sz="2400" b="1" i="0" dirty="0" err="1">
                <a:solidFill>
                  <a:schemeClr val="accent2">
                    <a:lumMod val="50000"/>
                  </a:schemeClr>
                </a:solidFill>
                <a:effectLst/>
                <a:latin typeface="Times New Roman" panose="02020603050405020304" pitchFamily="18" charset="0"/>
                <a:ea typeface="Times New Roman" panose="02020603050405020304" pitchFamily="18" charset="0"/>
              </a:rPr>
              <a:t>ve</a:t>
            </a:r>
            <a:r>
              <a:rPr lang="en-GB" sz="2400" b="1" i="0" dirty="0">
                <a:solidFill>
                  <a:schemeClr val="accent2">
                    <a:lumMod val="50000"/>
                  </a:schemeClr>
                </a:solidFill>
                <a:effectLst/>
                <a:latin typeface="Times New Roman" panose="02020603050405020304" pitchFamily="18" charset="0"/>
                <a:ea typeface="Times New Roman" panose="02020603050405020304" pitchFamily="18" charset="0"/>
              </a:rPr>
              <a:t> </a:t>
            </a:r>
            <a:r>
              <a:rPr lang="en-GB" sz="2400" b="1" i="0" dirty="0" err="1">
                <a:solidFill>
                  <a:schemeClr val="accent2">
                    <a:lumMod val="50000"/>
                  </a:schemeClr>
                </a:solidFill>
                <a:effectLst/>
                <a:latin typeface="Times New Roman" panose="02020603050405020304" pitchFamily="18" charset="0"/>
                <a:ea typeface="Times New Roman" panose="02020603050405020304" pitchFamily="18" charset="0"/>
              </a:rPr>
              <a:t>Proje</a:t>
            </a:r>
            <a:r>
              <a:rPr lang="en-GB" sz="2400" b="1" i="0" dirty="0">
                <a:solidFill>
                  <a:schemeClr val="accent2">
                    <a:lumMod val="50000"/>
                  </a:schemeClr>
                </a:solidFill>
                <a:effectLst/>
                <a:latin typeface="Times New Roman" panose="02020603050405020304" pitchFamily="18" charset="0"/>
                <a:ea typeface="Times New Roman" panose="02020603050405020304" pitchFamily="18" charset="0"/>
              </a:rPr>
              <a:t> </a:t>
            </a:r>
            <a:r>
              <a:rPr lang="en-GB" sz="2400" b="1" i="0" dirty="0" err="1">
                <a:solidFill>
                  <a:schemeClr val="accent2">
                    <a:lumMod val="50000"/>
                  </a:schemeClr>
                </a:solidFill>
                <a:effectLst/>
                <a:latin typeface="Times New Roman" panose="02020603050405020304" pitchFamily="18" charset="0"/>
                <a:ea typeface="Times New Roman" panose="02020603050405020304" pitchFamily="18" charset="0"/>
              </a:rPr>
              <a:t>İşleri</a:t>
            </a:r>
            <a:endParaRPr lang="tr-TR" sz="2400" b="1" i="1" dirty="0">
              <a:solidFill>
                <a:schemeClr val="accent2">
                  <a:lumMod val="50000"/>
                </a:schemeClr>
              </a:solidFill>
              <a:effectLst/>
              <a:latin typeface="Arial" panose="020B0604020202020204" pitchFamily="34" charset="0"/>
              <a:ea typeface="Times New Roman" panose="02020603050405020304" pitchFamily="18" charset="0"/>
            </a:endParaRPr>
          </a:p>
        </p:txBody>
      </p:sp>
      <p:pic>
        <p:nvPicPr>
          <p:cNvPr id="22535" name="Picture 7">
            <a:extLst>
              <a:ext uri="{FF2B5EF4-FFF2-40B4-BE49-F238E27FC236}">
                <a16:creationId xmlns:a16="http://schemas.microsoft.com/office/drawing/2014/main" id="{A329EE9C-5414-46FF-A51C-0D8B176075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441" y="901532"/>
            <a:ext cx="3178175"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Metin kutusu 14">
            <a:extLst>
              <a:ext uri="{FF2B5EF4-FFF2-40B4-BE49-F238E27FC236}">
                <a16:creationId xmlns:a16="http://schemas.microsoft.com/office/drawing/2014/main" id="{0FD704F2-43AD-4001-8AF9-4633251F7E81}"/>
              </a:ext>
            </a:extLst>
          </p:cNvPr>
          <p:cNvSpPr txBox="1"/>
          <p:nvPr/>
        </p:nvSpPr>
        <p:spPr>
          <a:xfrm>
            <a:off x="3816516" y="980243"/>
            <a:ext cx="5441786" cy="3524042"/>
          </a:xfrm>
          <a:prstGeom prst="rect">
            <a:avLst/>
          </a:prstGeom>
          <a:noFill/>
        </p:spPr>
        <p:txBody>
          <a:bodyPr wrap="square">
            <a:spAutoFit/>
          </a:bodyPr>
          <a:lstStyle/>
          <a:p>
            <a:pPr marL="342900" lvl="0" indent="-342900" algn="just">
              <a:spcAft>
                <a:spcPts val="1000"/>
              </a:spcAft>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Bolu Abant İzzet Baysal Üniversitesi Giriş Kapısı Tasarımı Yarışması yapıldı. </a:t>
            </a:r>
            <a:r>
              <a:rPr lang="tr-TR" sz="1800" dirty="0" err="1">
                <a:effectLst/>
                <a:latin typeface="Times New Roman" panose="02020603050405020304" pitchFamily="18" charset="0"/>
                <a:ea typeface="Times New Roman" panose="02020603050405020304" pitchFamily="18" charset="0"/>
              </a:rPr>
              <a:t>Pandemi</a:t>
            </a:r>
            <a:r>
              <a:rPr lang="tr-TR" sz="1800" dirty="0">
                <a:effectLst/>
                <a:latin typeface="Times New Roman" panose="02020603050405020304" pitchFamily="18" charset="0"/>
                <a:ea typeface="Times New Roman" panose="02020603050405020304" pitchFamily="18" charset="0"/>
              </a:rPr>
              <a:t> şartları nedeni ile yeterli katılım sağlanamadığından, yarışma ileri bir tarihe ertelenmiştir.</a:t>
            </a:r>
          </a:p>
          <a:p>
            <a:pPr marL="342900" lvl="0" indent="-342900" algn="just">
              <a:spcAft>
                <a:spcPts val="1000"/>
              </a:spcAft>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Sıfır Atık Poster Tasarım Yarışması ilan edildi, yarışma 2022 yılında Tüm Türkiye geneli katılımlarla devam edecek ve sonuçlanacaktır.</a:t>
            </a:r>
          </a:p>
          <a:p>
            <a:pPr marL="342900" lvl="0" indent="-342900" algn="just">
              <a:spcAft>
                <a:spcPts val="1000"/>
              </a:spcAft>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Üniversite binalarının yangın çıkış planlarının hazırlanması ve fakülte sekreterliklerine ulaştırıldı.</a:t>
            </a:r>
          </a:p>
          <a:p>
            <a:pPr marL="342900" lvl="0" indent="-342900" algn="just">
              <a:spcAft>
                <a:spcPts val="1000"/>
              </a:spcAft>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Bolu Meslek Yüksek Okulu mimari planlarında revizyon yapılması, metraj çıkarılması,</a:t>
            </a:r>
          </a:p>
        </p:txBody>
      </p:sp>
      <p:sp>
        <p:nvSpPr>
          <p:cNvPr id="17" name="Metin kutusu 16">
            <a:extLst>
              <a:ext uri="{FF2B5EF4-FFF2-40B4-BE49-F238E27FC236}">
                <a16:creationId xmlns:a16="http://schemas.microsoft.com/office/drawing/2014/main" id="{B5F6C9A9-E774-4421-B07C-D881F3BC5F6A}"/>
              </a:ext>
            </a:extLst>
          </p:cNvPr>
          <p:cNvSpPr txBox="1"/>
          <p:nvPr/>
        </p:nvSpPr>
        <p:spPr>
          <a:xfrm>
            <a:off x="549441" y="4733757"/>
            <a:ext cx="8619960" cy="1605568"/>
          </a:xfrm>
          <a:prstGeom prst="rect">
            <a:avLst/>
          </a:prstGeom>
          <a:noFill/>
        </p:spPr>
        <p:txBody>
          <a:bodyPr wrap="square">
            <a:spAutoFit/>
          </a:bodyPr>
          <a:lstStyle/>
          <a:p>
            <a:pPr marL="342900" lvl="0" indent="-342900" algn="just">
              <a:spcAft>
                <a:spcPts val="1000"/>
              </a:spcAft>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Mengen MYO Yurt Binası mimari planlarında revizyon yapılması, yangın yönetmeliğine uygun olmayan yangın merdiveninin yönetmeliğe uygun halde değiştirilmesi,</a:t>
            </a:r>
          </a:p>
          <a:p>
            <a:pPr marL="342900" lvl="0" indent="-342900" algn="just">
              <a:spcAft>
                <a:spcPts val="1000"/>
              </a:spcAft>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Morfoloji Binası’nın bodrum katına kreş yapılması için gerekli mimari planların hazırlanması,</a:t>
            </a:r>
          </a:p>
        </p:txBody>
      </p:sp>
    </p:spTree>
    <p:extLst>
      <p:ext uri="{BB962C8B-B14F-4D97-AF65-F5344CB8AC3E}">
        <p14:creationId xmlns:p14="http://schemas.microsoft.com/office/powerpoint/2010/main" val="17641432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5BB1137-4379-4974-ACF2-A800B6AA9E39}"/>
              </a:ext>
            </a:extLst>
          </p:cNvPr>
          <p:cNvSpPr>
            <a:spLocks noGrp="1"/>
          </p:cNvSpPr>
          <p:nvPr>
            <p:ph idx="1"/>
          </p:nvPr>
        </p:nvSpPr>
        <p:spPr>
          <a:xfrm>
            <a:off x="500871" y="411999"/>
            <a:ext cx="8681229" cy="6229433"/>
          </a:xfrm>
        </p:spPr>
        <p:txBody>
          <a:bodyPr>
            <a:normAutofit/>
          </a:bodyPr>
          <a:lstStyle/>
          <a:p>
            <a:pPr marL="342900" lvl="0" indent="-342900" algn="just">
              <a:spcAft>
                <a:spcPts val="1000"/>
              </a:spcAft>
              <a:buFont typeface="Symbol" panose="05050102010706020507" pitchFamily="18" charset="2"/>
              <a:buChar char=""/>
            </a:pPr>
            <a:r>
              <a:rPr lang="tr-TR" dirty="0">
                <a:effectLst/>
                <a:latin typeface="Times New Roman" panose="02020603050405020304" pitchFamily="18" charset="0"/>
                <a:ea typeface="Times New Roman" panose="02020603050405020304" pitchFamily="18" charset="0"/>
              </a:rPr>
              <a:t>Gerede MYO, İlahiyat Fakültesi, Hukuk Fakültesi, Mengen MYO ve Merkezi Derslik Binalarının 3 boyutlu grafikleri üzerinde sunum açısından yönler, yazılar belirtilmesi,</a:t>
            </a:r>
          </a:p>
          <a:p>
            <a:pPr marL="342900" lvl="0" indent="-342900" algn="just">
              <a:spcAft>
                <a:spcPts val="1000"/>
              </a:spcAft>
              <a:buFont typeface="Symbol" panose="05050102010706020507" pitchFamily="18" charset="2"/>
              <a:buChar char=""/>
            </a:pPr>
            <a:r>
              <a:rPr lang="tr-TR" dirty="0">
                <a:effectLst/>
                <a:latin typeface="Times New Roman" panose="02020603050405020304" pitchFamily="18" charset="0"/>
                <a:ea typeface="Times New Roman" panose="02020603050405020304" pitchFamily="18" charset="0"/>
              </a:rPr>
              <a:t>Merkezi Derslik Binası metraj hesaplarının yapılması,</a:t>
            </a:r>
          </a:p>
          <a:p>
            <a:pPr marL="342900" lvl="0" indent="-342900" algn="just">
              <a:spcAft>
                <a:spcPts val="1000"/>
              </a:spcAft>
              <a:buFont typeface="Symbol" panose="05050102010706020507" pitchFamily="18" charset="2"/>
              <a:buChar char=""/>
            </a:pPr>
            <a:r>
              <a:rPr lang="tr-TR" dirty="0">
                <a:effectLst/>
                <a:latin typeface="Times New Roman" panose="02020603050405020304" pitchFamily="18" charset="0"/>
                <a:ea typeface="Times New Roman" panose="02020603050405020304" pitchFamily="18" charset="0"/>
              </a:rPr>
              <a:t>BAİBÜ Gölköy Kampüsü’nde bulunan fakülte binalarının çim biçme bölgelerinin belirlenmesi, plan üzerinde grafikle gösterilmesi,</a:t>
            </a:r>
          </a:p>
          <a:p>
            <a:pPr marL="342900" lvl="0" indent="-342900" algn="just">
              <a:spcAft>
                <a:spcPts val="1000"/>
              </a:spcAft>
              <a:buFont typeface="Symbol" panose="05050102010706020507" pitchFamily="18" charset="2"/>
              <a:buChar char=""/>
            </a:pPr>
            <a:r>
              <a:rPr lang="tr-TR" dirty="0">
                <a:effectLst/>
                <a:latin typeface="Times New Roman" panose="02020603050405020304" pitchFamily="18" charset="0"/>
                <a:ea typeface="Times New Roman" panose="02020603050405020304" pitchFamily="18" charset="0"/>
              </a:rPr>
              <a:t>Atık Deposu mimari projesinin yapılması,</a:t>
            </a:r>
          </a:p>
          <a:p>
            <a:pPr marL="342900" lvl="0" indent="-342900" algn="just">
              <a:spcAft>
                <a:spcPts val="1000"/>
              </a:spcAft>
              <a:buFont typeface="Symbol" panose="05050102010706020507" pitchFamily="18" charset="2"/>
              <a:buChar char=""/>
            </a:pPr>
            <a:r>
              <a:rPr lang="tr-TR" dirty="0">
                <a:effectLst/>
                <a:latin typeface="Times New Roman" panose="02020603050405020304" pitchFamily="18" charset="0"/>
                <a:ea typeface="Times New Roman" panose="02020603050405020304" pitchFamily="18" charset="0"/>
              </a:rPr>
              <a:t>Yeni İlahiyat Fakültesi malzeme poz numaralarının, metrajların belirtildiği Excel dosyasının hazırlanması,</a:t>
            </a:r>
          </a:p>
          <a:p>
            <a:pPr marL="342900" lvl="0" indent="-342900" algn="just">
              <a:spcAft>
                <a:spcPts val="1000"/>
              </a:spcAft>
              <a:buFont typeface="Symbol" panose="05050102010706020507" pitchFamily="18" charset="2"/>
              <a:buChar char=""/>
            </a:pPr>
            <a:r>
              <a:rPr lang="tr-TR" dirty="0">
                <a:effectLst/>
                <a:latin typeface="Times New Roman" panose="02020603050405020304" pitchFamily="18" charset="0"/>
                <a:ea typeface="Times New Roman" panose="02020603050405020304" pitchFamily="18" charset="0"/>
              </a:rPr>
              <a:t>Yeni yapılması düşünülen Ar-Ge &amp; Bilişim Merkezi Binası’nın mimari planlarının ve 3 boyutlu grafiklerinin hazırlanması,</a:t>
            </a:r>
          </a:p>
          <a:p>
            <a:pPr marL="342900" lvl="0" indent="-342900" algn="just">
              <a:spcAft>
                <a:spcPts val="1000"/>
              </a:spcAft>
              <a:buFont typeface="Symbol" panose="05050102010706020507" pitchFamily="18" charset="2"/>
              <a:buChar char=""/>
            </a:pPr>
            <a:r>
              <a:rPr lang="tr-TR" dirty="0">
                <a:effectLst/>
                <a:latin typeface="Times New Roman" panose="02020603050405020304" pitchFamily="18" charset="0"/>
                <a:ea typeface="Times New Roman" panose="02020603050405020304" pitchFamily="18" charset="0"/>
              </a:rPr>
              <a:t>Diş Hekimliği Fakültesi’nin planlarında yerinde yapılan tespitlerle as </a:t>
            </a:r>
            <a:r>
              <a:rPr lang="tr-TR" dirty="0" err="1">
                <a:effectLst/>
                <a:latin typeface="Times New Roman" panose="02020603050405020304" pitchFamily="18" charset="0"/>
                <a:ea typeface="Times New Roman" panose="02020603050405020304" pitchFamily="18" charset="0"/>
              </a:rPr>
              <a:t>built</a:t>
            </a:r>
            <a:r>
              <a:rPr lang="tr-TR" dirty="0">
                <a:effectLst/>
                <a:latin typeface="Times New Roman" panose="02020603050405020304" pitchFamily="18" charset="0"/>
                <a:ea typeface="Times New Roman" panose="02020603050405020304" pitchFamily="18" charset="0"/>
              </a:rPr>
              <a:t> (mevcut) projelerinin yeniden hazırlanması,</a:t>
            </a:r>
          </a:p>
          <a:p>
            <a:pPr marL="342900" lvl="0" indent="-342900" algn="just">
              <a:spcAft>
                <a:spcPts val="1000"/>
              </a:spcAft>
              <a:buFont typeface="Symbol" panose="05050102010706020507" pitchFamily="18" charset="2"/>
              <a:buChar char=""/>
            </a:pPr>
            <a:r>
              <a:rPr lang="tr-TR" dirty="0">
                <a:effectLst/>
                <a:latin typeface="Times New Roman" panose="02020603050405020304" pitchFamily="18" charset="0"/>
                <a:ea typeface="Times New Roman" panose="02020603050405020304" pitchFamily="18" charset="0"/>
              </a:rPr>
              <a:t>Yeni yapılan morfoloji binasının MEK-SİS projesinin yapılması,</a:t>
            </a:r>
          </a:p>
          <a:p>
            <a:pPr algn="just">
              <a:spcAft>
                <a:spcPts val="1000"/>
              </a:spcAft>
              <a:buFont typeface="Symbol" panose="05050102010706020507" pitchFamily="18" charset="2"/>
              <a:buChar char=""/>
            </a:pPr>
            <a:r>
              <a:rPr lang="tr-TR" sz="1800" dirty="0" err="1">
                <a:effectLst/>
                <a:latin typeface="Times New Roman" panose="02020603050405020304" pitchFamily="18" charset="0"/>
                <a:ea typeface="Times New Roman" panose="02020603050405020304" pitchFamily="18" charset="0"/>
              </a:rPr>
              <a:t>Mediko</a:t>
            </a:r>
            <a:r>
              <a:rPr lang="tr-TR" sz="1800" dirty="0">
                <a:effectLst/>
                <a:latin typeface="Times New Roman" panose="02020603050405020304" pitchFamily="18" charset="0"/>
                <a:ea typeface="Times New Roman" panose="02020603050405020304" pitchFamily="18" charset="0"/>
              </a:rPr>
              <a:t> Binası’nın mimari planlarında değişiklik yapılması,</a:t>
            </a:r>
          </a:p>
          <a:p>
            <a:pPr marL="342900" lvl="0" indent="-342900" algn="just">
              <a:lnSpc>
                <a:spcPct val="120000"/>
              </a:lnSpc>
              <a:spcAft>
                <a:spcPts val="1000"/>
              </a:spcAft>
              <a:buFont typeface="Symbol" panose="05050102010706020507" pitchFamily="18" charset="2"/>
              <a:buChar char=""/>
            </a:pPr>
            <a:endParaRPr lang="tr-TR" dirty="0"/>
          </a:p>
        </p:txBody>
      </p:sp>
    </p:spTree>
    <p:extLst>
      <p:ext uri="{BB962C8B-B14F-4D97-AF65-F5344CB8AC3E}">
        <p14:creationId xmlns:p14="http://schemas.microsoft.com/office/powerpoint/2010/main" val="30996764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51DDD5E-2571-4BA6-BBE4-F81020527EF4}"/>
              </a:ext>
            </a:extLst>
          </p:cNvPr>
          <p:cNvSpPr>
            <a:spLocks noGrp="1"/>
          </p:cNvSpPr>
          <p:nvPr>
            <p:ph idx="1"/>
          </p:nvPr>
        </p:nvSpPr>
        <p:spPr>
          <a:xfrm>
            <a:off x="257566" y="1059031"/>
            <a:ext cx="9012098" cy="4363869"/>
          </a:xfrm>
        </p:spPr>
        <p:txBody>
          <a:bodyPr>
            <a:normAutofit/>
          </a:bodyPr>
          <a:lstStyle/>
          <a:p>
            <a:pPr marL="342900" lvl="0" indent="-342900" algn="just">
              <a:lnSpc>
                <a:spcPct val="120000"/>
              </a:lnSpc>
              <a:spcAft>
                <a:spcPts val="1000"/>
              </a:spcAft>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Gerede Uygulamalı Bilimler MYO ve Mengen İzzet Baysal Aşçılık ve Gastronomi Kampüsü bina bilgilerinin (mekan sayıları, alan hesaplamaları) hazırlanması,</a:t>
            </a:r>
          </a:p>
          <a:p>
            <a:pPr marL="342900" lvl="0" indent="-342900" algn="just">
              <a:lnSpc>
                <a:spcPct val="120000"/>
              </a:lnSpc>
              <a:spcAft>
                <a:spcPts val="1000"/>
              </a:spcAft>
              <a:buFont typeface="Symbol" panose="05050102010706020507" pitchFamily="18" charset="2"/>
              <a:buChar char=""/>
            </a:pPr>
            <a:r>
              <a:rPr lang="tr-TR" sz="2400" i="1" dirty="0" err="1">
                <a:effectLst/>
                <a:latin typeface="Times New Roman" panose="02020603050405020304" pitchFamily="18" charset="0"/>
                <a:ea typeface="Times New Roman" panose="02020603050405020304" pitchFamily="18" charset="0"/>
              </a:rPr>
              <a:t>Gülezler</a:t>
            </a:r>
            <a:r>
              <a:rPr lang="tr-TR" sz="2400" i="1" dirty="0">
                <a:effectLst/>
                <a:latin typeface="Times New Roman" panose="02020603050405020304" pitchFamily="18" charset="0"/>
                <a:ea typeface="Times New Roman" panose="02020603050405020304" pitchFamily="18" charset="0"/>
              </a:rPr>
              <a:t> Konağı </a:t>
            </a:r>
            <a:r>
              <a:rPr lang="tr-TR" sz="1800" dirty="0">
                <a:effectLst/>
                <a:latin typeface="Times New Roman" panose="02020603050405020304" pitchFamily="18" charset="0"/>
                <a:ea typeface="Times New Roman" panose="02020603050405020304" pitchFamily="18" charset="0"/>
              </a:rPr>
              <a:t>için mimari tadilat projesi yapılması,</a:t>
            </a:r>
          </a:p>
          <a:p>
            <a:pPr marL="342900" lvl="0" indent="-342900" algn="just">
              <a:lnSpc>
                <a:spcPct val="120000"/>
              </a:lnSpc>
              <a:spcAft>
                <a:spcPts val="1000"/>
              </a:spcAft>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BAİBÜ Kampüs fiziki alanların güncellenmesi,</a:t>
            </a:r>
          </a:p>
          <a:p>
            <a:pPr marL="342900" lvl="0" indent="-342900" algn="just">
              <a:lnSpc>
                <a:spcPct val="120000"/>
              </a:lnSpc>
              <a:spcAft>
                <a:spcPts val="1000"/>
              </a:spcAft>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Prof. Dr. Fuat Sezgin Kütüphanesi çatı alanlarının hesaplanması,</a:t>
            </a:r>
          </a:p>
          <a:p>
            <a:pPr marL="342900" lvl="0" indent="-342900" algn="just">
              <a:lnSpc>
                <a:spcPct val="120000"/>
              </a:lnSpc>
              <a:spcAft>
                <a:spcPts val="1000"/>
              </a:spcAft>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BMYO Binalarına bilgisayar laboratuvarı çizilmesi, planlarda revizyon yapılması,</a:t>
            </a:r>
          </a:p>
          <a:p>
            <a:pPr marL="342900" lvl="0" indent="-342900" algn="just">
              <a:lnSpc>
                <a:spcPct val="120000"/>
              </a:lnSpc>
              <a:spcAft>
                <a:spcPts val="1000"/>
              </a:spcAft>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Bilgi-İşlem ve Kütüphane Binasının mimari yenileme çizimlerinin yapılması,</a:t>
            </a:r>
          </a:p>
          <a:p>
            <a:pPr marL="342900" lvl="0" indent="-342900" algn="just">
              <a:lnSpc>
                <a:spcPct val="120000"/>
              </a:lnSpc>
              <a:spcAft>
                <a:spcPts val="1000"/>
              </a:spcAft>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Kantin ihaleleri için gerekli alan hesaplarının teslim edilmesi işlemleri gerçekleştirilmiştir.</a:t>
            </a:r>
            <a:endParaRPr lang="tr-TR" dirty="0"/>
          </a:p>
        </p:txBody>
      </p:sp>
    </p:spTree>
    <p:extLst>
      <p:ext uri="{BB962C8B-B14F-4D97-AF65-F5344CB8AC3E}">
        <p14:creationId xmlns:p14="http://schemas.microsoft.com/office/powerpoint/2010/main" val="38616838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4131" y="629924"/>
            <a:ext cx="8738269" cy="6228075"/>
          </a:xfrm>
          <a:noFill/>
        </p:spPr>
        <p:txBody>
          <a:bodyPr>
            <a:noAutofit/>
          </a:bodyPr>
          <a:lstStyle/>
          <a:p>
            <a:pPr marL="342900" lvl="0" indent="-342900" algn="just">
              <a:spcAft>
                <a:spcPts val="800"/>
              </a:spcAft>
              <a:buFont typeface="Symbol" panose="05050102010706020507" pitchFamily="18" charset="2"/>
              <a:buChar char=""/>
            </a:pPr>
            <a:r>
              <a:rPr lang="tr-TR" sz="1600" dirty="0">
                <a:effectLst/>
                <a:latin typeface="Times New Roman" panose="02020603050405020304" pitchFamily="18" charset="0"/>
                <a:ea typeface="Calibri" panose="020F0502020204030204" pitchFamily="34" charset="0"/>
              </a:rPr>
              <a:t>5018</a:t>
            </a:r>
            <a:r>
              <a:rPr lang="tr-TR" sz="1600" dirty="0">
                <a:solidFill>
                  <a:srgbClr val="FF0000"/>
                </a:solidFill>
                <a:effectLst/>
                <a:latin typeface="Times New Roman" panose="02020603050405020304" pitchFamily="18" charset="0"/>
                <a:ea typeface="Calibri" panose="020F0502020204030204" pitchFamily="34" charset="0"/>
              </a:rPr>
              <a:t> </a:t>
            </a:r>
            <a:r>
              <a:rPr lang="tr-TR" sz="1600" dirty="0">
                <a:effectLst/>
                <a:latin typeface="Times New Roman" panose="02020603050405020304" pitchFamily="18" charset="0"/>
                <a:ea typeface="Calibri" panose="020F0502020204030204" pitchFamily="34" charset="0"/>
              </a:rPr>
              <a:t>Sayılı Kamu Mali Yönetimi ve Kontrol Kanununa istinaden Başkanlığımıza ait tüm işlemlerin yürütülmesi, Bütçe planlama-raporlama ile ilgili tüm işlemler, ödenek kontrolü, ödenek kaydı vb. işler ve bu işlemlere ilişkin Strateji Geliştirme Daire Başkanlığı ile koordineli olarak yapıldı.</a:t>
            </a:r>
            <a:endParaRPr lang="tr-TR" sz="1600" dirty="0">
              <a:effectLst/>
              <a:latin typeface="Times New Roman" panose="02020603050405020304" pitchFamily="18" charset="0"/>
              <a:ea typeface="Times New Roman" panose="02020603050405020304" pitchFamily="18" charset="0"/>
            </a:endParaRPr>
          </a:p>
          <a:p>
            <a:pPr marL="342900" marR="172720" lvl="0" indent="-342900" algn="just">
              <a:spcAft>
                <a:spcPts val="800"/>
              </a:spcAft>
              <a:buFont typeface="Symbol" panose="05050102010706020507" pitchFamily="18" charset="2"/>
              <a:buChar char=""/>
            </a:pPr>
            <a:r>
              <a:rPr lang="tr-TR" sz="1600" dirty="0">
                <a:effectLst/>
                <a:latin typeface="Times New Roman" panose="02020603050405020304" pitchFamily="18" charset="0"/>
                <a:ea typeface="Calibri" panose="020F0502020204030204" pitchFamily="34" charset="0"/>
              </a:rPr>
              <a:t>Üniversitemiz yatırım ödeneklerinin proje bazlı takibini sağlanarak istatistiki bilgiler Başkanlık ve Rektörlük Makamına paylaşıldı.  </a:t>
            </a:r>
            <a:endParaRPr lang="tr-TR" sz="1600" dirty="0">
              <a:effectLst/>
              <a:latin typeface="Times New Roman" panose="02020603050405020304" pitchFamily="18" charset="0"/>
              <a:ea typeface="Times New Roman" panose="02020603050405020304" pitchFamily="18" charset="0"/>
            </a:endParaRPr>
          </a:p>
          <a:p>
            <a:pPr marL="342900" marR="172720" lvl="0" indent="-342900" algn="just">
              <a:spcAft>
                <a:spcPts val="800"/>
              </a:spcAft>
              <a:buFont typeface="Symbol" panose="05050102010706020507" pitchFamily="18" charset="2"/>
              <a:buChar char=""/>
            </a:pPr>
            <a:r>
              <a:rPr lang="tr-TR" sz="1600" dirty="0">
                <a:effectLst/>
                <a:latin typeface="Times New Roman" panose="02020603050405020304" pitchFamily="18" charset="0"/>
                <a:ea typeface="Calibri" panose="020F0502020204030204" pitchFamily="34" charset="0"/>
              </a:rPr>
              <a:t>Ödeme evraklarının zamanında Strateji Geliştirme Daire Başkanlığına verilip süresi içerisinde ödenmesinin gerçekleştirilmesini sağlamak amacıyla bütçe ödeneklerini zamanında planlaması sağlandı.</a:t>
            </a:r>
            <a:endParaRPr lang="tr-TR" sz="1600" dirty="0">
              <a:effectLst/>
              <a:latin typeface="Times New Roman" panose="02020603050405020304" pitchFamily="18" charset="0"/>
              <a:ea typeface="Times New Roman" panose="02020603050405020304" pitchFamily="18" charset="0"/>
            </a:endParaRPr>
          </a:p>
          <a:p>
            <a:pPr marL="342900" marR="172720" lvl="0" indent="-342900" algn="just">
              <a:spcAft>
                <a:spcPts val="800"/>
              </a:spcAft>
              <a:buFont typeface="Symbol" panose="05050102010706020507" pitchFamily="18" charset="2"/>
              <a:buChar char=""/>
            </a:pPr>
            <a:r>
              <a:rPr lang="tr-TR" sz="1600" dirty="0">
                <a:effectLst/>
                <a:latin typeface="Times New Roman" panose="02020603050405020304" pitchFamily="18" charset="0"/>
                <a:ea typeface="Calibri" panose="020F0502020204030204" pitchFamily="34" charset="0"/>
              </a:rPr>
              <a:t>Mali yıl kapsamında 4 dönem halinde düzenlenen Valilik İl Koordinasyon Kurul toplantılarına hazır edilmesini sağlandı.</a:t>
            </a:r>
            <a:endParaRPr lang="tr-TR" sz="1600" dirty="0">
              <a:effectLst/>
              <a:latin typeface="Times New Roman" panose="02020603050405020304" pitchFamily="18" charset="0"/>
              <a:ea typeface="Times New Roman" panose="02020603050405020304" pitchFamily="18" charset="0"/>
            </a:endParaRPr>
          </a:p>
          <a:p>
            <a:pPr marL="342900" marR="172720" lvl="0" indent="-342900" algn="just">
              <a:spcAft>
                <a:spcPts val="800"/>
              </a:spcAft>
              <a:buFont typeface="Symbol" panose="05050102010706020507" pitchFamily="18" charset="2"/>
              <a:buChar char=""/>
            </a:pPr>
            <a:r>
              <a:rPr lang="tr-TR" sz="1600" dirty="0">
                <a:effectLst/>
                <a:latin typeface="Times New Roman" panose="02020603050405020304" pitchFamily="18" charset="0"/>
                <a:ea typeface="Calibri" panose="020F0502020204030204" pitchFamily="34" charset="0"/>
              </a:rPr>
              <a:t>Bütçe ile ilgili tüm işlemler, planlama, ödenek kontrolü, ödenek kaydı, Strateji Geliştirme Daire Başkanlığında aylık ödenek ve harcama icmalleri alınıp teyidi, 4734 22/d-21/f  ve %10 limit ödenek kontrolü işlemlerine ait yazışmaları yapıldı.</a:t>
            </a:r>
            <a:endParaRPr lang="tr-TR" sz="1600" dirty="0">
              <a:effectLst/>
              <a:latin typeface="Times New Roman" panose="02020603050405020304" pitchFamily="18" charset="0"/>
              <a:ea typeface="Times New Roman" panose="02020603050405020304" pitchFamily="18" charset="0"/>
            </a:endParaRPr>
          </a:p>
          <a:p>
            <a:pPr marL="342900" marR="172720" lvl="0" indent="-342900" algn="just">
              <a:spcAft>
                <a:spcPts val="800"/>
              </a:spcAft>
              <a:buFont typeface="Symbol" panose="05050102010706020507" pitchFamily="18" charset="2"/>
              <a:buChar char=""/>
            </a:pPr>
            <a:r>
              <a:rPr lang="tr-TR" sz="1600" dirty="0">
                <a:effectLst/>
                <a:latin typeface="Times New Roman" panose="02020603050405020304" pitchFamily="18" charset="0"/>
                <a:ea typeface="Calibri" panose="020F0502020204030204" pitchFamily="34" charset="0"/>
              </a:rPr>
              <a:t>Yıllık Birim Faaliyet Raporları, Yatırım İzleme ve Değerlendirme Raporları, Kurumsal Mali Beklentiler Raporu, Detay Programları, performans göstergeleri, iş akış şemaları, hizmet envanterleri vb. işlemler ve bu işlemlere ait Stratejik Plan Revizyonu ve süreçleri ile takibine ilişkin tüm süreçleri takibini sağlandı.</a:t>
            </a:r>
            <a:endParaRPr lang="tr-TR" sz="1600" dirty="0">
              <a:effectLst/>
              <a:latin typeface="Times New Roman" panose="02020603050405020304" pitchFamily="18" charset="0"/>
              <a:ea typeface="Times New Roman" panose="02020603050405020304" pitchFamily="18" charset="0"/>
            </a:endParaRPr>
          </a:p>
          <a:p>
            <a:pPr marL="342900" marR="172720" lvl="0" indent="-342900" algn="just">
              <a:spcAft>
                <a:spcPts val="1000"/>
              </a:spcAft>
              <a:buFont typeface="Symbol" panose="05050102010706020507" pitchFamily="18" charset="2"/>
              <a:buChar char=""/>
            </a:pPr>
            <a:r>
              <a:rPr lang="tr-TR" sz="1600" dirty="0">
                <a:effectLst/>
                <a:latin typeface="Times New Roman" panose="02020603050405020304" pitchFamily="18" charset="0"/>
                <a:ea typeface="Calibri" panose="020F0502020204030204" pitchFamily="34" charset="0"/>
              </a:rPr>
              <a:t>İç Kontrol Standartları Uyum Eylem Planı Hazırlama Grubu Görevliliği dâhilinde gerekli işlemleri yapıldı. </a:t>
            </a:r>
            <a:endParaRPr lang="tr-TR" sz="1600" b="1" i="1" dirty="0"/>
          </a:p>
        </p:txBody>
      </p:sp>
      <p:sp>
        <p:nvSpPr>
          <p:cNvPr id="4" name="Metin kutusu 3">
            <a:extLst>
              <a:ext uri="{FF2B5EF4-FFF2-40B4-BE49-F238E27FC236}">
                <a16:creationId xmlns:a16="http://schemas.microsoft.com/office/drawing/2014/main" id="{7FE64E26-8E67-4917-BC87-A06C3682614D}"/>
              </a:ext>
            </a:extLst>
          </p:cNvPr>
          <p:cNvSpPr txBox="1"/>
          <p:nvPr/>
        </p:nvSpPr>
        <p:spPr>
          <a:xfrm>
            <a:off x="485274" y="168260"/>
            <a:ext cx="6104020" cy="461665"/>
          </a:xfrm>
          <a:prstGeom prst="rect">
            <a:avLst/>
          </a:prstGeom>
          <a:noFill/>
        </p:spPr>
        <p:txBody>
          <a:bodyPr wrap="square">
            <a:spAutoFit/>
          </a:bodyPr>
          <a:lstStyle/>
          <a:p>
            <a:pPr marL="0" indent="0" algn="just">
              <a:buNone/>
            </a:pPr>
            <a:r>
              <a:rPr lang="en-GB" sz="2400" b="1" dirty="0" err="1">
                <a:solidFill>
                  <a:schemeClr val="accent2">
                    <a:lumMod val="50000"/>
                  </a:schemeClr>
                </a:solidFill>
                <a:latin typeface="Times New Roman" pitchFamily="18" charset="0"/>
                <a:cs typeface="Times New Roman" pitchFamily="18" charset="0"/>
              </a:rPr>
              <a:t>Yatırım</a:t>
            </a:r>
            <a:r>
              <a:rPr lang="en-GB" sz="2400" b="1" dirty="0">
                <a:solidFill>
                  <a:schemeClr val="accent2">
                    <a:lumMod val="50000"/>
                  </a:schemeClr>
                </a:solidFill>
                <a:latin typeface="Times New Roman" pitchFamily="18" charset="0"/>
                <a:cs typeface="Times New Roman" pitchFamily="18" charset="0"/>
              </a:rPr>
              <a:t>, </a:t>
            </a:r>
            <a:r>
              <a:rPr lang="en-GB" sz="2400" b="1" dirty="0" err="1">
                <a:solidFill>
                  <a:schemeClr val="accent2">
                    <a:lumMod val="50000"/>
                  </a:schemeClr>
                </a:solidFill>
                <a:latin typeface="Times New Roman" pitchFamily="18" charset="0"/>
                <a:cs typeface="Times New Roman" pitchFamily="18" charset="0"/>
              </a:rPr>
              <a:t>Bütçe</a:t>
            </a:r>
            <a:r>
              <a:rPr lang="en-GB" sz="2400" b="1" dirty="0">
                <a:solidFill>
                  <a:schemeClr val="accent2">
                    <a:lumMod val="50000"/>
                  </a:schemeClr>
                </a:solidFill>
                <a:latin typeface="Times New Roman" pitchFamily="18" charset="0"/>
                <a:cs typeface="Times New Roman" pitchFamily="18" charset="0"/>
              </a:rPr>
              <a:t> </a:t>
            </a:r>
            <a:r>
              <a:rPr lang="en-GB" sz="2400" b="1" dirty="0" err="1">
                <a:solidFill>
                  <a:schemeClr val="accent2">
                    <a:lumMod val="50000"/>
                  </a:schemeClr>
                </a:solidFill>
                <a:latin typeface="Times New Roman" pitchFamily="18" charset="0"/>
                <a:cs typeface="Times New Roman" pitchFamily="18" charset="0"/>
              </a:rPr>
              <a:t>Planlama</a:t>
            </a:r>
            <a:r>
              <a:rPr lang="en-GB" sz="2400" b="1" dirty="0">
                <a:solidFill>
                  <a:schemeClr val="accent2">
                    <a:lumMod val="50000"/>
                  </a:schemeClr>
                </a:solidFill>
                <a:latin typeface="Times New Roman" pitchFamily="18" charset="0"/>
                <a:cs typeface="Times New Roman" pitchFamily="18" charset="0"/>
              </a:rPr>
              <a:t> </a:t>
            </a:r>
            <a:r>
              <a:rPr lang="en-GB" sz="2400" b="1" dirty="0" err="1">
                <a:solidFill>
                  <a:schemeClr val="accent2">
                    <a:lumMod val="50000"/>
                  </a:schemeClr>
                </a:solidFill>
                <a:latin typeface="Times New Roman" pitchFamily="18" charset="0"/>
                <a:cs typeface="Times New Roman" pitchFamily="18" charset="0"/>
              </a:rPr>
              <a:t>ve</a:t>
            </a:r>
            <a:r>
              <a:rPr lang="en-GB" sz="2400" b="1" dirty="0">
                <a:solidFill>
                  <a:schemeClr val="accent2">
                    <a:lumMod val="50000"/>
                  </a:schemeClr>
                </a:solidFill>
                <a:latin typeface="Times New Roman" pitchFamily="18" charset="0"/>
                <a:cs typeface="Times New Roman" pitchFamily="18" charset="0"/>
              </a:rPr>
              <a:t> </a:t>
            </a:r>
            <a:r>
              <a:rPr lang="en-GB" sz="2400" b="1" dirty="0" err="1">
                <a:solidFill>
                  <a:schemeClr val="accent2">
                    <a:lumMod val="50000"/>
                  </a:schemeClr>
                </a:solidFill>
                <a:latin typeface="Times New Roman" pitchFamily="18" charset="0"/>
                <a:cs typeface="Times New Roman" pitchFamily="18" charset="0"/>
              </a:rPr>
              <a:t>Raporlama</a:t>
            </a:r>
            <a:endParaRPr lang="tr-TR" sz="2400" b="1" dirty="0">
              <a:solidFill>
                <a:schemeClr val="accent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8078588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00644" y="724395"/>
            <a:ext cx="8635861" cy="4970552"/>
          </a:xfrm>
        </p:spPr>
        <p:txBody>
          <a:bodyPr>
            <a:normAutofit/>
          </a:bodyPr>
          <a:lstStyle/>
          <a:p>
            <a:pPr marL="0" indent="0" algn="just">
              <a:buNone/>
            </a:pPr>
            <a:r>
              <a:rPr lang="en-GB" sz="2400" b="1" dirty="0" err="1">
                <a:solidFill>
                  <a:schemeClr val="accent2">
                    <a:lumMod val="50000"/>
                  </a:schemeClr>
                </a:solidFill>
                <a:latin typeface="Times New Roman" panose="02020603050405020304" pitchFamily="18" charset="0"/>
                <a:cs typeface="Times New Roman" panose="02020603050405020304" pitchFamily="18" charset="0"/>
              </a:rPr>
              <a:t>Taşınmaz</a:t>
            </a:r>
            <a:r>
              <a:rPr lang="en-GB" sz="2400" b="1" dirty="0">
                <a:solidFill>
                  <a:schemeClr val="accent2">
                    <a:lumMod val="50000"/>
                  </a:schemeClr>
                </a:solidFill>
                <a:latin typeface="Times New Roman" panose="02020603050405020304" pitchFamily="18" charset="0"/>
                <a:cs typeface="Times New Roman" panose="02020603050405020304" pitchFamily="18" charset="0"/>
              </a:rPr>
              <a:t> </a:t>
            </a:r>
            <a:r>
              <a:rPr lang="en-GB" sz="2400" b="1" dirty="0" err="1">
                <a:solidFill>
                  <a:schemeClr val="accent2">
                    <a:lumMod val="50000"/>
                  </a:schemeClr>
                </a:solidFill>
                <a:latin typeface="Times New Roman" panose="02020603050405020304" pitchFamily="18" charset="0"/>
                <a:cs typeface="Times New Roman" panose="02020603050405020304" pitchFamily="18" charset="0"/>
              </a:rPr>
              <a:t>işlemleri</a:t>
            </a:r>
            <a:r>
              <a:rPr lang="en-GB" sz="2400" b="1" dirty="0">
                <a:solidFill>
                  <a:schemeClr val="accent2">
                    <a:lumMod val="50000"/>
                  </a:schemeClr>
                </a:solidFill>
                <a:latin typeface="Times New Roman" panose="02020603050405020304" pitchFamily="18" charset="0"/>
                <a:cs typeface="Times New Roman" panose="02020603050405020304" pitchFamily="18" charset="0"/>
              </a:rPr>
              <a:t> </a:t>
            </a:r>
            <a:endParaRPr lang="tr-TR" sz="2400" b="1" dirty="0">
              <a:solidFill>
                <a:schemeClr val="accent2">
                  <a:lumMod val="50000"/>
                </a:schemeClr>
              </a:solidFill>
              <a:latin typeface="Times New Roman" panose="02020603050405020304" pitchFamily="18" charset="0"/>
              <a:cs typeface="Times New Roman" panose="02020603050405020304" pitchFamily="18" charset="0"/>
            </a:endParaRPr>
          </a:p>
          <a:p>
            <a:pPr marL="0" indent="0" algn="just">
              <a:buNone/>
            </a:pPr>
            <a:endParaRPr lang="tr-TR" b="1" i="1" dirty="0">
              <a:latin typeface="Times New Roman" panose="02020603050405020304" pitchFamily="18"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GB" sz="1800" dirty="0" err="1">
                <a:effectLst/>
                <a:latin typeface="Times New Roman" panose="02020603050405020304" pitchFamily="18" charset="0"/>
                <a:ea typeface="Times New Roman" panose="02020603050405020304" pitchFamily="18" charset="0"/>
              </a:rPr>
              <a:t>Mudurnu</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Kaygana</a:t>
            </a:r>
            <a:r>
              <a:rPr lang="en-GB" sz="1800" dirty="0">
                <a:effectLst/>
                <a:latin typeface="Times New Roman" panose="02020603050405020304" pitchFamily="18" charset="0"/>
                <a:ea typeface="Times New Roman" panose="02020603050405020304" pitchFamily="18" charset="0"/>
              </a:rPr>
              <a:t> 375 </a:t>
            </a:r>
            <a:r>
              <a:rPr lang="en-GB" sz="1800" dirty="0" err="1">
                <a:effectLst/>
                <a:latin typeface="Times New Roman" panose="02020603050405020304" pitchFamily="18" charset="0"/>
                <a:ea typeface="Times New Roman" panose="02020603050405020304" pitchFamily="18" charset="0"/>
              </a:rPr>
              <a:t>ada</a:t>
            </a:r>
            <a:r>
              <a:rPr lang="en-GB" sz="1800" dirty="0">
                <a:effectLst/>
                <a:latin typeface="Times New Roman" panose="02020603050405020304" pitchFamily="18" charset="0"/>
                <a:ea typeface="Times New Roman" panose="02020603050405020304" pitchFamily="18" charset="0"/>
              </a:rPr>
              <a:t> 1 nolu </a:t>
            </a:r>
            <a:r>
              <a:rPr lang="en-GB" sz="1800" dirty="0" err="1">
                <a:effectLst/>
                <a:latin typeface="Times New Roman" panose="02020603050405020304" pitchFamily="18" charset="0"/>
                <a:ea typeface="Times New Roman" panose="02020603050405020304" pitchFamily="18" charset="0"/>
              </a:rPr>
              <a:t>parsel</a:t>
            </a:r>
            <a:r>
              <a:rPr lang="en-GB" sz="1800" dirty="0">
                <a:effectLst/>
                <a:latin typeface="Times New Roman" panose="02020603050405020304" pitchFamily="18" charset="0"/>
                <a:ea typeface="Times New Roman" panose="02020603050405020304" pitchFamily="18" charset="0"/>
              </a:rPr>
              <a:t> (1.300 m²)’in </a:t>
            </a:r>
            <a:r>
              <a:rPr lang="en-GB" sz="1800" dirty="0" err="1">
                <a:effectLst/>
                <a:latin typeface="Times New Roman" panose="02020603050405020304" pitchFamily="18" charset="0"/>
                <a:ea typeface="Times New Roman" panose="02020603050405020304" pitchFamily="18" charset="0"/>
              </a:rPr>
              <a:t>Çevre</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ve</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Şehircilik</a:t>
            </a:r>
            <a:r>
              <a:rPr lang="en-GB" sz="1800" dirty="0">
                <a:effectLst/>
                <a:latin typeface="Times New Roman" panose="02020603050405020304" pitchFamily="18" charset="0"/>
                <a:ea typeface="Times New Roman" panose="02020603050405020304" pitchFamily="18" charset="0"/>
              </a:rPr>
              <a:t> İl </a:t>
            </a:r>
            <a:r>
              <a:rPr lang="en-GB" sz="1800" dirty="0" err="1">
                <a:effectLst/>
                <a:latin typeface="Times New Roman" panose="02020603050405020304" pitchFamily="18" charset="0"/>
                <a:ea typeface="Times New Roman" panose="02020603050405020304" pitchFamily="18" charset="0"/>
              </a:rPr>
              <a:t>Müdürlüğünün</a:t>
            </a:r>
            <a:r>
              <a:rPr lang="en-GB" sz="1800" dirty="0">
                <a:effectLst/>
                <a:latin typeface="Times New Roman" panose="02020603050405020304" pitchFamily="18" charset="0"/>
                <a:ea typeface="Times New Roman" panose="02020603050405020304" pitchFamily="18" charset="0"/>
              </a:rPr>
              <a:t> 23.11.2021 </a:t>
            </a:r>
            <a:r>
              <a:rPr lang="en-GB" sz="1800" dirty="0" err="1">
                <a:effectLst/>
                <a:latin typeface="Times New Roman" panose="02020603050405020304" pitchFamily="18" charset="0"/>
                <a:ea typeface="Times New Roman" panose="02020603050405020304" pitchFamily="18" charset="0"/>
              </a:rPr>
              <a:t>tarih</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ve</a:t>
            </a:r>
            <a:r>
              <a:rPr lang="en-GB" sz="1800" dirty="0">
                <a:effectLst/>
                <a:latin typeface="Times New Roman" panose="02020603050405020304" pitchFamily="18" charset="0"/>
                <a:ea typeface="Times New Roman" panose="02020603050405020304" pitchFamily="18" charset="0"/>
              </a:rPr>
              <a:t> 2267387 </a:t>
            </a:r>
            <a:r>
              <a:rPr lang="en-GB" sz="1800" dirty="0" err="1">
                <a:effectLst/>
                <a:latin typeface="Times New Roman" panose="02020603050405020304" pitchFamily="18" charset="0"/>
                <a:ea typeface="Times New Roman" panose="02020603050405020304" pitchFamily="18" charset="0"/>
              </a:rPr>
              <a:t>sayılı</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yazıları</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ile</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eğitim</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hizmetlerinde</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kullanılmak</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üzere</a:t>
            </a:r>
            <a:r>
              <a:rPr lang="en-GB" sz="1800" dirty="0">
                <a:effectLst/>
                <a:latin typeface="Times New Roman" panose="02020603050405020304" pitchFamily="18" charset="0"/>
                <a:ea typeface="Times New Roman" panose="02020603050405020304" pitchFamily="18" charset="0"/>
              </a:rPr>
              <a:t> 2 </a:t>
            </a:r>
            <a:r>
              <a:rPr lang="en-GB" sz="1800" dirty="0" err="1">
                <a:effectLst/>
                <a:latin typeface="Times New Roman" panose="02020603050405020304" pitchFamily="18" charset="0"/>
                <a:ea typeface="Times New Roman" panose="02020603050405020304" pitchFamily="18" charset="0"/>
              </a:rPr>
              <a:t>yıl</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ön</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tahsisi</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yeniden</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yapıldı</a:t>
            </a:r>
            <a:r>
              <a:rPr lang="en-GB" sz="1800" dirty="0">
                <a:effectLst/>
                <a:latin typeface="Times New Roman" panose="02020603050405020304" pitchFamily="18" charset="0"/>
                <a:ea typeface="Times New Roman" panose="02020603050405020304" pitchFamily="18" charset="0"/>
              </a:rPr>
              <a:t>.</a:t>
            </a:r>
            <a:endParaRPr lang="tr-TR" sz="18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Symbol" panose="05050102010706020507" pitchFamily="18" charset="2"/>
              <a:buChar char=""/>
            </a:pPr>
            <a:r>
              <a:rPr lang="en-GB" sz="1800" dirty="0">
                <a:effectLst/>
                <a:latin typeface="Times New Roman" panose="02020603050405020304" pitchFamily="18" charset="0"/>
                <a:ea typeface="Times New Roman" panose="02020603050405020304" pitchFamily="18" charset="0"/>
              </a:rPr>
              <a:t>Milli </a:t>
            </a:r>
            <a:r>
              <a:rPr lang="en-GB" sz="1800" dirty="0" err="1">
                <a:effectLst/>
                <a:latin typeface="Times New Roman" panose="02020603050405020304" pitchFamily="18" charset="0"/>
                <a:ea typeface="Times New Roman" panose="02020603050405020304" pitchFamily="18" charset="0"/>
              </a:rPr>
              <a:t>Emlak</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Müdürlüğüün</a:t>
            </a:r>
            <a:r>
              <a:rPr lang="en-GB" sz="1800" dirty="0">
                <a:effectLst/>
                <a:latin typeface="Times New Roman" panose="02020603050405020304" pitchFamily="18" charset="0"/>
                <a:ea typeface="Times New Roman" panose="02020603050405020304" pitchFamily="18" charset="0"/>
              </a:rPr>
              <a:t> 26.03.2021 </a:t>
            </a:r>
            <a:r>
              <a:rPr lang="en-GB" sz="1800" dirty="0" err="1">
                <a:effectLst/>
                <a:latin typeface="Times New Roman" panose="02020603050405020304" pitchFamily="18" charset="0"/>
                <a:ea typeface="Times New Roman" panose="02020603050405020304" pitchFamily="18" charset="0"/>
              </a:rPr>
              <a:t>tarih</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ve</a:t>
            </a:r>
            <a:r>
              <a:rPr lang="en-GB" sz="1800" dirty="0">
                <a:effectLst/>
                <a:latin typeface="Times New Roman" panose="02020603050405020304" pitchFamily="18" charset="0"/>
                <a:ea typeface="Times New Roman" panose="02020603050405020304" pitchFamily="18" charset="0"/>
              </a:rPr>
              <a:t> 632130 </a:t>
            </a:r>
            <a:r>
              <a:rPr lang="en-GB" sz="1800" dirty="0" err="1">
                <a:effectLst/>
                <a:latin typeface="Times New Roman" panose="02020603050405020304" pitchFamily="18" charset="0"/>
                <a:ea typeface="Times New Roman" panose="02020603050405020304" pitchFamily="18" charset="0"/>
              </a:rPr>
              <a:t>sayılı</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yazısı</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ile</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Karaköy</a:t>
            </a:r>
            <a:r>
              <a:rPr lang="en-GB" sz="1800" dirty="0">
                <a:effectLst/>
                <a:latin typeface="Times New Roman" panose="02020603050405020304" pitchFamily="18" charset="0"/>
                <a:ea typeface="Times New Roman" panose="02020603050405020304" pitchFamily="18" charset="0"/>
              </a:rPr>
              <a:t> 785, 786 </a:t>
            </a:r>
            <a:r>
              <a:rPr lang="en-GB" sz="1800" dirty="0" err="1">
                <a:effectLst/>
                <a:latin typeface="Times New Roman" panose="02020603050405020304" pitchFamily="18" charset="0"/>
                <a:ea typeface="Times New Roman" panose="02020603050405020304" pitchFamily="18" charset="0"/>
              </a:rPr>
              <a:t>nolu</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parsel</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ile</a:t>
            </a:r>
            <a:r>
              <a:rPr lang="en-GB" sz="1800" dirty="0">
                <a:effectLst/>
                <a:latin typeface="Times New Roman" panose="02020603050405020304" pitchFamily="18" charset="0"/>
                <a:ea typeface="Times New Roman" panose="02020603050405020304" pitchFamily="18" charset="0"/>
              </a:rPr>
              <a:t> 2889 </a:t>
            </a:r>
            <a:r>
              <a:rPr lang="en-GB" sz="1800" dirty="0" err="1">
                <a:effectLst/>
                <a:latin typeface="Times New Roman" panose="02020603050405020304" pitchFamily="18" charset="0"/>
                <a:ea typeface="Times New Roman" panose="02020603050405020304" pitchFamily="18" charset="0"/>
              </a:rPr>
              <a:t>ada</a:t>
            </a:r>
            <a:r>
              <a:rPr lang="en-GB" sz="1800" dirty="0">
                <a:effectLst/>
                <a:latin typeface="Times New Roman" panose="02020603050405020304" pitchFamily="18" charset="0"/>
                <a:ea typeface="Times New Roman" panose="02020603050405020304" pitchFamily="18" charset="0"/>
              </a:rPr>
              <a:t> 1 </a:t>
            </a:r>
            <a:r>
              <a:rPr lang="en-GB" sz="1800" dirty="0" err="1">
                <a:effectLst/>
                <a:latin typeface="Times New Roman" panose="02020603050405020304" pitchFamily="18" charset="0"/>
                <a:ea typeface="Times New Roman" panose="02020603050405020304" pitchFamily="18" charset="0"/>
              </a:rPr>
              <a:t>nolu</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parsellerin</a:t>
            </a:r>
            <a:r>
              <a:rPr lang="en-GB" sz="1800" dirty="0">
                <a:effectLst/>
                <a:latin typeface="Times New Roman" panose="02020603050405020304" pitchFamily="18" charset="0"/>
                <a:ea typeface="Times New Roman" panose="02020603050405020304" pitchFamily="18" charset="0"/>
              </a:rPr>
              <a:t> </a:t>
            </a:r>
            <a:r>
              <a:rPr lang="tr-TR" sz="1800" dirty="0">
                <a:effectLst/>
                <a:latin typeface="TimesNewRomanPSMT"/>
                <a:ea typeface="Batang" panose="02030600000101010101" pitchFamily="18" charset="-127"/>
                <a:cs typeface="TimesNewRomanPSMT"/>
              </a:rPr>
              <a:t>cins değişikliği nedeniyle yeni vasıfları üzerinden üniversitemiz adına kesin tahsisleri yapıldı.</a:t>
            </a:r>
            <a:endParaRPr lang="tr-TR" sz="1800" dirty="0">
              <a:effectLst/>
              <a:latin typeface="Times New Roman" panose="02020603050405020304" pitchFamily="18" charset="0"/>
              <a:ea typeface="Times New Roman" panose="02020603050405020304" pitchFamily="18" charset="0"/>
            </a:endParaRPr>
          </a:p>
          <a:p>
            <a:pPr marL="0" indent="0" algn="just">
              <a:buNone/>
            </a:pPr>
            <a:endParaRPr lang="tr-TR" dirty="0"/>
          </a:p>
        </p:txBody>
      </p:sp>
    </p:spTree>
    <p:extLst>
      <p:ext uri="{BB962C8B-B14F-4D97-AF65-F5344CB8AC3E}">
        <p14:creationId xmlns:p14="http://schemas.microsoft.com/office/powerpoint/2010/main" val="3234087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22531E13-9641-4E6A-9EA0-8CEF61494377}"/>
              </a:ext>
            </a:extLst>
          </p:cNvPr>
          <p:cNvSpPr txBox="1">
            <a:spLocks noGrp="1"/>
          </p:cNvSpPr>
          <p:nvPr>
            <p:ph type="title"/>
          </p:nvPr>
        </p:nvSpPr>
        <p:spPr>
          <a:xfrm>
            <a:off x="1141413" y="609600"/>
            <a:ext cx="7423371" cy="499032"/>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92500"/>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sz="2400" b="1" dirty="0">
                <a:solidFill>
                  <a:schemeClr val="accent2">
                    <a:lumMod val="50000"/>
                  </a:schemeClr>
                </a:solidFill>
                <a:latin typeface="+mj-lt"/>
                <a:ea typeface="+mj-ea"/>
                <a:cs typeface="+mj-cs"/>
              </a:rPr>
              <a:t>I- GENEL BİLGİLER </a:t>
            </a:r>
          </a:p>
        </p:txBody>
      </p:sp>
      <p:sp>
        <p:nvSpPr>
          <p:cNvPr id="8" name="Metin Yer Tutucusu 7">
            <a:extLst>
              <a:ext uri="{FF2B5EF4-FFF2-40B4-BE49-F238E27FC236}">
                <a16:creationId xmlns:a16="http://schemas.microsoft.com/office/drawing/2014/main" id="{A6E78BEB-1A2D-4B0B-8473-DE4CC3B9A13B}"/>
              </a:ext>
            </a:extLst>
          </p:cNvPr>
          <p:cNvSpPr>
            <a:spLocks noGrp="1"/>
          </p:cNvSpPr>
          <p:nvPr>
            <p:ph type="body" idx="1"/>
          </p:nvPr>
        </p:nvSpPr>
        <p:spPr>
          <a:xfrm>
            <a:off x="1141414" y="1931837"/>
            <a:ext cx="7423370" cy="3986363"/>
          </a:xfrm>
          <a:noFill/>
        </p:spPr>
        <p:txBody>
          <a:bodyPr anchor="ctr" anchorCtr="0">
            <a:normAutofit/>
          </a:bodyPr>
          <a:lstStyle/>
          <a:p>
            <a:r>
              <a:rPr lang="en-GB" b="1" dirty="0">
                <a:solidFill>
                  <a:schemeClr val="accent2">
                    <a:lumMod val="50000"/>
                  </a:schemeClr>
                </a:solidFill>
                <a:latin typeface="Times New Roman" pitchFamily="18" charset="0"/>
                <a:cs typeface="Times New Roman" pitchFamily="18" charset="0"/>
              </a:rPr>
              <a:t>I. </a:t>
            </a:r>
            <a:r>
              <a:rPr lang="en-GB" b="1" dirty="0" err="1">
                <a:solidFill>
                  <a:schemeClr val="accent2">
                    <a:lumMod val="50000"/>
                  </a:schemeClr>
                </a:solidFill>
                <a:latin typeface="Times New Roman" pitchFamily="18" charset="0"/>
                <a:cs typeface="Times New Roman" pitchFamily="18" charset="0"/>
              </a:rPr>
              <a:t>Yetki</a:t>
            </a:r>
            <a:r>
              <a:rPr lang="en-GB" b="1" dirty="0">
                <a:solidFill>
                  <a:schemeClr val="accent2">
                    <a:lumMod val="50000"/>
                  </a:schemeClr>
                </a:solidFill>
                <a:latin typeface="Times New Roman" pitchFamily="18" charset="0"/>
                <a:cs typeface="Times New Roman" pitchFamily="18" charset="0"/>
              </a:rPr>
              <a:t> </a:t>
            </a:r>
            <a:r>
              <a:rPr lang="tr-TR" b="1" dirty="0">
                <a:solidFill>
                  <a:schemeClr val="accent2">
                    <a:lumMod val="50000"/>
                  </a:schemeClr>
                </a:solidFill>
                <a:latin typeface="Times New Roman" pitchFamily="18" charset="0"/>
                <a:cs typeface="Times New Roman" pitchFamily="18" charset="0"/>
              </a:rPr>
              <a:t>v</a:t>
            </a:r>
            <a:r>
              <a:rPr lang="en-GB" b="1" dirty="0">
                <a:solidFill>
                  <a:schemeClr val="accent2">
                    <a:lumMod val="50000"/>
                  </a:schemeClr>
                </a:solidFill>
                <a:latin typeface="Times New Roman" pitchFamily="18" charset="0"/>
                <a:cs typeface="Times New Roman" pitchFamily="18" charset="0"/>
              </a:rPr>
              <a:t>e </a:t>
            </a:r>
            <a:r>
              <a:rPr lang="en-GB" b="1" dirty="0" err="1">
                <a:solidFill>
                  <a:schemeClr val="accent2">
                    <a:lumMod val="50000"/>
                  </a:schemeClr>
                </a:solidFill>
                <a:latin typeface="Times New Roman" pitchFamily="18" charset="0"/>
                <a:cs typeface="Times New Roman" pitchFamily="18" charset="0"/>
              </a:rPr>
              <a:t>Görev</a:t>
            </a:r>
            <a:r>
              <a:rPr lang="en-GB" b="1" dirty="0">
                <a:solidFill>
                  <a:schemeClr val="accent2">
                    <a:lumMod val="50000"/>
                  </a:schemeClr>
                </a:solidFill>
                <a:latin typeface="Times New Roman" pitchFamily="18" charset="0"/>
                <a:cs typeface="Times New Roman" pitchFamily="18" charset="0"/>
              </a:rPr>
              <a:t> </a:t>
            </a:r>
            <a:endParaRPr lang="tr-TR" b="1" dirty="0">
              <a:solidFill>
                <a:schemeClr val="accent2">
                  <a:lumMod val="50000"/>
                </a:schemeClr>
              </a:solidFill>
              <a:latin typeface="Times New Roman" pitchFamily="18" charset="0"/>
              <a:cs typeface="Times New Roman" pitchFamily="18" charset="0"/>
            </a:endParaRPr>
          </a:p>
          <a:p>
            <a:pPr algn="just"/>
            <a:r>
              <a:rPr lang="tr-TR" dirty="0">
                <a:latin typeface="Times New Roman" pitchFamily="18" charset="0"/>
                <a:cs typeface="Times New Roman" pitchFamily="18" charset="0"/>
              </a:rPr>
              <a:t>	</a:t>
            </a:r>
            <a:r>
              <a:rPr lang="tr-TR" cap="none" dirty="0">
                <a:latin typeface="Times New Roman" pitchFamily="18" charset="0"/>
                <a:cs typeface="Times New Roman" pitchFamily="18" charset="0"/>
              </a:rPr>
              <a:t>Yapı İşleri Ve Teknik Daire Başkanlığının kuruluşu 2547 sayılı kanunun 51. Maddesine göre kurulan idari teşkilatların kuruluş ve görevlerine ilişkin esasları düzenleyen 124 sayılı yükseköğretim üst kuruluşları İle Yükseköğretim Kurumlarının İdari Teşkilatı Hakkında Kanun Hükmünde Kararnamenin 28 maddesinde belirtilmiştir.</a:t>
            </a:r>
            <a:endParaRPr lang="tr-TR" sz="2000" dirty="0">
              <a:solidFill>
                <a:schemeClr val="bg1"/>
              </a:solidFill>
            </a:endParaRPr>
          </a:p>
        </p:txBody>
      </p:sp>
      <p:sp>
        <p:nvSpPr>
          <p:cNvPr id="11" name="Başlık 1">
            <a:extLst>
              <a:ext uri="{FF2B5EF4-FFF2-40B4-BE49-F238E27FC236}">
                <a16:creationId xmlns:a16="http://schemas.microsoft.com/office/drawing/2014/main" id="{42172567-A367-4690-A846-60249C5DF777}"/>
              </a:ext>
            </a:extLst>
          </p:cNvPr>
          <p:cNvSpPr txBox="1">
            <a:spLocks/>
          </p:cNvSpPr>
          <p:nvPr/>
        </p:nvSpPr>
        <p:spPr>
          <a:xfrm>
            <a:off x="1149129" y="1181178"/>
            <a:ext cx="7423371" cy="499032"/>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Pct val="125000"/>
              <a:buFont typeface="Arial" panose="020B0604020202020204" pitchFamily="34" charset="0"/>
              <a:buNone/>
              <a:tabLst/>
              <a:defRPr/>
            </a:pPr>
            <a:r>
              <a:rPr kumimoji="0" lang="tr-TR" sz="2000" b="1" i="0" u="none" strike="noStrike" kern="1200" cap="all" spc="0" normalizeH="0" baseline="0" noProof="0" dirty="0">
                <a:ln>
                  <a:noFill/>
                </a:ln>
                <a:solidFill>
                  <a:schemeClr val="accent2">
                    <a:lumMod val="50000"/>
                  </a:schemeClr>
                </a:solidFill>
                <a:effectLst/>
                <a:uLnTx/>
                <a:uFillTx/>
                <a:latin typeface="Tw Cen MT"/>
                <a:ea typeface="+mn-ea"/>
                <a:cs typeface="+mn-cs"/>
              </a:rPr>
              <a:t>B</a:t>
            </a:r>
            <a:r>
              <a:rPr kumimoji="0" lang="tr-TR" sz="2000" b="1" i="0" u="none" strike="noStrike" kern="1200" cap="none" spc="0" normalizeH="0" baseline="0" noProof="0" dirty="0">
                <a:ln>
                  <a:noFill/>
                </a:ln>
                <a:solidFill>
                  <a:schemeClr val="accent2">
                    <a:lumMod val="50000"/>
                  </a:schemeClr>
                </a:solidFill>
                <a:effectLst/>
                <a:uLnTx/>
                <a:uFillTx/>
                <a:latin typeface="Tw Cen MT"/>
                <a:ea typeface="+mn-ea"/>
                <a:cs typeface="+mn-cs"/>
              </a:rPr>
              <a:t>- Yetki, Görev ve Sorumluluklar</a:t>
            </a:r>
          </a:p>
        </p:txBody>
      </p:sp>
    </p:spTree>
    <p:extLst>
      <p:ext uri="{BB962C8B-B14F-4D97-AF65-F5344CB8AC3E}">
        <p14:creationId xmlns:p14="http://schemas.microsoft.com/office/powerpoint/2010/main" val="17766055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6388" y="368665"/>
            <a:ext cx="8933812" cy="5890161"/>
          </a:xfrm>
          <a:noFill/>
        </p:spPr>
        <p:txBody>
          <a:bodyPr>
            <a:normAutofit/>
          </a:bodyPr>
          <a:lstStyle/>
          <a:p>
            <a:pPr marL="0" indent="0" algn="just">
              <a:buNone/>
            </a:pPr>
            <a:r>
              <a:rPr lang="en-GB" sz="2400" b="1" dirty="0" err="1">
                <a:solidFill>
                  <a:schemeClr val="accent2">
                    <a:lumMod val="50000"/>
                  </a:schemeClr>
                </a:solidFill>
                <a:latin typeface="Times New Roman" panose="02020603050405020304" pitchFamily="18" charset="0"/>
                <a:cs typeface="Times New Roman" pitchFamily="18" charset="0"/>
              </a:rPr>
              <a:t>Kontrollük</a:t>
            </a:r>
            <a:r>
              <a:rPr lang="en-GB" sz="2400" b="1" dirty="0">
                <a:solidFill>
                  <a:schemeClr val="accent2">
                    <a:lumMod val="50000"/>
                  </a:schemeClr>
                </a:solidFill>
                <a:latin typeface="Times New Roman" panose="02020603050405020304" pitchFamily="18" charset="0"/>
                <a:cs typeface="Times New Roman" pitchFamily="18" charset="0"/>
              </a:rPr>
              <a:t> (</a:t>
            </a:r>
            <a:r>
              <a:rPr lang="en-GB" sz="2400" b="1" dirty="0" err="1">
                <a:solidFill>
                  <a:schemeClr val="accent2">
                    <a:lumMod val="50000"/>
                  </a:schemeClr>
                </a:solidFill>
                <a:latin typeface="Times New Roman" panose="02020603050405020304" pitchFamily="18" charset="0"/>
                <a:cs typeface="Times New Roman" pitchFamily="18" charset="0"/>
              </a:rPr>
              <a:t>Elektrik</a:t>
            </a:r>
            <a:r>
              <a:rPr lang="en-GB" sz="2400" b="1" dirty="0">
                <a:solidFill>
                  <a:schemeClr val="accent2">
                    <a:lumMod val="50000"/>
                  </a:schemeClr>
                </a:solidFill>
                <a:latin typeface="Times New Roman" panose="02020603050405020304" pitchFamily="18" charset="0"/>
                <a:cs typeface="Times New Roman" pitchFamily="18" charset="0"/>
              </a:rPr>
              <a:t>)</a:t>
            </a:r>
            <a:endParaRPr lang="tr-TR" sz="2400" b="1" i="1" dirty="0">
              <a:solidFill>
                <a:schemeClr val="accent2">
                  <a:lumMod val="50000"/>
                </a:schemeClr>
              </a:solidFill>
              <a:latin typeface="Times New Roman" panose="02020603050405020304" pitchFamily="18" charset="0"/>
              <a:cs typeface="Times New Roman" panose="02020603050405020304" pitchFamily="18" charset="0"/>
            </a:endParaRPr>
          </a:p>
          <a:p>
            <a:pPr marL="342900" lvl="0" indent="-342900" algn="just">
              <a:lnSpc>
                <a:spcPct val="110000"/>
              </a:lnSpc>
              <a:spcAft>
                <a:spcPts val="800"/>
              </a:spcAft>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İzzet Baysal Kampüsü çevre aydınlatma armatürleri yeni nesil LED armatürlerle değiştirildi. Çevre aydınlatma kalitesi arttırıldı ve elektrik enerji tüketiminde yaklaşık </a:t>
            </a:r>
            <a:r>
              <a:rPr lang="tr-TR" sz="2400" i="1" dirty="0">
                <a:effectLst/>
                <a:latin typeface="Times New Roman" panose="02020603050405020304" pitchFamily="18" charset="0"/>
                <a:ea typeface="Times New Roman" panose="02020603050405020304" pitchFamily="18" charset="0"/>
              </a:rPr>
              <a:t>%40’lık tasarruf </a:t>
            </a:r>
            <a:r>
              <a:rPr lang="tr-TR" sz="1800" dirty="0">
                <a:effectLst/>
                <a:latin typeface="Times New Roman" panose="02020603050405020304" pitchFamily="18" charset="0"/>
                <a:ea typeface="Times New Roman" panose="02020603050405020304" pitchFamily="18" charset="0"/>
              </a:rPr>
              <a:t>sağlandı.</a:t>
            </a:r>
          </a:p>
          <a:p>
            <a:pPr marL="342900" lvl="0" indent="-342900" algn="just">
              <a:lnSpc>
                <a:spcPct val="110000"/>
              </a:lnSpc>
              <a:spcAft>
                <a:spcPts val="800"/>
              </a:spcAft>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İzzet Baysal Kampüsünde aydınlatma eksikliği olan bölgelerde (Sosyal Tesis bölgesi, Lojman bölgeleri, KYK Yurt bölgesi, Kütük Ev bölgesi, Kreş bölgesi, Isı Merkezi, Su Deposu) aydınlatma projeleri yapılarak bu bölgeler aydınlatıldı. </a:t>
            </a:r>
          </a:p>
          <a:p>
            <a:pPr marL="342900" lvl="0" indent="-342900" algn="just">
              <a:lnSpc>
                <a:spcPct val="110000"/>
              </a:lnSpc>
              <a:spcAft>
                <a:spcPts val="800"/>
              </a:spcAft>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Mengen İzzet Baysal Aşçılık ve Gastronomi Kampüsü elektrik altyapısı hazırlandı. Bu kapsamda Beton trafo köşkü, trafo, OG ve AG panolar, OG yeraltı hattı ve bağlantılar yapıldı.</a:t>
            </a:r>
          </a:p>
          <a:p>
            <a:pPr indent="0" algn="just">
              <a:lnSpc>
                <a:spcPct val="110000"/>
              </a:lnSpc>
              <a:buNone/>
            </a:pPr>
            <a:r>
              <a:rPr lang="tr-TR" sz="1800" dirty="0">
                <a:effectLst/>
                <a:latin typeface="Times New Roman" panose="02020603050405020304" pitchFamily="18" charset="0"/>
                <a:ea typeface="Times New Roman" panose="02020603050405020304" pitchFamily="18" charset="0"/>
              </a:rPr>
              <a:t>           Üniversitemiz İzzet Baysal Vakfı tarafından yaptırılan ve inşaatı devam etmekte olan </a:t>
            </a:r>
            <a:r>
              <a:rPr lang="en-GB" sz="1800" dirty="0">
                <a:effectLst/>
                <a:latin typeface="Times New Roman" panose="02020603050405020304" pitchFamily="18" charset="0"/>
                <a:ea typeface="Times New Roman" panose="02020603050405020304" pitchFamily="18" charset="0"/>
              </a:rPr>
              <a:t>Mengen </a:t>
            </a:r>
            <a:r>
              <a:rPr lang="en-GB" sz="1800" dirty="0" err="1">
                <a:effectLst/>
                <a:latin typeface="Times New Roman" panose="02020603050405020304" pitchFamily="18" charset="0"/>
                <a:ea typeface="Times New Roman" panose="02020603050405020304" pitchFamily="18" charset="0"/>
              </a:rPr>
              <a:t>İzzet</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Baysal</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Aşçılık</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ve</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Gastronomi</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Kampüsü</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İhalesi</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Kapsamında</a:t>
            </a:r>
            <a:r>
              <a:rPr lang="en-GB" sz="1800" dirty="0">
                <a:effectLst/>
                <a:latin typeface="Times New Roman" panose="02020603050405020304" pitchFamily="18" charset="0"/>
                <a:ea typeface="Times New Roman" panose="02020603050405020304" pitchFamily="18" charset="0"/>
              </a:rPr>
              <a:t>;</a:t>
            </a:r>
            <a:endParaRPr lang="tr-TR" sz="1800" dirty="0">
              <a:effectLst/>
              <a:latin typeface="Times New Roman" panose="02020603050405020304" pitchFamily="18" charset="0"/>
              <a:ea typeface="Times New Roman" panose="02020603050405020304" pitchFamily="18" charset="0"/>
            </a:endParaRPr>
          </a:p>
          <a:p>
            <a:pPr marL="0" indent="0" algn="just">
              <a:lnSpc>
                <a:spcPct val="110000"/>
              </a:lnSpc>
              <a:buNone/>
            </a:pPr>
            <a:r>
              <a:rPr lang="tr-TR" sz="1800" dirty="0">
                <a:effectLst/>
                <a:latin typeface="Times New Roman" panose="02020603050405020304" pitchFamily="18" charset="0"/>
                <a:ea typeface="Times New Roman" panose="02020603050405020304" pitchFamily="18" charset="0"/>
              </a:rPr>
              <a:t>Eğitim binalarında elektrik iç tesisat çalışmalarında sona yaklaşıldı. Kablolamalar, pano montajları, armatür montajları, priz sonlandırılmaları, yangın alarm sistemleri, görüntü ve seslendirme sitemleri ile asansör montajları tamamlandı.</a:t>
            </a:r>
          </a:p>
          <a:p>
            <a:pPr marL="0" indent="0" algn="just">
              <a:buNone/>
            </a:pPr>
            <a:endParaRPr lang="tr-TR" dirty="0"/>
          </a:p>
        </p:txBody>
      </p:sp>
    </p:spTree>
    <p:extLst>
      <p:ext uri="{BB962C8B-B14F-4D97-AF65-F5344CB8AC3E}">
        <p14:creationId xmlns:p14="http://schemas.microsoft.com/office/powerpoint/2010/main" val="37280445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0F78707-F506-4619-9AAE-9ABC82C7584A}"/>
              </a:ext>
            </a:extLst>
          </p:cNvPr>
          <p:cNvSpPr>
            <a:spLocks noGrp="1"/>
          </p:cNvSpPr>
          <p:nvPr>
            <p:ph type="title"/>
          </p:nvPr>
        </p:nvSpPr>
        <p:spPr>
          <a:xfrm>
            <a:off x="497305" y="331991"/>
            <a:ext cx="10972800" cy="402817"/>
          </a:xfrm>
        </p:spPr>
        <p:txBody>
          <a:bodyPr>
            <a:normAutofit fontScale="90000"/>
          </a:bodyPr>
          <a:lstStyle/>
          <a:p>
            <a:r>
              <a:rPr lang="en-GB" sz="3100" b="1" i="0" dirty="0" err="1">
                <a:solidFill>
                  <a:schemeClr val="accent2">
                    <a:lumMod val="50000"/>
                  </a:schemeClr>
                </a:solidFill>
                <a:effectLst/>
                <a:latin typeface="Times New Roman" panose="02020603050405020304" pitchFamily="18" charset="0"/>
                <a:ea typeface="Times New Roman" panose="02020603050405020304" pitchFamily="18" charset="0"/>
              </a:rPr>
              <a:t>Kontrollük</a:t>
            </a:r>
            <a:r>
              <a:rPr lang="en-GB" sz="3100" b="1" i="0" dirty="0">
                <a:solidFill>
                  <a:schemeClr val="accent2">
                    <a:lumMod val="50000"/>
                  </a:schemeClr>
                </a:solidFill>
                <a:effectLst/>
                <a:latin typeface="Times New Roman" panose="02020603050405020304" pitchFamily="18" charset="0"/>
                <a:ea typeface="Times New Roman" panose="02020603050405020304" pitchFamily="18" charset="0"/>
              </a:rPr>
              <a:t> (</a:t>
            </a:r>
            <a:r>
              <a:rPr lang="en-GB" sz="3100" b="1" i="0" dirty="0" err="1">
                <a:solidFill>
                  <a:schemeClr val="accent2">
                    <a:lumMod val="50000"/>
                  </a:schemeClr>
                </a:solidFill>
                <a:effectLst/>
                <a:latin typeface="Times New Roman" panose="02020603050405020304" pitchFamily="18" charset="0"/>
                <a:ea typeface="Times New Roman" panose="02020603050405020304" pitchFamily="18" charset="0"/>
              </a:rPr>
              <a:t>Mekanik</a:t>
            </a:r>
            <a:r>
              <a:rPr lang="en-GB" sz="3100" b="1" i="0" dirty="0">
                <a:solidFill>
                  <a:schemeClr val="accent2">
                    <a:lumMod val="50000"/>
                  </a:schemeClr>
                </a:solidFill>
                <a:effectLst/>
                <a:latin typeface="Times New Roman" panose="02020603050405020304" pitchFamily="18" charset="0"/>
                <a:ea typeface="Times New Roman" panose="02020603050405020304" pitchFamily="18" charset="0"/>
              </a:rPr>
              <a:t>)</a:t>
            </a:r>
            <a:endParaRPr lang="tr-TR" dirty="0">
              <a:solidFill>
                <a:schemeClr val="accent2">
                  <a:lumMod val="50000"/>
                </a:schemeClr>
              </a:solidFill>
            </a:endParaRPr>
          </a:p>
        </p:txBody>
      </p:sp>
      <p:sp>
        <p:nvSpPr>
          <p:cNvPr id="3" name="İçerik Yer Tutucusu 2">
            <a:extLst>
              <a:ext uri="{FF2B5EF4-FFF2-40B4-BE49-F238E27FC236}">
                <a16:creationId xmlns:a16="http://schemas.microsoft.com/office/drawing/2014/main" id="{B1DE3934-DF37-4BFA-B599-B8386FFB5375}"/>
              </a:ext>
            </a:extLst>
          </p:cNvPr>
          <p:cNvSpPr>
            <a:spLocks noGrp="1"/>
          </p:cNvSpPr>
          <p:nvPr>
            <p:ph idx="1"/>
          </p:nvPr>
        </p:nvSpPr>
        <p:spPr>
          <a:xfrm>
            <a:off x="497305" y="1085768"/>
            <a:ext cx="8773695" cy="5555664"/>
          </a:xfrm>
          <a:noFill/>
        </p:spPr>
        <p:txBody>
          <a:bodyPr>
            <a:noAutofit/>
          </a:bodyPr>
          <a:lstStyle/>
          <a:p>
            <a:pPr marL="0" lvl="0" indent="0" algn="just">
              <a:lnSpc>
                <a:spcPct val="150000"/>
              </a:lnSpc>
              <a:buNone/>
            </a:pPr>
            <a:r>
              <a:rPr lang="tr-TR" dirty="0">
                <a:effectLst/>
                <a:latin typeface="Times New Roman" panose="02020603050405020304" pitchFamily="18" charset="0"/>
                <a:ea typeface="Times New Roman" panose="02020603050405020304" pitchFamily="18" charset="0"/>
              </a:rPr>
              <a:t>          Üniversitemiz İzzet Baysal Vakfı tarafından yaptırılan ve inşaatı devam etmekte olan Gölköy Kampüste Hukuk Fakültesi ve Mengen İlçemizde </a:t>
            </a:r>
            <a:r>
              <a:rPr lang="en-GB" dirty="0">
                <a:effectLst/>
                <a:latin typeface="Times New Roman" panose="02020603050405020304" pitchFamily="18" charset="0"/>
                <a:ea typeface="Times New Roman" panose="02020603050405020304" pitchFamily="18" charset="0"/>
              </a:rPr>
              <a:t>Mengen </a:t>
            </a:r>
            <a:r>
              <a:rPr lang="en-GB" dirty="0" err="1">
                <a:effectLst/>
                <a:latin typeface="Times New Roman" panose="02020603050405020304" pitchFamily="18" charset="0"/>
                <a:ea typeface="Times New Roman" panose="02020603050405020304" pitchFamily="18" charset="0"/>
              </a:rPr>
              <a:t>İzzet</a:t>
            </a:r>
            <a:r>
              <a:rPr lang="en-GB" dirty="0">
                <a:effectLst/>
                <a:latin typeface="Times New Roman" panose="02020603050405020304" pitchFamily="18" charset="0"/>
                <a:ea typeface="Times New Roman" panose="02020603050405020304" pitchFamily="18" charset="0"/>
              </a:rPr>
              <a:t> </a:t>
            </a:r>
            <a:r>
              <a:rPr lang="en-GB" dirty="0" err="1">
                <a:effectLst/>
                <a:latin typeface="Times New Roman" panose="02020603050405020304" pitchFamily="18" charset="0"/>
                <a:ea typeface="Times New Roman" panose="02020603050405020304" pitchFamily="18" charset="0"/>
              </a:rPr>
              <a:t>Baysal</a:t>
            </a:r>
            <a:r>
              <a:rPr lang="en-GB" dirty="0">
                <a:effectLst/>
                <a:latin typeface="Times New Roman" panose="02020603050405020304" pitchFamily="18" charset="0"/>
                <a:ea typeface="Times New Roman" panose="02020603050405020304" pitchFamily="18" charset="0"/>
              </a:rPr>
              <a:t> </a:t>
            </a:r>
            <a:r>
              <a:rPr lang="en-GB" dirty="0" err="1">
                <a:effectLst/>
                <a:latin typeface="Times New Roman" panose="02020603050405020304" pitchFamily="18" charset="0"/>
                <a:ea typeface="Times New Roman" panose="02020603050405020304" pitchFamily="18" charset="0"/>
              </a:rPr>
              <a:t>Aşçılık</a:t>
            </a:r>
            <a:r>
              <a:rPr lang="en-GB" dirty="0">
                <a:effectLst/>
                <a:latin typeface="Times New Roman" panose="02020603050405020304" pitchFamily="18" charset="0"/>
                <a:ea typeface="Times New Roman" panose="02020603050405020304" pitchFamily="18" charset="0"/>
              </a:rPr>
              <a:t> </a:t>
            </a:r>
            <a:r>
              <a:rPr lang="en-GB" dirty="0" err="1">
                <a:effectLst/>
                <a:latin typeface="Times New Roman" panose="02020603050405020304" pitchFamily="18" charset="0"/>
                <a:ea typeface="Times New Roman" panose="02020603050405020304" pitchFamily="18" charset="0"/>
              </a:rPr>
              <a:t>ve</a:t>
            </a:r>
            <a:r>
              <a:rPr lang="en-GB" dirty="0">
                <a:effectLst/>
                <a:latin typeface="Times New Roman" panose="02020603050405020304" pitchFamily="18" charset="0"/>
                <a:ea typeface="Times New Roman" panose="02020603050405020304" pitchFamily="18" charset="0"/>
              </a:rPr>
              <a:t> </a:t>
            </a:r>
            <a:r>
              <a:rPr lang="en-GB" dirty="0" err="1">
                <a:effectLst/>
                <a:latin typeface="Times New Roman" panose="02020603050405020304" pitchFamily="18" charset="0"/>
                <a:ea typeface="Times New Roman" panose="02020603050405020304" pitchFamily="18" charset="0"/>
              </a:rPr>
              <a:t>Gastronomi</a:t>
            </a:r>
            <a:r>
              <a:rPr lang="en-GB" dirty="0">
                <a:effectLst/>
                <a:latin typeface="Times New Roman" panose="02020603050405020304" pitchFamily="18" charset="0"/>
                <a:ea typeface="Times New Roman" panose="02020603050405020304" pitchFamily="18" charset="0"/>
              </a:rPr>
              <a:t> </a:t>
            </a:r>
            <a:r>
              <a:rPr lang="en-GB" dirty="0" err="1">
                <a:effectLst/>
                <a:latin typeface="Times New Roman" panose="02020603050405020304" pitchFamily="18" charset="0"/>
                <a:ea typeface="Times New Roman" panose="02020603050405020304" pitchFamily="18" charset="0"/>
              </a:rPr>
              <a:t>Kampüsü</a:t>
            </a:r>
            <a:r>
              <a:rPr lang="en-GB" dirty="0">
                <a:effectLst/>
                <a:latin typeface="Times New Roman" panose="02020603050405020304" pitchFamily="18" charset="0"/>
                <a:ea typeface="Times New Roman" panose="02020603050405020304" pitchFamily="18" charset="0"/>
              </a:rPr>
              <a:t> </a:t>
            </a:r>
            <a:r>
              <a:rPr lang="en-GB" dirty="0" err="1">
                <a:effectLst/>
                <a:latin typeface="Times New Roman" panose="02020603050405020304" pitchFamily="18" charset="0"/>
                <a:ea typeface="Times New Roman" panose="02020603050405020304" pitchFamily="18" charset="0"/>
              </a:rPr>
              <a:t>İnşaatlarının</a:t>
            </a:r>
            <a:r>
              <a:rPr lang="en-GB" dirty="0">
                <a:effectLst/>
                <a:latin typeface="Times New Roman" panose="02020603050405020304" pitchFamily="18" charset="0"/>
                <a:ea typeface="Times New Roman" panose="02020603050405020304" pitchFamily="18" charset="0"/>
              </a:rPr>
              <a:t> </a:t>
            </a:r>
            <a:r>
              <a:rPr lang="en-GB" dirty="0" err="1">
                <a:effectLst/>
                <a:latin typeface="Times New Roman" panose="02020603050405020304" pitchFamily="18" charset="0"/>
                <a:ea typeface="Times New Roman" panose="02020603050405020304" pitchFamily="18" charset="0"/>
              </a:rPr>
              <a:t>kontrollük</a:t>
            </a:r>
            <a:r>
              <a:rPr lang="en-GB" dirty="0">
                <a:effectLst/>
                <a:latin typeface="Times New Roman" panose="02020603050405020304" pitchFamily="18" charset="0"/>
                <a:ea typeface="Times New Roman" panose="02020603050405020304" pitchFamily="18" charset="0"/>
              </a:rPr>
              <a:t> </a:t>
            </a:r>
            <a:r>
              <a:rPr lang="en-GB" dirty="0" err="1">
                <a:effectLst/>
                <a:latin typeface="Times New Roman" panose="02020603050405020304" pitchFamily="18" charset="0"/>
                <a:ea typeface="Times New Roman" panose="02020603050405020304" pitchFamily="18" charset="0"/>
              </a:rPr>
              <a:t>hizmetleri</a:t>
            </a:r>
            <a:r>
              <a:rPr lang="en-GB" dirty="0">
                <a:effectLst/>
                <a:latin typeface="Times New Roman" panose="02020603050405020304" pitchFamily="18" charset="0"/>
                <a:ea typeface="Times New Roman" panose="02020603050405020304" pitchFamily="18" charset="0"/>
              </a:rPr>
              <a:t>,</a:t>
            </a:r>
            <a:endParaRPr lang="tr-TR" dirty="0">
              <a:effectLst/>
              <a:latin typeface="Times New Roman" panose="02020603050405020304" pitchFamily="18" charset="0"/>
              <a:ea typeface="Times New Roman" panose="02020603050405020304" pitchFamily="18" charset="0"/>
            </a:endParaRPr>
          </a:p>
          <a:p>
            <a:pPr marL="457200" algn="just">
              <a:lnSpc>
                <a:spcPct val="150000"/>
              </a:lnSpc>
            </a:pPr>
            <a:r>
              <a:rPr lang="tr-TR" b="1" i="1" u="sng" dirty="0">
                <a:effectLst/>
                <a:latin typeface="Times New Roman" panose="02020603050405020304" pitchFamily="18" charset="0"/>
                <a:ea typeface="Times New Roman" panose="02020603050405020304" pitchFamily="18" charset="0"/>
              </a:rPr>
              <a:t>Büyük Onarım 2021 İhalesi kapsamında;</a:t>
            </a:r>
            <a:endParaRPr lang="tr-TR" dirty="0">
              <a:effectLst/>
              <a:latin typeface="Times New Roman" panose="02020603050405020304" pitchFamily="18" charset="0"/>
              <a:ea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tr-TR" dirty="0">
                <a:effectLst/>
                <a:latin typeface="Times New Roman" panose="02020603050405020304" pitchFamily="18" charset="0"/>
                <a:ea typeface="Times New Roman" panose="02020603050405020304" pitchFamily="18" charset="0"/>
              </a:rPr>
              <a:t>Kütüphane binasında arızalı olan ısı geri kazanım cihazı bataryası yenilendi</a:t>
            </a:r>
          </a:p>
          <a:p>
            <a:pPr marL="342900" lvl="0" indent="-342900" algn="just">
              <a:lnSpc>
                <a:spcPct val="150000"/>
              </a:lnSpc>
              <a:spcAft>
                <a:spcPts val="800"/>
              </a:spcAft>
              <a:buFont typeface="Symbol" panose="05050102010706020507" pitchFamily="18" charset="2"/>
              <a:buChar char=""/>
            </a:pPr>
            <a:r>
              <a:rPr lang="tr-TR" dirty="0">
                <a:effectLst/>
                <a:latin typeface="Times New Roman" panose="02020603050405020304" pitchFamily="18" charset="0"/>
                <a:ea typeface="Times New Roman" panose="02020603050405020304" pitchFamily="18" charset="0"/>
              </a:rPr>
              <a:t>Sağlık bilimleri fakültesinde kuzey cephesine bakan 20 adet öğretim üyesi odaları radyatörleri büyütülerek ideal bir ısıtma ortamı sağlandı. </a:t>
            </a:r>
          </a:p>
          <a:p>
            <a:pPr marL="342900" lvl="0" indent="-342900" algn="just">
              <a:lnSpc>
                <a:spcPct val="150000"/>
              </a:lnSpc>
              <a:spcAft>
                <a:spcPts val="800"/>
              </a:spcAft>
              <a:buFont typeface="Symbol" panose="05050102010706020507" pitchFamily="18" charset="2"/>
              <a:buChar char=""/>
            </a:pPr>
            <a:r>
              <a:rPr lang="tr-TR" dirty="0">
                <a:effectLst/>
                <a:latin typeface="Times New Roman" panose="02020603050405020304" pitchFamily="18" charset="0"/>
                <a:ea typeface="Times New Roman" panose="02020603050405020304" pitchFamily="18" charset="0"/>
              </a:rPr>
              <a:t>Bolu meslek yüksek okulunda yemekhane binası merkezi ısıtma tesisatında çürüyen hatlar yenilendi. Delinmiş olan 2 adet radyatör değiştirildi</a:t>
            </a:r>
          </a:p>
          <a:p>
            <a:pPr marL="342900" lvl="0" indent="-342900" algn="just">
              <a:lnSpc>
                <a:spcPct val="150000"/>
              </a:lnSpc>
              <a:spcAft>
                <a:spcPts val="800"/>
              </a:spcAft>
              <a:buFont typeface="Symbol" panose="05050102010706020507" pitchFamily="18" charset="2"/>
              <a:buChar char=""/>
            </a:pPr>
            <a:r>
              <a:rPr lang="tr-TR" dirty="0">
                <a:effectLst/>
                <a:latin typeface="Times New Roman" panose="02020603050405020304" pitchFamily="18" charset="0"/>
                <a:ea typeface="Times New Roman" panose="02020603050405020304" pitchFamily="18" charset="0"/>
              </a:rPr>
              <a:t>Kampüsümüzde bulunan iki adet caminin abdestliklerindeki çok su tüketilmesine neden olan eskimiş ve yıpranmış (74 adet) abdestlik bataryaları mix bataryalar ile yenilendi</a:t>
            </a:r>
          </a:p>
        </p:txBody>
      </p:sp>
    </p:spTree>
    <p:extLst>
      <p:ext uri="{BB962C8B-B14F-4D97-AF65-F5344CB8AC3E}">
        <p14:creationId xmlns:p14="http://schemas.microsoft.com/office/powerpoint/2010/main" val="7741983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719DDA5-6F21-41D0-98BF-B76DDA6B9135}"/>
              </a:ext>
            </a:extLst>
          </p:cNvPr>
          <p:cNvSpPr>
            <a:spLocks noGrp="1"/>
          </p:cNvSpPr>
          <p:nvPr>
            <p:ph idx="1"/>
          </p:nvPr>
        </p:nvSpPr>
        <p:spPr>
          <a:xfrm>
            <a:off x="677334" y="288759"/>
            <a:ext cx="8596668" cy="5752604"/>
          </a:xfrm>
        </p:spPr>
        <p:txBody>
          <a:bodyPr>
            <a:normAutofit/>
          </a:bodyPr>
          <a:lstStyle/>
          <a:p>
            <a:pPr marL="342900" lvl="0" indent="-342900" algn="just">
              <a:lnSpc>
                <a:spcPct val="150000"/>
              </a:lnSpc>
              <a:spcAft>
                <a:spcPts val="800"/>
              </a:spcAft>
              <a:buFont typeface="Symbol" panose="05050102010706020507" pitchFamily="18" charset="2"/>
              <a:buChar char=""/>
            </a:pPr>
            <a:r>
              <a:rPr lang="tr-TR" dirty="0">
                <a:effectLst/>
                <a:latin typeface="Times New Roman" panose="02020603050405020304" pitchFamily="18" charset="0"/>
                <a:ea typeface="Times New Roman" panose="02020603050405020304" pitchFamily="18" charset="0"/>
              </a:rPr>
              <a:t>Fen edebiyat fakültesinde 3 adet laboratuvarın batarya, evye ve sıhhi tesisatı yenilendi</a:t>
            </a:r>
          </a:p>
          <a:p>
            <a:pPr marL="342900" lvl="0" indent="-342900" algn="just">
              <a:lnSpc>
                <a:spcPct val="150000"/>
              </a:lnSpc>
              <a:spcAft>
                <a:spcPts val="800"/>
              </a:spcAft>
              <a:buFont typeface="Symbol" panose="05050102010706020507" pitchFamily="18" charset="2"/>
              <a:buChar char=""/>
            </a:pPr>
            <a:r>
              <a:rPr lang="tr-TR" dirty="0">
                <a:effectLst/>
                <a:latin typeface="Times New Roman" panose="02020603050405020304" pitchFamily="18" charset="0"/>
                <a:ea typeface="Times New Roman" panose="02020603050405020304" pitchFamily="18" charset="0"/>
              </a:rPr>
              <a:t>Mühendislik fakültesinde bir laboratuvara doğal gaz tesisatı ve mekanik havalandırma tesisatı yapıldı</a:t>
            </a:r>
          </a:p>
          <a:p>
            <a:pPr marL="342900" lvl="0" indent="-342900" algn="just">
              <a:lnSpc>
                <a:spcPct val="150000"/>
              </a:lnSpc>
              <a:spcAft>
                <a:spcPts val="800"/>
              </a:spcAft>
              <a:buFont typeface="Symbol" panose="05050102010706020507" pitchFamily="18" charset="2"/>
              <a:buChar char=""/>
            </a:pPr>
            <a:r>
              <a:rPr lang="tr-TR" dirty="0">
                <a:effectLst/>
                <a:latin typeface="Times New Roman" panose="02020603050405020304" pitchFamily="18" charset="0"/>
                <a:ea typeface="Times New Roman" panose="02020603050405020304" pitchFamily="18" charset="0"/>
              </a:rPr>
              <a:t>Spor bilimleri fakültemizde erkek ve kadın soyunma odalarına 4 adet alaturka tuvalet ve tesisatı yapıldı. Erkekler ve kadınlar tuvaletlerine abdestlik evye ve bataryalar yapıldı.</a:t>
            </a:r>
          </a:p>
          <a:p>
            <a:pPr marL="342900" lvl="0" indent="-342900" algn="just">
              <a:lnSpc>
                <a:spcPct val="150000"/>
              </a:lnSpc>
              <a:spcAft>
                <a:spcPts val="800"/>
              </a:spcAft>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Mimarlık fakültemize engelli kullanımına uygun engelli tuvaleti ve tesisatı yapıldı</a:t>
            </a:r>
          </a:p>
          <a:p>
            <a:pPr marL="342900" lvl="0" indent="-342900" algn="just">
              <a:lnSpc>
                <a:spcPct val="150000"/>
              </a:lnSpc>
              <a:spcAft>
                <a:spcPts val="800"/>
              </a:spcAft>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Yeniçağ yüksek okulumuzda yeni oluşturulan bir sınıfımıza radyatör hattı ve yeni radyatör montajı yapıldı.</a:t>
            </a:r>
          </a:p>
          <a:p>
            <a:pPr marL="342900" lvl="0" indent="-342900" algn="just">
              <a:lnSpc>
                <a:spcPct val="150000"/>
              </a:lnSpc>
              <a:spcAft>
                <a:spcPts val="800"/>
              </a:spcAft>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Yeni morfoloji binası güvenlik kulübesine radyatör ve radyatör tesisatı yapıldı.</a:t>
            </a:r>
            <a:endParaRPr lang="tr-TR" dirty="0"/>
          </a:p>
          <a:p>
            <a:endParaRPr lang="tr-TR" dirty="0"/>
          </a:p>
        </p:txBody>
      </p:sp>
    </p:spTree>
    <p:extLst>
      <p:ext uri="{BB962C8B-B14F-4D97-AF65-F5344CB8AC3E}">
        <p14:creationId xmlns:p14="http://schemas.microsoft.com/office/powerpoint/2010/main" val="7407618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81C6962-3276-47A5-AE1A-97F62A289C39}"/>
              </a:ext>
            </a:extLst>
          </p:cNvPr>
          <p:cNvSpPr>
            <a:spLocks noGrp="1"/>
          </p:cNvSpPr>
          <p:nvPr>
            <p:ph type="title"/>
          </p:nvPr>
        </p:nvSpPr>
        <p:spPr>
          <a:xfrm>
            <a:off x="548996" y="156238"/>
            <a:ext cx="8725005" cy="660400"/>
          </a:xfrm>
        </p:spPr>
        <p:txBody>
          <a:bodyPr>
            <a:normAutofit/>
          </a:bodyPr>
          <a:lstStyle/>
          <a:p>
            <a:r>
              <a:rPr lang="en-GB" sz="2800" b="1" i="0" dirty="0" err="1">
                <a:solidFill>
                  <a:schemeClr val="accent2">
                    <a:lumMod val="50000"/>
                  </a:schemeClr>
                </a:solidFill>
                <a:effectLst/>
                <a:latin typeface="Times New Roman" panose="02020603050405020304" pitchFamily="18" charset="0"/>
                <a:ea typeface="Times New Roman" panose="02020603050405020304" pitchFamily="18" charset="0"/>
              </a:rPr>
              <a:t>Kontrollük</a:t>
            </a:r>
            <a:r>
              <a:rPr lang="en-GB" sz="2800" b="1" i="0" dirty="0">
                <a:solidFill>
                  <a:schemeClr val="accent2">
                    <a:lumMod val="50000"/>
                  </a:schemeClr>
                </a:solidFill>
                <a:effectLst/>
                <a:latin typeface="Times New Roman" panose="02020603050405020304" pitchFamily="18" charset="0"/>
                <a:ea typeface="Times New Roman" panose="02020603050405020304" pitchFamily="18" charset="0"/>
              </a:rPr>
              <a:t> (</a:t>
            </a:r>
            <a:r>
              <a:rPr lang="en-GB" sz="2800" b="1" i="0" dirty="0" err="1">
                <a:solidFill>
                  <a:schemeClr val="accent2">
                    <a:lumMod val="50000"/>
                  </a:schemeClr>
                </a:solidFill>
                <a:effectLst/>
                <a:latin typeface="Times New Roman" panose="02020603050405020304" pitchFamily="18" charset="0"/>
                <a:ea typeface="Times New Roman" panose="02020603050405020304" pitchFamily="18" charset="0"/>
              </a:rPr>
              <a:t>Mekanik</a:t>
            </a:r>
            <a:r>
              <a:rPr lang="en-GB" sz="2800" b="1" i="0" dirty="0">
                <a:solidFill>
                  <a:schemeClr val="accent2">
                    <a:lumMod val="50000"/>
                  </a:schemeClr>
                </a:solidFill>
                <a:effectLst/>
                <a:latin typeface="Times New Roman" panose="02020603050405020304" pitchFamily="18" charset="0"/>
                <a:ea typeface="Times New Roman" panose="02020603050405020304" pitchFamily="18" charset="0"/>
              </a:rPr>
              <a:t>)</a:t>
            </a:r>
            <a:endParaRPr lang="tr-TR" sz="2800" dirty="0"/>
          </a:p>
        </p:txBody>
      </p:sp>
      <p:sp>
        <p:nvSpPr>
          <p:cNvPr id="3" name="İçerik Yer Tutucusu 2">
            <a:extLst>
              <a:ext uri="{FF2B5EF4-FFF2-40B4-BE49-F238E27FC236}">
                <a16:creationId xmlns:a16="http://schemas.microsoft.com/office/drawing/2014/main" id="{961FEB52-55A2-41A3-81DC-5A5FC7D7808B}"/>
              </a:ext>
            </a:extLst>
          </p:cNvPr>
          <p:cNvSpPr>
            <a:spLocks noGrp="1"/>
          </p:cNvSpPr>
          <p:nvPr>
            <p:ph idx="1"/>
          </p:nvPr>
        </p:nvSpPr>
        <p:spPr>
          <a:xfrm>
            <a:off x="548996" y="767002"/>
            <a:ext cx="8354372" cy="5934760"/>
          </a:xfrm>
        </p:spPr>
        <p:txBody>
          <a:bodyPr>
            <a:normAutofit fontScale="40000" lnSpcReduction="20000"/>
          </a:bodyPr>
          <a:lstStyle/>
          <a:p>
            <a:pPr marL="685800" algn="just">
              <a:lnSpc>
                <a:spcPct val="150000"/>
              </a:lnSpc>
            </a:pPr>
            <a:r>
              <a:rPr lang="tr-TR" sz="3800" b="1" i="1" u="sng" dirty="0">
                <a:effectLst/>
                <a:latin typeface="Times New Roman" panose="02020603050405020304" pitchFamily="18" charset="0"/>
                <a:ea typeface="Times New Roman" panose="02020603050405020304" pitchFamily="18" charset="0"/>
              </a:rPr>
              <a:t>Kampüs Altyapısı 2021 İhalesi kapsamında;</a:t>
            </a:r>
            <a:r>
              <a:rPr lang="tr-TR" sz="3800" b="1" dirty="0">
                <a:effectLst/>
                <a:latin typeface="Times New Roman" panose="02020603050405020304" pitchFamily="18" charset="0"/>
                <a:ea typeface="Times New Roman" panose="02020603050405020304" pitchFamily="18" charset="0"/>
              </a:rPr>
              <a:t> </a:t>
            </a:r>
            <a:endParaRPr lang="tr-TR" sz="3800" dirty="0">
              <a:effectLst/>
              <a:latin typeface="Times New Roman" panose="02020603050405020304" pitchFamily="18" charset="0"/>
              <a:ea typeface="Times New Roman" panose="02020603050405020304" pitchFamily="18" charset="0"/>
            </a:endParaRPr>
          </a:p>
          <a:p>
            <a:pPr marL="0" lvl="0" indent="0" algn="just">
              <a:lnSpc>
                <a:spcPct val="120000"/>
              </a:lnSpc>
              <a:spcAft>
                <a:spcPts val="800"/>
              </a:spcAft>
              <a:buNone/>
            </a:pPr>
            <a:r>
              <a:rPr lang="tr-TR" sz="2900" dirty="0">
                <a:effectLst/>
                <a:latin typeface="Times New Roman" panose="02020603050405020304" pitchFamily="18" charset="0"/>
                <a:ea typeface="Times New Roman" panose="02020603050405020304" pitchFamily="18" charset="0"/>
              </a:rPr>
              <a:t>1. </a:t>
            </a:r>
            <a:r>
              <a:rPr lang="tr-TR" sz="4000" dirty="0">
                <a:effectLst/>
                <a:latin typeface="Times New Roman" panose="02020603050405020304" pitchFamily="18" charset="0"/>
                <a:ea typeface="Times New Roman" panose="02020603050405020304" pitchFamily="18" charset="0"/>
              </a:rPr>
              <a:t>Mengen İzzet Baysal Aşçılık ve Gastronomi Kampüsünde:</a:t>
            </a:r>
          </a:p>
          <a:p>
            <a:pPr marL="342900" lvl="0" indent="-342900" algn="just">
              <a:lnSpc>
                <a:spcPct val="120000"/>
              </a:lnSpc>
              <a:spcAft>
                <a:spcPts val="800"/>
              </a:spcAft>
              <a:buFont typeface="Symbol" panose="05050102010706020507" pitchFamily="18" charset="2"/>
              <a:buChar char=""/>
            </a:pPr>
            <a:r>
              <a:rPr lang="tr-TR" sz="4000" dirty="0">
                <a:effectLst/>
                <a:latin typeface="Times New Roman" panose="02020603050405020304" pitchFamily="18" charset="0"/>
                <a:ea typeface="Times New Roman" panose="02020603050405020304" pitchFamily="18" charset="0"/>
              </a:rPr>
              <a:t>Yangın tesisatı besleme hattı ve yandın hidroforu yapıldı</a:t>
            </a:r>
          </a:p>
          <a:p>
            <a:pPr marL="342900" lvl="0" indent="-342900" algn="just">
              <a:lnSpc>
                <a:spcPct val="120000"/>
              </a:lnSpc>
              <a:spcAft>
                <a:spcPts val="800"/>
              </a:spcAft>
              <a:buFont typeface="Symbol" panose="05050102010706020507" pitchFamily="18" charset="2"/>
              <a:buChar char=""/>
            </a:pPr>
            <a:r>
              <a:rPr lang="tr-TR" sz="4000" dirty="0">
                <a:effectLst/>
                <a:latin typeface="Times New Roman" panose="02020603050405020304" pitchFamily="18" charset="0"/>
                <a:ea typeface="Times New Roman" panose="02020603050405020304" pitchFamily="18" charset="0"/>
              </a:rPr>
              <a:t>Bahçe sulama ve temiz su için 120 tonluk su deposu yapıldı</a:t>
            </a:r>
          </a:p>
          <a:p>
            <a:pPr marL="342900" lvl="0" indent="-342900" algn="just">
              <a:lnSpc>
                <a:spcPct val="120000"/>
              </a:lnSpc>
              <a:spcAft>
                <a:spcPts val="800"/>
              </a:spcAft>
              <a:buFont typeface="Symbol" panose="05050102010706020507" pitchFamily="18" charset="2"/>
              <a:buChar char=""/>
            </a:pPr>
            <a:r>
              <a:rPr lang="tr-TR" sz="4000" dirty="0">
                <a:effectLst/>
                <a:latin typeface="Times New Roman" panose="02020603050405020304" pitchFamily="18" charset="0"/>
                <a:ea typeface="Times New Roman" panose="02020603050405020304" pitchFamily="18" charset="0"/>
              </a:rPr>
              <a:t>Bahçe sulama tesisatı besleme hattı ve hidroforu yapıldı</a:t>
            </a:r>
          </a:p>
          <a:p>
            <a:pPr marL="342900" lvl="0" indent="-342900" algn="just">
              <a:lnSpc>
                <a:spcPct val="120000"/>
              </a:lnSpc>
              <a:spcAft>
                <a:spcPts val="800"/>
              </a:spcAft>
              <a:buFont typeface="Symbol" panose="05050102010706020507" pitchFamily="18" charset="2"/>
              <a:buChar char=""/>
            </a:pPr>
            <a:r>
              <a:rPr lang="tr-TR" sz="4000" dirty="0">
                <a:effectLst/>
                <a:latin typeface="Times New Roman" panose="02020603050405020304" pitchFamily="18" charset="0"/>
                <a:ea typeface="Times New Roman" panose="02020603050405020304" pitchFamily="18" charset="0"/>
              </a:rPr>
              <a:t>Temiz su hattı besleme </a:t>
            </a:r>
            <a:r>
              <a:rPr lang="tr-TR" sz="4000" dirty="0" err="1">
                <a:effectLst/>
                <a:latin typeface="Times New Roman" panose="02020603050405020304" pitchFamily="18" charset="0"/>
                <a:ea typeface="Times New Roman" panose="02020603050405020304" pitchFamily="18" charset="0"/>
              </a:rPr>
              <a:t>tesissatı</a:t>
            </a:r>
            <a:r>
              <a:rPr lang="tr-TR" sz="4000" dirty="0">
                <a:effectLst/>
                <a:latin typeface="Times New Roman" panose="02020603050405020304" pitchFamily="18" charset="0"/>
                <a:ea typeface="Times New Roman" panose="02020603050405020304" pitchFamily="18" charset="0"/>
              </a:rPr>
              <a:t> ve hidroforu yapıldı.</a:t>
            </a:r>
          </a:p>
          <a:p>
            <a:pPr marL="342900" lvl="0" indent="-342900" algn="just">
              <a:lnSpc>
                <a:spcPct val="120000"/>
              </a:lnSpc>
              <a:spcAft>
                <a:spcPts val="800"/>
              </a:spcAft>
              <a:buFont typeface="Symbol" panose="05050102010706020507" pitchFamily="18" charset="2"/>
              <a:buChar char=""/>
            </a:pPr>
            <a:r>
              <a:rPr lang="tr-TR" sz="4000" dirty="0">
                <a:effectLst/>
                <a:latin typeface="Times New Roman" panose="02020603050405020304" pitchFamily="18" charset="0"/>
                <a:ea typeface="Times New Roman" panose="02020603050405020304" pitchFamily="18" charset="0"/>
              </a:rPr>
              <a:t>Belediye hattından binaya besleme hattı tesisatı yapıldı</a:t>
            </a:r>
          </a:p>
          <a:p>
            <a:pPr marL="342900" lvl="0" indent="-342900" algn="just">
              <a:lnSpc>
                <a:spcPct val="120000"/>
              </a:lnSpc>
              <a:spcAft>
                <a:spcPts val="800"/>
              </a:spcAft>
              <a:buFont typeface="Symbol" panose="05050102010706020507" pitchFamily="18" charset="2"/>
              <a:buChar char=""/>
            </a:pPr>
            <a:r>
              <a:rPr lang="tr-TR" sz="4000" dirty="0">
                <a:effectLst/>
                <a:latin typeface="Times New Roman" panose="02020603050405020304" pitchFamily="18" charset="0"/>
                <a:ea typeface="Times New Roman" panose="02020603050405020304" pitchFamily="18" charset="0"/>
              </a:rPr>
              <a:t>Bina doğal gaz besleme hattı projesi çizildi. Uygulanacak.</a:t>
            </a:r>
          </a:p>
          <a:p>
            <a:pPr marL="0" lvl="0" indent="0" algn="just">
              <a:lnSpc>
                <a:spcPct val="120000"/>
              </a:lnSpc>
              <a:spcAft>
                <a:spcPts val="800"/>
              </a:spcAft>
              <a:buNone/>
            </a:pPr>
            <a:r>
              <a:rPr lang="tr-TR" sz="4000" dirty="0">
                <a:effectLst/>
                <a:latin typeface="Times New Roman" panose="02020603050405020304" pitchFamily="18" charset="0"/>
                <a:ea typeface="Times New Roman" panose="02020603050405020304" pitchFamily="18" charset="0"/>
              </a:rPr>
              <a:t>2. Spor bilimleri yüksek okulu </a:t>
            </a:r>
            <a:r>
              <a:rPr lang="tr-TR" sz="4000" dirty="0" err="1">
                <a:effectLst/>
                <a:latin typeface="Times New Roman" panose="02020603050405020304" pitchFamily="18" charset="0"/>
                <a:ea typeface="Times New Roman" panose="02020603050405020304" pitchFamily="18" charset="0"/>
              </a:rPr>
              <a:t>eşanjör</a:t>
            </a:r>
            <a:r>
              <a:rPr lang="tr-TR" sz="4000" dirty="0">
                <a:effectLst/>
                <a:latin typeface="Times New Roman" panose="02020603050405020304" pitchFamily="18" charset="0"/>
                <a:ea typeface="Times New Roman" panose="02020603050405020304" pitchFamily="18" charset="0"/>
              </a:rPr>
              <a:t> dairesi ısıtma tesisatı izolasyon işlemi yapıldı</a:t>
            </a:r>
          </a:p>
          <a:p>
            <a:pPr marL="0" lvl="0" indent="0" algn="just">
              <a:lnSpc>
                <a:spcPct val="120000"/>
              </a:lnSpc>
              <a:spcAft>
                <a:spcPts val="800"/>
              </a:spcAft>
              <a:buNone/>
            </a:pPr>
            <a:r>
              <a:rPr lang="tr-TR" sz="4000" dirty="0">
                <a:effectLst/>
                <a:latin typeface="Times New Roman" panose="02020603050405020304" pitchFamily="18" charset="0"/>
                <a:ea typeface="Times New Roman" panose="02020603050405020304" pitchFamily="18" charset="0"/>
              </a:rPr>
              <a:t>3. Morfoloji ek binasının ısı merkezinden gelen galeri içerisindeki boru hattı yenilendi.</a:t>
            </a:r>
          </a:p>
          <a:p>
            <a:pPr marL="0" lvl="0" indent="0" algn="just">
              <a:lnSpc>
                <a:spcPct val="120000"/>
              </a:lnSpc>
              <a:spcAft>
                <a:spcPts val="800"/>
              </a:spcAft>
              <a:buNone/>
            </a:pPr>
            <a:r>
              <a:rPr lang="tr-TR" sz="4000" dirty="0">
                <a:effectLst/>
                <a:latin typeface="Times New Roman" panose="02020603050405020304" pitchFamily="18" charset="0"/>
                <a:ea typeface="Times New Roman" panose="02020603050405020304" pitchFamily="18" charset="0"/>
              </a:rPr>
              <a:t>4. Merkezi sistemden beslenen lojman binaları kazan dairelerine kalorimetre cihazları bağlandı.</a:t>
            </a:r>
          </a:p>
          <a:p>
            <a:pPr marL="0" lvl="0" indent="0" algn="just">
              <a:lnSpc>
                <a:spcPct val="120000"/>
              </a:lnSpc>
              <a:spcAft>
                <a:spcPts val="800"/>
              </a:spcAft>
              <a:buNone/>
            </a:pPr>
            <a:r>
              <a:rPr lang="tr-TR" sz="4000" dirty="0">
                <a:effectLst/>
                <a:latin typeface="Times New Roman" panose="02020603050405020304" pitchFamily="18" charset="0"/>
                <a:ea typeface="Times New Roman" panose="02020603050405020304" pitchFamily="18" charset="0"/>
              </a:rPr>
              <a:t>5. Kampüs binaları ısıtma sistemindeki arızalı olan 2 ve 3 yollu vana ve motorlar ile otomasyon kontrol panelleri yenilendi</a:t>
            </a:r>
          </a:p>
          <a:p>
            <a:endParaRPr lang="tr-TR" dirty="0"/>
          </a:p>
        </p:txBody>
      </p:sp>
    </p:spTree>
    <p:extLst>
      <p:ext uri="{BB962C8B-B14F-4D97-AF65-F5344CB8AC3E}">
        <p14:creationId xmlns:p14="http://schemas.microsoft.com/office/powerpoint/2010/main" val="18442080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93767" y="145727"/>
            <a:ext cx="8229600" cy="492664"/>
          </a:xfrm>
        </p:spPr>
        <p:txBody>
          <a:bodyPr>
            <a:normAutofit fontScale="90000"/>
          </a:bodyPr>
          <a:lstStyle/>
          <a:p>
            <a:r>
              <a:rPr lang="tr-TR" sz="2800" b="1" dirty="0">
                <a:solidFill>
                  <a:schemeClr val="accent2">
                    <a:lumMod val="50000"/>
                  </a:schemeClr>
                </a:solidFill>
                <a:latin typeface="Times New Roman" pitchFamily="18" charset="0"/>
                <a:cs typeface="Times New Roman" pitchFamily="18" charset="0"/>
              </a:rPr>
              <a:t>MAL VE HİZMET ALIMLARI HARCAMA TABLOSU</a:t>
            </a:r>
            <a:endParaRPr lang="tr-TR" sz="2800" dirty="0">
              <a:solidFill>
                <a:schemeClr val="accent2">
                  <a:lumMod val="50000"/>
                </a:schemeClr>
              </a:solidFill>
              <a:latin typeface="Times New Roman" pitchFamily="18" charset="0"/>
              <a:cs typeface="Times New Roman" pitchFamily="18" charset="0"/>
            </a:endParaRPr>
          </a:p>
        </p:txBody>
      </p:sp>
      <p:graphicFrame>
        <p:nvGraphicFramePr>
          <p:cNvPr id="3" name="Tablo 2">
            <a:extLst>
              <a:ext uri="{FF2B5EF4-FFF2-40B4-BE49-F238E27FC236}">
                <a16:creationId xmlns:a16="http://schemas.microsoft.com/office/drawing/2014/main" id="{E5F03CE9-DD14-4329-8743-F091B3E23B79}"/>
              </a:ext>
            </a:extLst>
          </p:cNvPr>
          <p:cNvGraphicFramePr>
            <a:graphicFrameLocks noGrp="1"/>
          </p:cNvGraphicFramePr>
          <p:nvPr>
            <p:extLst>
              <p:ext uri="{D42A27DB-BD31-4B8C-83A1-F6EECF244321}">
                <p14:modId xmlns:p14="http://schemas.microsoft.com/office/powerpoint/2010/main" val="2371295519"/>
              </p:ext>
            </p:extLst>
          </p:nvPr>
        </p:nvGraphicFramePr>
        <p:xfrm>
          <a:off x="593767" y="747573"/>
          <a:ext cx="8677233" cy="5323824"/>
        </p:xfrm>
        <a:graphic>
          <a:graphicData uri="http://schemas.openxmlformats.org/drawingml/2006/table">
            <a:tbl>
              <a:tblPr firstRow="1" firstCol="1" bandRow="1"/>
              <a:tblGrid>
                <a:gridCol w="2488524">
                  <a:extLst>
                    <a:ext uri="{9D8B030D-6E8A-4147-A177-3AD203B41FA5}">
                      <a16:colId xmlns:a16="http://schemas.microsoft.com/office/drawing/2014/main" val="2344803869"/>
                    </a:ext>
                  </a:extLst>
                </a:gridCol>
                <a:gridCol w="1026039">
                  <a:extLst>
                    <a:ext uri="{9D8B030D-6E8A-4147-A177-3AD203B41FA5}">
                      <a16:colId xmlns:a16="http://schemas.microsoft.com/office/drawing/2014/main" val="509028483"/>
                    </a:ext>
                  </a:extLst>
                </a:gridCol>
                <a:gridCol w="1026039">
                  <a:extLst>
                    <a:ext uri="{9D8B030D-6E8A-4147-A177-3AD203B41FA5}">
                      <a16:colId xmlns:a16="http://schemas.microsoft.com/office/drawing/2014/main" val="1448654329"/>
                    </a:ext>
                  </a:extLst>
                </a:gridCol>
                <a:gridCol w="943715">
                  <a:extLst>
                    <a:ext uri="{9D8B030D-6E8A-4147-A177-3AD203B41FA5}">
                      <a16:colId xmlns:a16="http://schemas.microsoft.com/office/drawing/2014/main" val="1000061201"/>
                    </a:ext>
                  </a:extLst>
                </a:gridCol>
                <a:gridCol w="1115628">
                  <a:extLst>
                    <a:ext uri="{9D8B030D-6E8A-4147-A177-3AD203B41FA5}">
                      <a16:colId xmlns:a16="http://schemas.microsoft.com/office/drawing/2014/main" val="1868037234"/>
                    </a:ext>
                  </a:extLst>
                </a:gridCol>
                <a:gridCol w="1026039">
                  <a:extLst>
                    <a:ext uri="{9D8B030D-6E8A-4147-A177-3AD203B41FA5}">
                      <a16:colId xmlns:a16="http://schemas.microsoft.com/office/drawing/2014/main" val="1002177124"/>
                    </a:ext>
                  </a:extLst>
                </a:gridCol>
                <a:gridCol w="1051249">
                  <a:extLst>
                    <a:ext uri="{9D8B030D-6E8A-4147-A177-3AD203B41FA5}">
                      <a16:colId xmlns:a16="http://schemas.microsoft.com/office/drawing/2014/main" val="1150374384"/>
                    </a:ext>
                  </a:extLst>
                </a:gridCol>
              </a:tblGrid>
              <a:tr h="474501">
                <a:tc gridSpan="7">
                  <a:txBody>
                    <a:bodyPr/>
                    <a:lstStyle/>
                    <a:p>
                      <a:pPr algn="ctr"/>
                      <a:r>
                        <a:rPr lang="tr-TR" sz="1400" b="1" dirty="0">
                          <a:solidFill>
                            <a:srgbClr val="000000"/>
                          </a:solidFill>
                          <a:effectLst/>
                          <a:latin typeface="Times New Roman" panose="02020603050405020304" pitchFamily="18" charset="0"/>
                          <a:ea typeface="Times New Roman" panose="02020603050405020304" pitchFamily="18" charset="0"/>
                        </a:rPr>
                        <a:t>MAL VE HİZMET ALIMLARI HARCAMA TABLOSU</a:t>
                      </a:r>
                      <a:endParaRPr lang="tr-TR" sz="1400" dirty="0">
                        <a:effectLst/>
                        <a:latin typeface="Times New Roman" panose="02020603050405020304" pitchFamily="18" charset="0"/>
                        <a:ea typeface="Times New Roman" panose="02020603050405020304" pitchFamily="18" charset="0"/>
                      </a:endParaRPr>
                    </a:p>
                  </a:txBody>
                  <a:tcPr marL="35094" marR="35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676796889"/>
                  </a:ext>
                </a:extLst>
              </a:tr>
              <a:tr h="579872">
                <a:tc>
                  <a:txBody>
                    <a:bodyPr/>
                    <a:lstStyle/>
                    <a:p>
                      <a:pPr algn="ctr"/>
                      <a:r>
                        <a:rPr lang="tr-TR" sz="1400" b="1" dirty="0">
                          <a:solidFill>
                            <a:srgbClr val="000000"/>
                          </a:solidFill>
                          <a:effectLst/>
                          <a:latin typeface="Times New Roman" panose="02020603050405020304" pitchFamily="18" charset="0"/>
                          <a:ea typeface="Times New Roman" panose="02020603050405020304" pitchFamily="18" charset="0"/>
                        </a:rPr>
                        <a:t>EKONOMİK KOD</a:t>
                      </a:r>
                      <a:endParaRPr lang="tr-TR" sz="1400" dirty="0">
                        <a:effectLst/>
                        <a:latin typeface="Times New Roman" panose="02020603050405020304" pitchFamily="18" charset="0"/>
                        <a:ea typeface="Times New Roman" panose="02020603050405020304" pitchFamily="18" charset="0"/>
                      </a:endParaRPr>
                    </a:p>
                  </a:txBody>
                  <a:tcPr marL="35094" marR="35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r>
                        <a:rPr lang="tr-TR" sz="1400" b="1">
                          <a:solidFill>
                            <a:srgbClr val="000000"/>
                          </a:solidFill>
                          <a:effectLst/>
                          <a:latin typeface="Times New Roman" panose="02020603050405020304" pitchFamily="18" charset="0"/>
                          <a:ea typeface="Times New Roman" panose="02020603050405020304" pitchFamily="18" charset="0"/>
                        </a:rPr>
                        <a:t>KBÖ</a:t>
                      </a:r>
                      <a:endParaRPr lang="tr-TR" sz="1400">
                        <a:effectLst/>
                        <a:latin typeface="Times New Roman" panose="02020603050405020304" pitchFamily="18" charset="0"/>
                        <a:ea typeface="Times New Roman" panose="02020603050405020304" pitchFamily="18" charset="0"/>
                      </a:endParaRPr>
                    </a:p>
                  </a:txBody>
                  <a:tcPr marL="35094" marR="35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r>
                        <a:rPr lang="tr-TR" sz="1400" b="1">
                          <a:solidFill>
                            <a:srgbClr val="000000"/>
                          </a:solidFill>
                          <a:effectLst/>
                          <a:latin typeface="Times New Roman" panose="02020603050405020304" pitchFamily="18" charset="0"/>
                          <a:ea typeface="Times New Roman" panose="02020603050405020304" pitchFamily="18" charset="0"/>
                        </a:rPr>
                        <a:t>EKLENEN</a:t>
                      </a:r>
                      <a:endParaRPr lang="tr-TR" sz="1400">
                        <a:effectLst/>
                        <a:latin typeface="Times New Roman" panose="02020603050405020304" pitchFamily="18" charset="0"/>
                        <a:ea typeface="Times New Roman" panose="02020603050405020304" pitchFamily="18" charset="0"/>
                      </a:endParaRPr>
                    </a:p>
                  </a:txBody>
                  <a:tcPr marL="35094" marR="35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r>
                        <a:rPr lang="tr-TR" sz="1400" b="1">
                          <a:solidFill>
                            <a:srgbClr val="000000"/>
                          </a:solidFill>
                          <a:effectLst/>
                          <a:latin typeface="Times New Roman" panose="02020603050405020304" pitchFamily="18" charset="0"/>
                          <a:ea typeface="Times New Roman" panose="02020603050405020304" pitchFamily="18" charset="0"/>
                        </a:rPr>
                        <a:t>DÜŞÜLEN</a:t>
                      </a:r>
                      <a:endParaRPr lang="tr-TR" sz="1400">
                        <a:effectLst/>
                        <a:latin typeface="Times New Roman" panose="02020603050405020304" pitchFamily="18" charset="0"/>
                        <a:ea typeface="Times New Roman" panose="02020603050405020304" pitchFamily="18" charset="0"/>
                      </a:endParaRPr>
                    </a:p>
                  </a:txBody>
                  <a:tcPr marL="35094" marR="35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r>
                        <a:rPr lang="tr-TR" sz="1400" b="1">
                          <a:solidFill>
                            <a:srgbClr val="000000"/>
                          </a:solidFill>
                          <a:effectLst/>
                          <a:latin typeface="Times New Roman" panose="02020603050405020304" pitchFamily="18" charset="0"/>
                          <a:ea typeface="Times New Roman" panose="02020603050405020304" pitchFamily="18" charset="0"/>
                        </a:rPr>
                        <a:t>REVİZE ÖDENEK</a:t>
                      </a:r>
                      <a:endParaRPr lang="tr-TR" sz="1400">
                        <a:effectLst/>
                        <a:latin typeface="Times New Roman" panose="02020603050405020304" pitchFamily="18" charset="0"/>
                        <a:ea typeface="Times New Roman" panose="02020603050405020304" pitchFamily="18" charset="0"/>
                      </a:endParaRPr>
                    </a:p>
                  </a:txBody>
                  <a:tcPr marL="35094" marR="35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r>
                        <a:rPr lang="tr-TR" sz="1400" b="1">
                          <a:solidFill>
                            <a:srgbClr val="000000"/>
                          </a:solidFill>
                          <a:effectLst/>
                          <a:latin typeface="Times New Roman" panose="02020603050405020304" pitchFamily="18" charset="0"/>
                          <a:ea typeface="Times New Roman" panose="02020603050405020304" pitchFamily="18" charset="0"/>
                        </a:rPr>
                        <a:t>2021 YILI HARCAMASI</a:t>
                      </a:r>
                      <a:endParaRPr lang="tr-TR" sz="1400">
                        <a:effectLst/>
                        <a:latin typeface="Times New Roman" panose="02020603050405020304" pitchFamily="18" charset="0"/>
                        <a:ea typeface="Times New Roman" panose="02020603050405020304" pitchFamily="18" charset="0"/>
                      </a:endParaRPr>
                    </a:p>
                  </a:txBody>
                  <a:tcPr marL="35094" marR="35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r>
                        <a:rPr lang="tr-TR" sz="1400" b="1">
                          <a:solidFill>
                            <a:srgbClr val="000000"/>
                          </a:solidFill>
                          <a:effectLst/>
                          <a:latin typeface="Times New Roman" panose="02020603050405020304" pitchFamily="18" charset="0"/>
                          <a:ea typeface="Times New Roman" panose="02020603050405020304" pitchFamily="18" charset="0"/>
                        </a:rPr>
                        <a:t>KALAN /BLOKE ÖDENEK</a:t>
                      </a:r>
                      <a:endParaRPr lang="tr-TR" sz="1400">
                        <a:effectLst/>
                        <a:latin typeface="Times New Roman" panose="02020603050405020304" pitchFamily="18" charset="0"/>
                        <a:ea typeface="Times New Roman" panose="02020603050405020304" pitchFamily="18" charset="0"/>
                      </a:endParaRPr>
                    </a:p>
                  </a:txBody>
                  <a:tcPr marL="35094" marR="35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3100577102"/>
                  </a:ext>
                </a:extLst>
              </a:tr>
              <a:tr h="571818">
                <a:tc>
                  <a:txBody>
                    <a:bodyPr/>
                    <a:lstStyle/>
                    <a:p>
                      <a:r>
                        <a:rPr lang="tr-TR" sz="1400" dirty="0">
                          <a:solidFill>
                            <a:srgbClr val="000000"/>
                          </a:solidFill>
                          <a:effectLst/>
                          <a:latin typeface="Times New Roman" panose="02020603050405020304" pitchFamily="18" charset="0"/>
                          <a:ea typeface="Times New Roman" panose="02020603050405020304" pitchFamily="18" charset="0"/>
                        </a:rPr>
                        <a:t>03.8- GAYRİMENKUL MAL BAK. VE ON. GİD. </a:t>
                      </a:r>
                      <a:endParaRPr lang="tr-TR" sz="1400" dirty="0">
                        <a:effectLst/>
                        <a:latin typeface="Times New Roman" panose="02020603050405020304" pitchFamily="18" charset="0"/>
                        <a:ea typeface="Times New Roman" panose="02020603050405020304" pitchFamily="18" charset="0"/>
                      </a:endParaRPr>
                    </a:p>
                  </a:txBody>
                  <a:tcPr marL="35094" marR="35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dirty="0">
                          <a:solidFill>
                            <a:srgbClr val="000000"/>
                          </a:solidFill>
                          <a:effectLst/>
                          <a:latin typeface="Times New Roman" panose="02020603050405020304" pitchFamily="18" charset="0"/>
                          <a:ea typeface="Times New Roman" panose="02020603050405020304" pitchFamily="18" charset="0"/>
                        </a:rPr>
                        <a:t>₺47.000,00</a:t>
                      </a:r>
                      <a:endParaRPr lang="tr-TR" sz="1400" dirty="0">
                        <a:effectLst/>
                        <a:latin typeface="Times New Roman" panose="02020603050405020304" pitchFamily="18" charset="0"/>
                        <a:ea typeface="Times New Roman" panose="02020603050405020304" pitchFamily="18" charset="0"/>
                      </a:endParaRPr>
                    </a:p>
                  </a:txBody>
                  <a:tcPr marL="35094" marR="35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a:solidFill>
                            <a:srgbClr val="000000"/>
                          </a:solidFill>
                          <a:effectLst/>
                          <a:latin typeface="Times New Roman" panose="02020603050405020304" pitchFamily="18" charset="0"/>
                          <a:ea typeface="Times New Roman" panose="02020603050405020304" pitchFamily="18" charset="0"/>
                        </a:rPr>
                        <a:t>₺4.900,00</a:t>
                      </a:r>
                      <a:endParaRPr lang="tr-TR" sz="1400">
                        <a:effectLst/>
                        <a:latin typeface="Times New Roman" panose="02020603050405020304" pitchFamily="18" charset="0"/>
                        <a:ea typeface="Times New Roman" panose="02020603050405020304" pitchFamily="18" charset="0"/>
                      </a:endParaRPr>
                    </a:p>
                  </a:txBody>
                  <a:tcPr marL="35094" marR="35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a:solidFill>
                            <a:srgbClr val="000000"/>
                          </a:solidFill>
                          <a:effectLst/>
                          <a:latin typeface="Times New Roman" panose="02020603050405020304" pitchFamily="18" charset="0"/>
                          <a:ea typeface="Times New Roman" panose="02020603050405020304" pitchFamily="18" charset="0"/>
                        </a:rPr>
                        <a:t>₺0,00</a:t>
                      </a:r>
                      <a:endParaRPr lang="tr-TR" sz="1400">
                        <a:effectLst/>
                        <a:latin typeface="Times New Roman" panose="02020603050405020304" pitchFamily="18" charset="0"/>
                        <a:ea typeface="Times New Roman" panose="02020603050405020304" pitchFamily="18" charset="0"/>
                      </a:endParaRPr>
                    </a:p>
                  </a:txBody>
                  <a:tcPr marL="35094" marR="35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dirty="0">
                          <a:solidFill>
                            <a:srgbClr val="000000"/>
                          </a:solidFill>
                          <a:effectLst/>
                          <a:latin typeface="Times New Roman" panose="02020603050405020304" pitchFamily="18" charset="0"/>
                          <a:ea typeface="Times New Roman" panose="02020603050405020304" pitchFamily="18" charset="0"/>
                        </a:rPr>
                        <a:t>₺51.900,00</a:t>
                      </a:r>
                      <a:endParaRPr lang="tr-TR" sz="1400" dirty="0">
                        <a:effectLst/>
                        <a:latin typeface="Times New Roman" panose="02020603050405020304" pitchFamily="18" charset="0"/>
                        <a:ea typeface="Times New Roman" panose="02020603050405020304" pitchFamily="18" charset="0"/>
                      </a:endParaRPr>
                    </a:p>
                  </a:txBody>
                  <a:tcPr marL="35094" marR="35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a:solidFill>
                            <a:srgbClr val="000000"/>
                          </a:solidFill>
                          <a:effectLst/>
                          <a:latin typeface="Times New Roman" panose="02020603050405020304" pitchFamily="18" charset="0"/>
                          <a:ea typeface="Times New Roman" panose="02020603050405020304" pitchFamily="18" charset="0"/>
                        </a:rPr>
                        <a:t>₺51.899,68</a:t>
                      </a:r>
                      <a:endParaRPr lang="tr-TR" sz="1400">
                        <a:effectLst/>
                        <a:latin typeface="Times New Roman" panose="02020603050405020304" pitchFamily="18" charset="0"/>
                        <a:ea typeface="Times New Roman" panose="02020603050405020304" pitchFamily="18" charset="0"/>
                      </a:endParaRPr>
                    </a:p>
                  </a:txBody>
                  <a:tcPr marL="35094" marR="35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a:solidFill>
                            <a:srgbClr val="000000"/>
                          </a:solidFill>
                          <a:effectLst/>
                          <a:latin typeface="Times New Roman" panose="02020603050405020304" pitchFamily="18" charset="0"/>
                          <a:ea typeface="Times New Roman" panose="02020603050405020304" pitchFamily="18" charset="0"/>
                        </a:rPr>
                        <a:t>₺0,32</a:t>
                      </a:r>
                      <a:endParaRPr lang="tr-TR" sz="1400">
                        <a:effectLst/>
                        <a:latin typeface="Times New Roman" panose="02020603050405020304" pitchFamily="18" charset="0"/>
                        <a:ea typeface="Times New Roman" panose="02020603050405020304" pitchFamily="18" charset="0"/>
                      </a:endParaRPr>
                    </a:p>
                  </a:txBody>
                  <a:tcPr marL="35094" marR="35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8345568"/>
                  </a:ext>
                </a:extLst>
              </a:tr>
              <a:tr h="753028">
                <a:tc>
                  <a:txBody>
                    <a:bodyPr/>
                    <a:lstStyle/>
                    <a:p>
                      <a:r>
                        <a:rPr lang="tr-TR" sz="1400" dirty="0">
                          <a:solidFill>
                            <a:srgbClr val="000000"/>
                          </a:solidFill>
                          <a:effectLst/>
                          <a:latin typeface="Times New Roman" panose="02020603050405020304" pitchFamily="18" charset="0"/>
                          <a:ea typeface="Times New Roman" panose="02020603050405020304" pitchFamily="18" charset="0"/>
                        </a:rPr>
                        <a:t>03.8- SOSYAL GÜVENLİK VE SOSYAL YARDIM HİZMETLERİ</a:t>
                      </a:r>
                      <a:endParaRPr lang="tr-TR" sz="1400" dirty="0">
                        <a:effectLst/>
                        <a:latin typeface="Times New Roman" panose="02020603050405020304" pitchFamily="18" charset="0"/>
                        <a:ea typeface="Times New Roman" panose="02020603050405020304" pitchFamily="18" charset="0"/>
                      </a:endParaRPr>
                    </a:p>
                  </a:txBody>
                  <a:tcPr marL="35094" marR="35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dirty="0">
                          <a:solidFill>
                            <a:srgbClr val="000000"/>
                          </a:solidFill>
                          <a:effectLst/>
                          <a:latin typeface="Times New Roman" panose="02020603050405020304" pitchFamily="18" charset="0"/>
                          <a:ea typeface="Times New Roman" panose="02020603050405020304" pitchFamily="18" charset="0"/>
                        </a:rPr>
                        <a:t>₺2.000,00</a:t>
                      </a:r>
                      <a:endParaRPr lang="tr-TR" sz="1400" dirty="0">
                        <a:effectLst/>
                        <a:latin typeface="Times New Roman" panose="02020603050405020304" pitchFamily="18" charset="0"/>
                        <a:ea typeface="Times New Roman" panose="02020603050405020304" pitchFamily="18" charset="0"/>
                      </a:endParaRPr>
                    </a:p>
                  </a:txBody>
                  <a:tcPr marL="35094" marR="35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dirty="0">
                          <a:solidFill>
                            <a:srgbClr val="000000"/>
                          </a:solidFill>
                          <a:effectLst/>
                          <a:latin typeface="Times New Roman" panose="02020603050405020304" pitchFamily="18" charset="0"/>
                          <a:ea typeface="Times New Roman" panose="02020603050405020304" pitchFamily="18" charset="0"/>
                        </a:rPr>
                        <a:t>₺0,00</a:t>
                      </a:r>
                      <a:endParaRPr lang="tr-TR" sz="1400" dirty="0">
                        <a:effectLst/>
                        <a:latin typeface="Times New Roman" panose="02020603050405020304" pitchFamily="18" charset="0"/>
                        <a:ea typeface="Times New Roman" panose="02020603050405020304" pitchFamily="18" charset="0"/>
                      </a:endParaRPr>
                    </a:p>
                  </a:txBody>
                  <a:tcPr marL="35094" marR="35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a:solidFill>
                            <a:srgbClr val="000000"/>
                          </a:solidFill>
                          <a:effectLst/>
                          <a:latin typeface="Times New Roman" panose="02020603050405020304" pitchFamily="18" charset="0"/>
                          <a:ea typeface="Times New Roman" panose="02020603050405020304" pitchFamily="18" charset="0"/>
                        </a:rPr>
                        <a:t>₺0,00</a:t>
                      </a:r>
                      <a:endParaRPr lang="tr-TR" sz="1400">
                        <a:effectLst/>
                        <a:latin typeface="Times New Roman" panose="02020603050405020304" pitchFamily="18" charset="0"/>
                        <a:ea typeface="Times New Roman" panose="02020603050405020304" pitchFamily="18" charset="0"/>
                      </a:endParaRPr>
                    </a:p>
                  </a:txBody>
                  <a:tcPr marL="35094" marR="35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a:solidFill>
                            <a:srgbClr val="000000"/>
                          </a:solidFill>
                          <a:effectLst/>
                          <a:latin typeface="Times New Roman" panose="02020603050405020304" pitchFamily="18" charset="0"/>
                          <a:ea typeface="Times New Roman" panose="02020603050405020304" pitchFamily="18" charset="0"/>
                        </a:rPr>
                        <a:t>₺2.000,00</a:t>
                      </a:r>
                      <a:endParaRPr lang="tr-TR" sz="1400">
                        <a:effectLst/>
                        <a:latin typeface="Times New Roman" panose="02020603050405020304" pitchFamily="18" charset="0"/>
                        <a:ea typeface="Times New Roman" panose="02020603050405020304" pitchFamily="18" charset="0"/>
                      </a:endParaRPr>
                    </a:p>
                  </a:txBody>
                  <a:tcPr marL="35094" marR="35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a:solidFill>
                            <a:srgbClr val="000000"/>
                          </a:solidFill>
                          <a:effectLst/>
                          <a:latin typeface="Times New Roman" panose="02020603050405020304" pitchFamily="18" charset="0"/>
                          <a:ea typeface="Times New Roman" panose="02020603050405020304" pitchFamily="18" charset="0"/>
                        </a:rPr>
                        <a:t>₺772,06</a:t>
                      </a:r>
                      <a:endParaRPr lang="tr-TR" sz="1400">
                        <a:effectLst/>
                        <a:latin typeface="Times New Roman" panose="02020603050405020304" pitchFamily="18" charset="0"/>
                        <a:ea typeface="Times New Roman" panose="02020603050405020304" pitchFamily="18" charset="0"/>
                      </a:endParaRPr>
                    </a:p>
                  </a:txBody>
                  <a:tcPr marL="35094" marR="35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a:solidFill>
                            <a:srgbClr val="000000"/>
                          </a:solidFill>
                          <a:effectLst/>
                          <a:latin typeface="Times New Roman" panose="02020603050405020304" pitchFamily="18" charset="0"/>
                          <a:ea typeface="Times New Roman" panose="02020603050405020304" pitchFamily="18" charset="0"/>
                        </a:rPr>
                        <a:t>₺1.227,94</a:t>
                      </a:r>
                      <a:endParaRPr lang="tr-TR" sz="1400">
                        <a:effectLst/>
                        <a:latin typeface="Times New Roman" panose="02020603050405020304" pitchFamily="18" charset="0"/>
                        <a:ea typeface="Times New Roman" panose="02020603050405020304" pitchFamily="18" charset="0"/>
                      </a:endParaRPr>
                    </a:p>
                  </a:txBody>
                  <a:tcPr marL="35094" marR="35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77658563"/>
                  </a:ext>
                </a:extLst>
              </a:tr>
              <a:tr h="649671">
                <a:tc>
                  <a:txBody>
                    <a:bodyPr/>
                    <a:lstStyle/>
                    <a:p>
                      <a:r>
                        <a:rPr lang="tr-TR" sz="1400">
                          <a:solidFill>
                            <a:srgbClr val="000000"/>
                          </a:solidFill>
                          <a:effectLst/>
                          <a:latin typeface="Times New Roman" panose="02020603050405020304" pitchFamily="18" charset="0"/>
                          <a:ea typeface="Times New Roman" panose="02020603050405020304" pitchFamily="18" charset="0"/>
                        </a:rPr>
                        <a:t>03.8- GAYRİMENKUL MAL BAK.VE ON. GİD.  - (Gelir)</a:t>
                      </a:r>
                      <a:endParaRPr lang="tr-TR" sz="1400">
                        <a:effectLst/>
                        <a:latin typeface="Times New Roman" panose="02020603050405020304" pitchFamily="18" charset="0"/>
                        <a:ea typeface="Times New Roman" panose="02020603050405020304" pitchFamily="18" charset="0"/>
                      </a:endParaRPr>
                    </a:p>
                  </a:txBody>
                  <a:tcPr marL="35094" marR="35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dirty="0">
                          <a:solidFill>
                            <a:srgbClr val="000000"/>
                          </a:solidFill>
                          <a:effectLst/>
                          <a:latin typeface="Times New Roman" panose="02020603050405020304" pitchFamily="18" charset="0"/>
                          <a:ea typeface="Times New Roman" panose="02020603050405020304" pitchFamily="18" charset="0"/>
                        </a:rPr>
                        <a:t>₺15.000,00</a:t>
                      </a:r>
                      <a:endParaRPr lang="tr-TR" sz="1400" dirty="0">
                        <a:effectLst/>
                        <a:latin typeface="Times New Roman" panose="02020603050405020304" pitchFamily="18" charset="0"/>
                        <a:ea typeface="Times New Roman" panose="02020603050405020304" pitchFamily="18" charset="0"/>
                      </a:endParaRPr>
                    </a:p>
                  </a:txBody>
                  <a:tcPr marL="35094" marR="35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dirty="0">
                          <a:solidFill>
                            <a:srgbClr val="000000"/>
                          </a:solidFill>
                          <a:effectLst/>
                          <a:latin typeface="Times New Roman" panose="02020603050405020304" pitchFamily="18" charset="0"/>
                          <a:ea typeface="Times New Roman" panose="02020603050405020304" pitchFamily="18" charset="0"/>
                        </a:rPr>
                        <a:t>₺3.100,00</a:t>
                      </a:r>
                      <a:endParaRPr lang="tr-TR" sz="1400" dirty="0">
                        <a:effectLst/>
                        <a:latin typeface="Times New Roman" panose="02020603050405020304" pitchFamily="18" charset="0"/>
                        <a:ea typeface="Times New Roman" panose="02020603050405020304" pitchFamily="18" charset="0"/>
                      </a:endParaRPr>
                    </a:p>
                  </a:txBody>
                  <a:tcPr marL="35094" marR="35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a:solidFill>
                            <a:srgbClr val="000000"/>
                          </a:solidFill>
                          <a:effectLst/>
                          <a:latin typeface="Times New Roman" panose="02020603050405020304" pitchFamily="18" charset="0"/>
                          <a:ea typeface="Times New Roman" panose="02020603050405020304" pitchFamily="18" charset="0"/>
                        </a:rPr>
                        <a:t>₺0,00</a:t>
                      </a:r>
                      <a:endParaRPr lang="tr-TR" sz="1400">
                        <a:effectLst/>
                        <a:latin typeface="Times New Roman" panose="02020603050405020304" pitchFamily="18" charset="0"/>
                        <a:ea typeface="Times New Roman" panose="02020603050405020304" pitchFamily="18" charset="0"/>
                      </a:endParaRPr>
                    </a:p>
                  </a:txBody>
                  <a:tcPr marL="35094" marR="35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a:solidFill>
                            <a:srgbClr val="000000"/>
                          </a:solidFill>
                          <a:effectLst/>
                          <a:latin typeface="Times New Roman" panose="02020603050405020304" pitchFamily="18" charset="0"/>
                          <a:ea typeface="Times New Roman" panose="02020603050405020304" pitchFamily="18" charset="0"/>
                        </a:rPr>
                        <a:t>₺18.100,00</a:t>
                      </a:r>
                      <a:endParaRPr lang="tr-TR" sz="1400">
                        <a:effectLst/>
                        <a:latin typeface="Times New Roman" panose="02020603050405020304" pitchFamily="18" charset="0"/>
                        <a:ea typeface="Times New Roman" panose="02020603050405020304" pitchFamily="18" charset="0"/>
                      </a:endParaRPr>
                    </a:p>
                  </a:txBody>
                  <a:tcPr marL="35094" marR="35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a:solidFill>
                            <a:srgbClr val="000000"/>
                          </a:solidFill>
                          <a:effectLst/>
                          <a:latin typeface="Times New Roman" panose="02020603050405020304" pitchFamily="18" charset="0"/>
                          <a:ea typeface="Times New Roman" panose="02020603050405020304" pitchFamily="18" charset="0"/>
                        </a:rPr>
                        <a:t>₺18.099,48</a:t>
                      </a:r>
                      <a:endParaRPr lang="tr-TR" sz="1400">
                        <a:effectLst/>
                        <a:latin typeface="Times New Roman" panose="02020603050405020304" pitchFamily="18" charset="0"/>
                        <a:ea typeface="Times New Roman" panose="02020603050405020304" pitchFamily="18" charset="0"/>
                      </a:endParaRPr>
                    </a:p>
                  </a:txBody>
                  <a:tcPr marL="35094" marR="35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a:solidFill>
                            <a:srgbClr val="000000"/>
                          </a:solidFill>
                          <a:effectLst/>
                          <a:latin typeface="Times New Roman" panose="02020603050405020304" pitchFamily="18" charset="0"/>
                          <a:ea typeface="Times New Roman" panose="02020603050405020304" pitchFamily="18" charset="0"/>
                        </a:rPr>
                        <a:t>₺0,52</a:t>
                      </a:r>
                      <a:endParaRPr lang="tr-TR" sz="1400">
                        <a:effectLst/>
                        <a:latin typeface="Times New Roman" panose="02020603050405020304" pitchFamily="18" charset="0"/>
                        <a:ea typeface="Times New Roman" panose="02020603050405020304" pitchFamily="18" charset="0"/>
                      </a:endParaRPr>
                    </a:p>
                  </a:txBody>
                  <a:tcPr marL="35094" marR="35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62858177"/>
                  </a:ext>
                </a:extLst>
              </a:tr>
              <a:tr h="572489">
                <a:tc>
                  <a:txBody>
                    <a:bodyPr/>
                    <a:lstStyle/>
                    <a:p>
                      <a:r>
                        <a:rPr lang="tr-TR" sz="1400">
                          <a:solidFill>
                            <a:srgbClr val="000000"/>
                          </a:solidFill>
                          <a:effectLst/>
                          <a:latin typeface="Times New Roman" panose="02020603050405020304" pitchFamily="18" charset="0"/>
                          <a:ea typeface="Times New Roman" panose="02020603050405020304" pitchFamily="18" charset="0"/>
                        </a:rPr>
                        <a:t>03.7- MENKUL MAL, GAYRİMADDİ HAK ALIM BAKIM VE ONARIM </a:t>
                      </a:r>
                      <a:endParaRPr lang="tr-TR" sz="1400">
                        <a:effectLst/>
                        <a:latin typeface="Times New Roman" panose="02020603050405020304" pitchFamily="18" charset="0"/>
                        <a:ea typeface="Times New Roman" panose="02020603050405020304" pitchFamily="18" charset="0"/>
                      </a:endParaRPr>
                    </a:p>
                  </a:txBody>
                  <a:tcPr marL="35094" marR="35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a:solidFill>
                            <a:srgbClr val="000000"/>
                          </a:solidFill>
                          <a:effectLst/>
                          <a:latin typeface="Times New Roman" panose="02020603050405020304" pitchFamily="18" charset="0"/>
                          <a:ea typeface="Times New Roman" panose="02020603050405020304" pitchFamily="18" charset="0"/>
                        </a:rPr>
                        <a:t>₺36.000,00</a:t>
                      </a:r>
                      <a:endParaRPr lang="tr-TR" sz="1400">
                        <a:effectLst/>
                        <a:latin typeface="Times New Roman" panose="02020603050405020304" pitchFamily="18" charset="0"/>
                        <a:ea typeface="Times New Roman" panose="02020603050405020304" pitchFamily="18" charset="0"/>
                      </a:endParaRPr>
                    </a:p>
                  </a:txBody>
                  <a:tcPr marL="35094" marR="35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dirty="0">
                          <a:solidFill>
                            <a:srgbClr val="000000"/>
                          </a:solidFill>
                          <a:effectLst/>
                          <a:latin typeface="Times New Roman" panose="02020603050405020304" pitchFamily="18" charset="0"/>
                          <a:ea typeface="Times New Roman" panose="02020603050405020304" pitchFamily="18" charset="0"/>
                        </a:rPr>
                        <a:t>₺0,00</a:t>
                      </a:r>
                      <a:endParaRPr lang="tr-TR" sz="1400" dirty="0">
                        <a:effectLst/>
                        <a:latin typeface="Times New Roman" panose="02020603050405020304" pitchFamily="18" charset="0"/>
                        <a:ea typeface="Times New Roman" panose="02020603050405020304" pitchFamily="18" charset="0"/>
                      </a:endParaRPr>
                    </a:p>
                  </a:txBody>
                  <a:tcPr marL="35094" marR="35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dirty="0">
                          <a:solidFill>
                            <a:srgbClr val="000000"/>
                          </a:solidFill>
                          <a:effectLst/>
                          <a:latin typeface="Times New Roman" panose="02020603050405020304" pitchFamily="18" charset="0"/>
                          <a:ea typeface="Times New Roman" panose="02020603050405020304" pitchFamily="18" charset="0"/>
                        </a:rPr>
                        <a:t>₺350,00</a:t>
                      </a:r>
                      <a:endParaRPr lang="tr-TR" sz="1400" dirty="0">
                        <a:effectLst/>
                        <a:latin typeface="Times New Roman" panose="02020603050405020304" pitchFamily="18" charset="0"/>
                        <a:ea typeface="Times New Roman" panose="02020603050405020304" pitchFamily="18" charset="0"/>
                      </a:endParaRPr>
                    </a:p>
                  </a:txBody>
                  <a:tcPr marL="35094" marR="35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a:solidFill>
                            <a:srgbClr val="000000"/>
                          </a:solidFill>
                          <a:effectLst/>
                          <a:latin typeface="Times New Roman" panose="02020603050405020304" pitchFamily="18" charset="0"/>
                          <a:ea typeface="Times New Roman" panose="02020603050405020304" pitchFamily="18" charset="0"/>
                        </a:rPr>
                        <a:t>₺35.650,00</a:t>
                      </a:r>
                      <a:endParaRPr lang="tr-TR" sz="1400">
                        <a:effectLst/>
                        <a:latin typeface="Times New Roman" panose="02020603050405020304" pitchFamily="18" charset="0"/>
                        <a:ea typeface="Times New Roman" panose="02020603050405020304" pitchFamily="18" charset="0"/>
                      </a:endParaRPr>
                    </a:p>
                  </a:txBody>
                  <a:tcPr marL="35094" marR="35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a:solidFill>
                            <a:srgbClr val="000000"/>
                          </a:solidFill>
                          <a:effectLst/>
                          <a:latin typeface="Times New Roman" panose="02020603050405020304" pitchFamily="18" charset="0"/>
                          <a:ea typeface="Times New Roman" panose="02020603050405020304" pitchFamily="18" charset="0"/>
                        </a:rPr>
                        <a:t>₺35.634,59</a:t>
                      </a:r>
                      <a:endParaRPr lang="tr-TR" sz="1400">
                        <a:effectLst/>
                        <a:latin typeface="Times New Roman" panose="02020603050405020304" pitchFamily="18" charset="0"/>
                        <a:ea typeface="Times New Roman" panose="02020603050405020304" pitchFamily="18" charset="0"/>
                      </a:endParaRPr>
                    </a:p>
                  </a:txBody>
                  <a:tcPr marL="35094" marR="35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a:solidFill>
                            <a:srgbClr val="000000"/>
                          </a:solidFill>
                          <a:effectLst/>
                          <a:latin typeface="Times New Roman" panose="02020603050405020304" pitchFamily="18" charset="0"/>
                          <a:ea typeface="Times New Roman" panose="02020603050405020304" pitchFamily="18" charset="0"/>
                        </a:rPr>
                        <a:t>₺15,41</a:t>
                      </a:r>
                      <a:endParaRPr lang="tr-TR" sz="1400">
                        <a:effectLst/>
                        <a:latin typeface="Times New Roman" panose="02020603050405020304" pitchFamily="18" charset="0"/>
                        <a:ea typeface="Times New Roman" panose="02020603050405020304" pitchFamily="18" charset="0"/>
                      </a:endParaRPr>
                    </a:p>
                  </a:txBody>
                  <a:tcPr marL="35094" marR="35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81936894"/>
                  </a:ext>
                </a:extLst>
              </a:tr>
              <a:tr h="465777">
                <a:tc>
                  <a:txBody>
                    <a:bodyPr/>
                    <a:lstStyle/>
                    <a:p>
                      <a:r>
                        <a:rPr lang="tr-TR" sz="1400">
                          <a:solidFill>
                            <a:srgbClr val="000000"/>
                          </a:solidFill>
                          <a:effectLst/>
                          <a:latin typeface="Times New Roman" panose="02020603050405020304" pitchFamily="18" charset="0"/>
                          <a:ea typeface="Times New Roman" panose="02020603050405020304" pitchFamily="18" charset="0"/>
                        </a:rPr>
                        <a:t>03.5- HİZMET ALIMLARI </a:t>
                      </a:r>
                      <a:endParaRPr lang="tr-TR" sz="1400">
                        <a:effectLst/>
                        <a:latin typeface="Times New Roman" panose="02020603050405020304" pitchFamily="18" charset="0"/>
                        <a:ea typeface="Times New Roman" panose="02020603050405020304" pitchFamily="18" charset="0"/>
                      </a:endParaRPr>
                    </a:p>
                  </a:txBody>
                  <a:tcPr marL="35094" marR="35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a:solidFill>
                            <a:srgbClr val="000000"/>
                          </a:solidFill>
                          <a:effectLst/>
                          <a:latin typeface="Times New Roman" panose="02020603050405020304" pitchFamily="18" charset="0"/>
                          <a:ea typeface="Times New Roman" panose="02020603050405020304" pitchFamily="18" charset="0"/>
                        </a:rPr>
                        <a:t>₺16.000,00</a:t>
                      </a:r>
                      <a:endParaRPr lang="tr-TR" sz="1400">
                        <a:effectLst/>
                        <a:latin typeface="Times New Roman" panose="02020603050405020304" pitchFamily="18" charset="0"/>
                        <a:ea typeface="Times New Roman" panose="02020603050405020304" pitchFamily="18" charset="0"/>
                      </a:endParaRPr>
                    </a:p>
                  </a:txBody>
                  <a:tcPr marL="35094" marR="35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a:solidFill>
                            <a:srgbClr val="000000"/>
                          </a:solidFill>
                          <a:effectLst/>
                          <a:latin typeface="Times New Roman" panose="02020603050405020304" pitchFamily="18" charset="0"/>
                          <a:ea typeface="Times New Roman" panose="02020603050405020304" pitchFamily="18" charset="0"/>
                        </a:rPr>
                        <a:t>₺363.000,00</a:t>
                      </a:r>
                      <a:endParaRPr lang="tr-TR" sz="1400">
                        <a:effectLst/>
                        <a:latin typeface="Times New Roman" panose="02020603050405020304" pitchFamily="18" charset="0"/>
                        <a:ea typeface="Times New Roman" panose="02020603050405020304" pitchFamily="18" charset="0"/>
                      </a:endParaRPr>
                    </a:p>
                  </a:txBody>
                  <a:tcPr marL="35094" marR="35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dirty="0">
                          <a:solidFill>
                            <a:srgbClr val="000000"/>
                          </a:solidFill>
                          <a:effectLst/>
                          <a:latin typeface="Times New Roman" panose="02020603050405020304" pitchFamily="18" charset="0"/>
                          <a:ea typeface="Times New Roman" panose="02020603050405020304" pitchFamily="18" charset="0"/>
                        </a:rPr>
                        <a:t>₺0,00</a:t>
                      </a:r>
                      <a:endParaRPr lang="tr-TR" sz="1400" dirty="0">
                        <a:effectLst/>
                        <a:latin typeface="Times New Roman" panose="02020603050405020304" pitchFamily="18" charset="0"/>
                        <a:ea typeface="Times New Roman" panose="02020603050405020304" pitchFamily="18" charset="0"/>
                      </a:endParaRPr>
                    </a:p>
                  </a:txBody>
                  <a:tcPr marL="35094" marR="35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dirty="0">
                          <a:solidFill>
                            <a:srgbClr val="000000"/>
                          </a:solidFill>
                          <a:effectLst/>
                          <a:latin typeface="Times New Roman" panose="02020603050405020304" pitchFamily="18" charset="0"/>
                          <a:ea typeface="Times New Roman" panose="02020603050405020304" pitchFamily="18" charset="0"/>
                        </a:rPr>
                        <a:t>₺379.000,00</a:t>
                      </a:r>
                      <a:endParaRPr lang="tr-TR" sz="1400" dirty="0">
                        <a:effectLst/>
                        <a:latin typeface="Times New Roman" panose="02020603050405020304" pitchFamily="18" charset="0"/>
                        <a:ea typeface="Times New Roman" panose="02020603050405020304" pitchFamily="18" charset="0"/>
                      </a:endParaRPr>
                    </a:p>
                  </a:txBody>
                  <a:tcPr marL="35094" marR="35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a:solidFill>
                            <a:srgbClr val="000000"/>
                          </a:solidFill>
                          <a:effectLst/>
                          <a:latin typeface="Times New Roman" panose="02020603050405020304" pitchFamily="18" charset="0"/>
                          <a:ea typeface="Times New Roman" panose="02020603050405020304" pitchFamily="18" charset="0"/>
                        </a:rPr>
                        <a:t>₺343.123,25</a:t>
                      </a:r>
                      <a:endParaRPr lang="tr-TR" sz="1400">
                        <a:effectLst/>
                        <a:latin typeface="Times New Roman" panose="02020603050405020304" pitchFamily="18" charset="0"/>
                        <a:ea typeface="Times New Roman" panose="02020603050405020304" pitchFamily="18" charset="0"/>
                      </a:endParaRPr>
                    </a:p>
                  </a:txBody>
                  <a:tcPr marL="35094" marR="35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a:solidFill>
                            <a:srgbClr val="000000"/>
                          </a:solidFill>
                          <a:effectLst/>
                          <a:latin typeface="Times New Roman" panose="02020603050405020304" pitchFamily="18" charset="0"/>
                          <a:ea typeface="Times New Roman" panose="02020603050405020304" pitchFamily="18" charset="0"/>
                        </a:rPr>
                        <a:t>₺35.876,75</a:t>
                      </a:r>
                      <a:endParaRPr lang="tr-TR" sz="1400">
                        <a:effectLst/>
                        <a:latin typeface="Times New Roman" panose="02020603050405020304" pitchFamily="18" charset="0"/>
                        <a:ea typeface="Times New Roman" panose="02020603050405020304" pitchFamily="18" charset="0"/>
                      </a:endParaRPr>
                    </a:p>
                  </a:txBody>
                  <a:tcPr marL="35094" marR="35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4466"/>
                  </a:ext>
                </a:extLst>
              </a:tr>
              <a:tr h="567790">
                <a:tc>
                  <a:txBody>
                    <a:bodyPr/>
                    <a:lstStyle/>
                    <a:p>
                      <a:r>
                        <a:rPr lang="tr-TR" sz="1400">
                          <a:solidFill>
                            <a:srgbClr val="000000"/>
                          </a:solidFill>
                          <a:effectLst/>
                          <a:latin typeface="Times New Roman" panose="02020603050405020304" pitchFamily="18" charset="0"/>
                          <a:ea typeface="Times New Roman" panose="02020603050405020304" pitchFamily="18" charset="0"/>
                        </a:rPr>
                        <a:t>03.2- TÜKETİME YÖNELİK MLZ. ALIMI </a:t>
                      </a:r>
                      <a:endParaRPr lang="tr-TR" sz="1400">
                        <a:effectLst/>
                        <a:latin typeface="Times New Roman" panose="02020603050405020304" pitchFamily="18" charset="0"/>
                        <a:ea typeface="Times New Roman" panose="02020603050405020304" pitchFamily="18" charset="0"/>
                      </a:endParaRPr>
                    </a:p>
                  </a:txBody>
                  <a:tcPr marL="35094" marR="35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a:solidFill>
                            <a:srgbClr val="000000"/>
                          </a:solidFill>
                          <a:effectLst/>
                          <a:latin typeface="Times New Roman" panose="02020603050405020304" pitchFamily="18" charset="0"/>
                          <a:ea typeface="Times New Roman" panose="02020603050405020304" pitchFamily="18" charset="0"/>
                        </a:rPr>
                        <a:t>₺33.000,00</a:t>
                      </a:r>
                      <a:endParaRPr lang="tr-TR" sz="1400">
                        <a:effectLst/>
                        <a:latin typeface="Times New Roman" panose="02020603050405020304" pitchFamily="18" charset="0"/>
                        <a:ea typeface="Times New Roman" panose="02020603050405020304" pitchFamily="18" charset="0"/>
                      </a:endParaRPr>
                    </a:p>
                  </a:txBody>
                  <a:tcPr marL="35094" marR="35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a:solidFill>
                            <a:srgbClr val="000000"/>
                          </a:solidFill>
                          <a:effectLst/>
                          <a:latin typeface="Times New Roman" panose="02020603050405020304" pitchFamily="18" charset="0"/>
                          <a:ea typeface="Times New Roman" panose="02020603050405020304" pitchFamily="18" charset="0"/>
                        </a:rPr>
                        <a:t>₺157.000,00</a:t>
                      </a:r>
                      <a:endParaRPr lang="tr-TR" sz="1400">
                        <a:effectLst/>
                        <a:latin typeface="Times New Roman" panose="02020603050405020304" pitchFamily="18" charset="0"/>
                        <a:ea typeface="Times New Roman" panose="02020603050405020304" pitchFamily="18" charset="0"/>
                      </a:endParaRPr>
                    </a:p>
                  </a:txBody>
                  <a:tcPr marL="35094" marR="35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dirty="0">
                          <a:solidFill>
                            <a:srgbClr val="000000"/>
                          </a:solidFill>
                          <a:effectLst/>
                          <a:latin typeface="Times New Roman" panose="02020603050405020304" pitchFamily="18" charset="0"/>
                          <a:ea typeface="Times New Roman" panose="02020603050405020304" pitchFamily="18" charset="0"/>
                        </a:rPr>
                        <a:t>₺0,00</a:t>
                      </a:r>
                      <a:endParaRPr lang="tr-TR" sz="1400" dirty="0">
                        <a:effectLst/>
                        <a:latin typeface="Times New Roman" panose="02020603050405020304" pitchFamily="18" charset="0"/>
                        <a:ea typeface="Times New Roman" panose="02020603050405020304" pitchFamily="18" charset="0"/>
                      </a:endParaRPr>
                    </a:p>
                  </a:txBody>
                  <a:tcPr marL="35094" marR="35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dirty="0">
                          <a:solidFill>
                            <a:srgbClr val="000000"/>
                          </a:solidFill>
                          <a:effectLst/>
                          <a:latin typeface="Times New Roman" panose="02020603050405020304" pitchFamily="18" charset="0"/>
                          <a:ea typeface="Times New Roman" panose="02020603050405020304" pitchFamily="18" charset="0"/>
                        </a:rPr>
                        <a:t>₺190.000,00</a:t>
                      </a:r>
                      <a:endParaRPr lang="tr-TR" sz="1400" dirty="0">
                        <a:effectLst/>
                        <a:latin typeface="Times New Roman" panose="02020603050405020304" pitchFamily="18" charset="0"/>
                        <a:ea typeface="Times New Roman" panose="02020603050405020304" pitchFamily="18" charset="0"/>
                      </a:endParaRPr>
                    </a:p>
                  </a:txBody>
                  <a:tcPr marL="35094" marR="35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dirty="0">
                          <a:solidFill>
                            <a:srgbClr val="000000"/>
                          </a:solidFill>
                          <a:effectLst/>
                          <a:latin typeface="Times New Roman" panose="02020603050405020304" pitchFamily="18" charset="0"/>
                          <a:ea typeface="Times New Roman" panose="02020603050405020304" pitchFamily="18" charset="0"/>
                        </a:rPr>
                        <a:t>₺189.828,42</a:t>
                      </a:r>
                      <a:endParaRPr lang="tr-TR" sz="1400" dirty="0">
                        <a:effectLst/>
                        <a:latin typeface="Times New Roman" panose="02020603050405020304" pitchFamily="18" charset="0"/>
                        <a:ea typeface="Times New Roman" panose="02020603050405020304" pitchFamily="18" charset="0"/>
                      </a:endParaRPr>
                    </a:p>
                  </a:txBody>
                  <a:tcPr marL="35094" marR="35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tr-TR" sz="1400" dirty="0">
                          <a:solidFill>
                            <a:srgbClr val="000000"/>
                          </a:solidFill>
                          <a:effectLst/>
                          <a:latin typeface="Times New Roman" panose="02020603050405020304" pitchFamily="18" charset="0"/>
                          <a:ea typeface="Times New Roman" panose="02020603050405020304" pitchFamily="18" charset="0"/>
                        </a:rPr>
                        <a:t>₺171,58</a:t>
                      </a:r>
                      <a:endParaRPr lang="tr-TR" sz="1400" dirty="0">
                        <a:effectLst/>
                        <a:latin typeface="Times New Roman" panose="02020603050405020304" pitchFamily="18" charset="0"/>
                        <a:ea typeface="Times New Roman" panose="02020603050405020304" pitchFamily="18" charset="0"/>
                      </a:endParaRPr>
                    </a:p>
                  </a:txBody>
                  <a:tcPr marL="35094" marR="35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2911893"/>
                  </a:ext>
                </a:extLst>
              </a:tr>
              <a:tr h="561079">
                <a:tc>
                  <a:txBody>
                    <a:bodyPr/>
                    <a:lstStyle/>
                    <a:p>
                      <a:pPr algn="ctr"/>
                      <a:r>
                        <a:rPr lang="tr-TR" sz="1400" b="1">
                          <a:solidFill>
                            <a:srgbClr val="000000"/>
                          </a:solidFill>
                          <a:effectLst/>
                          <a:latin typeface="Times New Roman" panose="02020603050405020304" pitchFamily="18" charset="0"/>
                          <a:ea typeface="Times New Roman" panose="02020603050405020304" pitchFamily="18" charset="0"/>
                        </a:rPr>
                        <a:t>TOPLAM</a:t>
                      </a:r>
                      <a:endParaRPr lang="tr-TR" sz="1400">
                        <a:effectLst/>
                        <a:latin typeface="Times New Roman" panose="02020603050405020304" pitchFamily="18" charset="0"/>
                        <a:ea typeface="Times New Roman" panose="02020603050405020304" pitchFamily="18" charset="0"/>
                      </a:endParaRPr>
                    </a:p>
                  </a:txBody>
                  <a:tcPr marL="35094" marR="35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r>
                        <a:rPr lang="tr-TR" sz="1400" b="1">
                          <a:solidFill>
                            <a:srgbClr val="000000"/>
                          </a:solidFill>
                          <a:effectLst/>
                          <a:latin typeface="Times New Roman" panose="02020603050405020304" pitchFamily="18" charset="0"/>
                          <a:ea typeface="Times New Roman" panose="02020603050405020304" pitchFamily="18" charset="0"/>
                        </a:rPr>
                        <a:t>₺149.000,00</a:t>
                      </a:r>
                      <a:endParaRPr lang="tr-TR" sz="1400">
                        <a:effectLst/>
                        <a:latin typeface="Times New Roman" panose="02020603050405020304" pitchFamily="18" charset="0"/>
                        <a:ea typeface="Times New Roman" panose="02020603050405020304" pitchFamily="18" charset="0"/>
                      </a:endParaRPr>
                    </a:p>
                  </a:txBody>
                  <a:tcPr marL="35094" marR="35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r>
                        <a:rPr lang="tr-TR" sz="1400" b="1">
                          <a:solidFill>
                            <a:srgbClr val="000000"/>
                          </a:solidFill>
                          <a:effectLst/>
                          <a:latin typeface="Times New Roman" panose="02020603050405020304" pitchFamily="18" charset="0"/>
                          <a:ea typeface="Times New Roman" panose="02020603050405020304" pitchFamily="18" charset="0"/>
                        </a:rPr>
                        <a:t>₺528.000,00</a:t>
                      </a:r>
                      <a:endParaRPr lang="tr-TR" sz="1400">
                        <a:effectLst/>
                        <a:latin typeface="Times New Roman" panose="02020603050405020304" pitchFamily="18" charset="0"/>
                        <a:ea typeface="Times New Roman" panose="02020603050405020304" pitchFamily="18" charset="0"/>
                      </a:endParaRPr>
                    </a:p>
                  </a:txBody>
                  <a:tcPr marL="35094" marR="35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r>
                        <a:rPr lang="tr-TR" sz="1400" b="1">
                          <a:solidFill>
                            <a:srgbClr val="000000"/>
                          </a:solidFill>
                          <a:effectLst/>
                          <a:latin typeface="Times New Roman" panose="02020603050405020304" pitchFamily="18" charset="0"/>
                          <a:ea typeface="Times New Roman" panose="02020603050405020304" pitchFamily="18" charset="0"/>
                        </a:rPr>
                        <a:t>₺350,00</a:t>
                      </a:r>
                      <a:endParaRPr lang="tr-TR" sz="1400">
                        <a:effectLst/>
                        <a:latin typeface="Times New Roman" panose="02020603050405020304" pitchFamily="18" charset="0"/>
                        <a:ea typeface="Times New Roman" panose="02020603050405020304" pitchFamily="18" charset="0"/>
                      </a:endParaRPr>
                    </a:p>
                  </a:txBody>
                  <a:tcPr marL="35094" marR="35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r>
                        <a:rPr lang="tr-TR" sz="1400" b="1">
                          <a:solidFill>
                            <a:srgbClr val="000000"/>
                          </a:solidFill>
                          <a:effectLst/>
                          <a:latin typeface="Times New Roman" panose="02020603050405020304" pitchFamily="18" charset="0"/>
                          <a:ea typeface="Times New Roman" panose="02020603050405020304" pitchFamily="18" charset="0"/>
                        </a:rPr>
                        <a:t>₺676.650,00</a:t>
                      </a:r>
                      <a:endParaRPr lang="tr-TR" sz="1400">
                        <a:effectLst/>
                        <a:latin typeface="Times New Roman" panose="02020603050405020304" pitchFamily="18" charset="0"/>
                        <a:ea typeface="Times New Roman" panose="02020603050405020304" pitchFamily="18" charset="0"/>
                      </a:endParaRPr>
                    </a:p>
                  </a:txBody>
                  <a:tcPr marL="35094" marR="35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r>
                        <a:rPr lang="tr-TR" sz="1400" b="1" dirty="0">
                          <a:solidFill>
                            <a:srgbClr val="000000"/>
                          </a:solidFill>
                          <a:effectLst/>
                          <a:latin typeface="Times New Roman" panose="02020603050405020304" pitchFamily="18" charset="0"/>
                          <a:ea typeface="Times New Roman" panose="02020603050405020304" pitchFamily="18" charset="0"/>
                        </a:rPr>
                        <a:t>₺639.357,48</a:t>
                      </a:r>
                      <a:endParaRPr lang="tr-TR" sz="1400" dirty="0">
                        <a:effectLst/>
                        <a:latin typeface="Times New Roman" panose="02020603050405020304" pitchFamily="18" charset="0"/>
                        <a:ea typeface="Times New Roman" panose="02020603050405020304" pitchFamily="18" charset="0"/>
                      </a:endParaRPr>
                    </a:p>
                  </a:txBody>
                  <a:tcPr marL="35094" marR="35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r>
                        <a:rPr lang="tr-TR" sz="1400" b="1" dirty="0">
                          <a:solidFill>
                            <a:srgbClr val="000000"/>
                          </a:solidFill>
                          <a:effectLst/>
                          <a:latin typeface="Times New Roman" panose="02020603050405020304" pitchFamily="18" charset="0"/>
                          <a:ea typeface="Times New Roman" panose="02020603050405020304" pitchFamily="18" charset="0"/>
                        </a:rPr>
                        <a:t>₺37.292,52</a:t>
                      </a:r>
                      <a:endParaRPr lang="tr-TR" sz="1400" dirty="0">
                        <a:effectLst/>
                        <a:latin typeface="Times New Roman" panose="02020603050405020304" pitchFamily="18" charset="0"/>
                        <a:ea typeface="Times New Roman" panose="02020603050405020304" pitchFamily="18" charset="0"/>
                      </a:endParaRPr>
                    </a:p>
                  </a:txBody>
                  <a:tcPr marL="35094" marR="350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627953046"/>
                  </a:ext>
                </a:extLst>
              </a:tr>
            </a:tbl>
          </a:graphicData>
        </a:graphic>
      </p:graphicFrame>
    </p:spTree>
    <p:extLst>
      <p:ext uri="{BB962C8B-B14F-4D97-AF65-F5344CB8AC3E}">
        <p14:creationId xmlns:p14="http://schemas.microsoft.com/office/powerpoint/2010/main" val="24363870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7956E9-42D2-4D8B-8597-C461C8765950}"/>
              </a:ext>
            </a:extLst>
          </p:cNvPr>
          <p:cNvSpPr>
            <a:spLocks noGrp="1"/>
          </p:cNvSpPr>
          <p:nvPr>
            <p:ph type="title"/>
          </p:nvPr>
        </p:nvSpPr>
        <p:spPr>
          <a:xfrm>
            <a:off x="677334" y="585537"/>
            <a:ext cx="8596668" cy="1203158"/>
          </a:xfrm>
        </p:spPr>
        <p:txBody>
          <a:bodyPr>
            <a:normAutofit/>
          </a:bodyPr>
          <a:lstStyle/>
          <a:p>
            <a:r>
              <a:rPr lang="en-GB" sz="2800" b="1" cap="small" dirty="0" err="1">
                <a:solidFill>
                  <a:schemeClr val="accent2">
                    <a:lumMod val="50000"/>
                  </a:schemeClr>
                </a:solidFill>
                <a:latin typeface="Times New Roman" pitchFamily="18" charset="0"/>
                <a:cs typeface="Times New Roman" pitchFamily="18" charset="0"/>
              </a:rPr>
              <a:t>Satın</a:t>
            </a:r>
            <a:r>
              <a:rPr lang="en-GB" sz="2800" b="1" cap="small" dirty="0">
                <a:solidFill>
                  <a:schemeClr val="accent2">
                    <a:lumMod val="50000"/>
                  </a:schemeClr>
                </a:solidFill>
                <a:latin typeface="Times New Roman" pitchFamily="18" charset="0"/>
                <a:cs typeface="Times New Roman" pitchFamily="18" charset="0"/>
              </a:rPr>
              <a:t> Alma ( </a:t>
            </a:r>
            <a:r>
              <a:rPr lang="en-GB" sz="2800" b="1" cap="small" dirty="0" err="1">
                <a:solidFill>
                  <a:schemeClr val="accent2">
                    <a:lumMod val="50000"/>
                  </a:schemeClr>
                </a:solidFill>
                <a:latin typeface="Times New Roman" pitchFamily="18" charset="0"/>
                <a:cs typeface="Times New Roman" pitchFamily="18" charset="0"/>
              </a:rPr>
              <a:t>İhale</a:t>
            </a:r>
            <a:r>
              <a:rPr lang="en-GB" sz="2800" b="1" cap="small" dirty="0">
                <a:solidFill>
                  <a:schemeClr val="accent2">
                    <a:lumMod val="50000"/>
                  </a:schemeClr>
                </a:solidFill>
                <a:latin typeface="Times New Roman" pitchFamily="18" charset="0"/>
                <a:cs typeface="Times New Roman" pitchFamily="18" charset="0"/>
              </a:rPr>
              <a:t> </a:t>
            </a:r>
            <a:r>
              <a:rPr lang="en-GB" sz="2800" b="1" cap="small" dirty="0" err="1">
                <a:solidFill>
                  <a:schemeClr val="accent2">
                    <a:lumMod val="50000"/>
                  </a:schemeClr>
                </a:solidFill>
                <a:latin typeface="Times New Roman" pitchFamily="18" charset="0"/>
                <a:cs typeface="Times New Roman" pitchFamily="18" charset="0"/>
              </a:rPr>
              <a:t>ve</a:t>
            </a:r>
            <a:r>
              <a:rPr lang="en-GB" sz="2800" b="1" cap="small" dirty="0">
                <a:solidFill>
                  <a:schemeClr val="accent2">
                    <a:lumMod val="50000"/>
                  </a:schemeClr>
                </a:solidFill>
                <a:latin typeface="Times New Roman" pitchFamily="18" charset="0"/>
                <a:cs typeface="Times New Roman" pitchFamily="18" charset="0"/>
              </a:rPr>
              <a:t> </a:t>
            </a:r>
            <a:r>
              <a:rPr lang="en-GB" sz="2800" b="1" cap="small" dirty="0" err="1">
                <a:solidFill>
                  <a:schemeClr val="accent2">
                    <a:lumMod val="50000"/>
                  </a:schemeClr>
                </a:solidFill>
                <a:latin typeface="Times New Roman" pitchFamily="18" charset="0"/>
                <a:cs typeface="Times New Roman" pitchFamily="18" charset="0"/>
              </a:rPr>
              <a:t>Doğrudan</a:t>
            </a:r>
            <a:r>
              <a:rPr lang="en-GB" sz="2800" b="1" cap="small" dirty="0">
                <a:solidFill>
                  <a:schemeClr val="accent2">
                    <a:lumMod val="50000"/>
                  </a:schemeClr>
                </a:solidFill>
                <a:latin typeface="Times New Roman" pitchFamily="18" charset="0"/>
                <a:cs typeface="Times New Roman" pitchFamily="18" charset="0"/>
              </a:rPr>
              <a:t> Temin )</a:t>
            </a:r>
            <a:endParaRPr lang="tr-TR" sz="2800" dirty="0"/>
          </a:p>
        </p:txBody>
      </p:sp>
      <p:sp>
        <p:nvSpPr>
          <p:cNvPr id="3" name="İçerik Yer Tutucusu 2">
            <a:extLst>
              <a:ext uri="{FF2B5EF4-FFF2-40B4-BE49-F238E27FC236}">
                <a16:creationId xmlns:a16="http://schemas.microsoft.com/office/drawing/2014/main" id="{6128EAA1-2E4E-4945-AB5C-CC92BEEF617D}"/>
              </a:ext>
            </a:extLst>
          </p:cNvPr>
          <p:cNvSpPr>
            <a:spLocks noGrp="1"/>
          </p:cNvSpPr>
          <p:nvPr>
            <p:ph idx="1"/>
          </p:nvPr>
        </p:nvSpPr>
        <p:spPr>
          <a:xfrm>
            <a:off x="677334" y="1636295"/>
            <a:ext cx="9495366" cy="4764505"/>
          </a:xfrm>
        </p:spPr>
        <p:txBody>
          <a:bodyPr>
            <a:normAutofit/>
          </a:bodyPr>
          <a:lstStyle/>
          <a:p>
            <a:pPr marL="0" indent="0" algn="just">
              <a:buNone/>
            </a:pPr>
            <a:br>
              <a:rPr lang="tr-TR" sz="2800" b="1" i="1" dirty="0">
                <a:latin typeface="Times New Roman" pitchFamily="18" charset="0"/>
                <a:cs typeface="Times New Roman" pitchFamily="18" charset="0"/>
              </a:rPr>
            </a:br>
            <a:r>
              <a:rPr lang="tr-TR" sz="2800" dirty="0">
                <a:solidFill>
                  <a:schemeClr val="tx1"/>
                </a:solidFill>
                <a:effectLst/>
                <a:latin typeface="Times New Roman" panose="02020603050405020304" pitchFamily="18" charset="0"/>
                <a:ea typeface="Times New Roman" panose="02020603050405020304" pitchFamily="18" charset="0"/>
              </a:rPr>
              <a:t>2021 yılında 4734 sayılı Kamu İhale Kanunu’na göre;</a:t>
            </a:r>
          </a:p>
          <a:p>
            <a:pPr marL="0" indent="0" algn="just">
              <a:buNone/>
            </a:pPr>
            <a:r>
              <a:rPr lang="tr-TR" sz="2800" dirty="0">
                <a:solidFill>
                  <a:schemeClr val="tx1"/>
                </a:solidFill>
                <a:effectLst/>
                <a:latin typeface="Times New Roman" panose="02020603050405020304" pitchFamily="18" charset="0"/>
                <a:ea typeface="Times New Roman" panose="02020603050405020304" pitchFamily="18" charset="0"/>
              </a:rPr>
              <a:t> </a:t>
            </a:r>
          </a:p>
          <a:p>
            <a:pPr marL="0" indent="0" algn="just">
              <a:buNone/>
            </a:pPr>
            <a:r>
              <a:rPr lang="tr-TR" sz="2800" dirty="0">
                <a:solidFill>
                  <a:schemeClr val="tx1"/>
                </a:solidFill>
                <a:effectLst/>
                <a:latin typeface="Times New Roman" panose="02020603050405020304" pitchFamily="18" charset="0"/>
                <a:ea typeface="Times New Roman" panose="02020603050405020304" pitchFamily="18" charset="0"/>
              </a:rPr>
              <a:t>					</a:t>
            </a:r>
            <a:r>
              <a:rPr lang="tr-TR" sz="3600" dirty="0">
                <a:solidFill>
                  <a:srgbClr val="0070C0"/>
                </a:solidFill>
                <a:effectLst/>
                <a:latin typeface="Bodoni MT Black" panose="02070A03080606020203" pitchFamily="18" charset="0"/>
                <a:ea typeface="Times New Roman" panose="02020603050405020304" pitchFamily="18" charset="0"/>
              </a:rPr>
              <a:t>6</a:t>
            </a:r>
            <a:r>
              <a:rPr lang="tr-TR" sz="2800" dirty="0">
                <a:solidFill>
                  <a:schemeClr val="tx1"/>
                </a:solidFill>
                <a:effectLst/>
                <a:latin typeface="Times New Roman" panose="02020603050405020304" pitchFamily="18" charset="0"/>
                <a:ea typeface="Times New Roman" panose="02020603050405020304" pitchFamily="18" charset="0"/>
              </a:rPr>
              <a:t> 		adet açık ihale, </a:t>
            </a:r>
          </a:p>
          <a:p>
            <a:pPr marL="0" indent="0" algn="just">
              <a:buNone/>
            </a:pPr>
            <a:r>
              <a:rPr lang="tr-TR" sz="2800" dirty="0">
                <a:solidFill>
                  <a:schemeClr val="tx1"/>
                </a:solidFill>
                <a:effectLst/>
                <a:latin typeface="Times New Roman" panose="02020603050405020304" pitchFamily="18" charset="0"/>
                <a:ea typeface="Times New Roman" panose="02020603050405020304" pitchFamily="18" charset="0"/>
              </a:rPr>
              <a:t>					</a:t>
            </a:r>
            <a:r>
              <a:rPr lang="tr-TR" sz="3600" dirty="0">
                <a:solidFill>
                  <a:srgbClr val="0070C0"/>
                </a:solidFill>
                <a:latin typeface="Bodoni MT Black" panose="02070A03080606020203" pitchFamily="18" charset="0"/>
              </a:rPr>
              <a:t>1</a:t>
            </a:r>
            <a:r>
              <a:rPr lang="tr-TR" sz="2800" dirty="0">
                <a:solidFill>
                  <a:schemeClr val="tx1"/>
                </a:solidFill>
                <a:effectLst/>
                <a:latin typeface="Times New Roman" panose="02020603050405020304" pitchFamily="18" charset="0"/>
                <a:ea typeface="Times New Roman" panose="02020603050405020304" pitchFamily="18" charset="0"/>
              </a:rPr>
              <a:t> 		adet 20. Madde belli istekliler arasında</a:t>
            </a:r>
          </a:p>
          <a:p>
            <a:pPr marL="0" indent="0" algn="just">
              <a:buNone/>
            </a:pPr>
            <a:r>
              <a:rPr lang="tr-TR" sz="2800" dirty="0">
                <a:solidFill>
                  <a:schemeClr val="tx1"/>
                </a:solidFill>
                <a:effectLst/>
                <a:latin typeface="Times New Roman" panose="02020603050405020304" pitchFamily="18" charset="0"/>
                <a:ea typeface="Times New Roman" panose="02020603050405020304" pitchFamily="18" charset="0"/>
              </a:rPr>
              <a:t>					</a:t>
            </a:r>
            <a:r>
              <a:rPr lang="tr-TR" sz="3600" dirty="0">
                <a:solidFill>
                  <a:srgbClr val="0070C0"/>
                </a:solidFill>
                <a:latin typeface="Bodoni MT Black" panose="02070A03080606020203" pitchFamily="18" charset="0"/>
              </a:rPr>
              <a:t>62</a:t>
            </a:r>
            <a:r>
              <a:rPr lang="tr-TR" sz="2800" dirty="0">
                <a:solidFill>
                  <a:schemeClr val="tx1"/>
                </a:solidFill>
                <a:effectLst/>
                <a:latin typeface="Times New Roman" panose="02020603050405020304" pitchFamily="18" charset="0"/>
                <a:ea typeface="Times New Roman" panose="02020603050405020304" pitchFamily="18" charset="0"/>
              </a:rPr>
              <a:t> 	adet doğrudan temin </a:t>
            </a:r>
          </a:p>
          <a:p>
            <a:pPr marL="0" indent="0" algn="just">
              <a:buNone/>
            </a:pPr>
            <a:endParaRPr lang="tr-TR" sz="2800" dirty="0">
              <a:solidFill>
                <a:schemeClr val="tx1"/>
              </a:solidFill>
              <a:effectLst/>
              <a:latin typeface="Times New Roman" panose="02020603050405020304" pitchFamily="18" charset="0"/>
              <a:ea typeface="Times New Roman" panose="02020603050405020304" pitchFamily="18" charset="0"/>
            </a:endParaRPr>
          </a:p>
          <a:p>
            <a:pPr marL="0" indent="0" algn="just">
              <a:buNone/>
            </a:pPr>
            <a:r>
              <a:rPr lang="tr-TR" sz="2800" dirty="0">
                <a:solidFill>
                  <a:schemeClr val="tx1"/>
                </a:solidFill>
                <a:effectLst/>
                <a:latin typeface="Times New Roman" panose="02020603050405020304" pitchFamily="18" charset="0"/>
                <a:ea typeface="Times New Roman" panose="02020603050405020304" pitchFamily="18" charset="0"/>
              </a:rPr>
              <a:t>yöntemiyle imalatlar gerçekleştirilmiştir.</a:t>
            </a:r>
            <a:endParaRPr lang="tr-TR" sz="2800" dirty="0"/>
          </a:p>
        </p:txBody>
      </p:sp>
    </p:spTree>
    <p:extLst>
      <p:ext uri="{BB962C8B-B14F-4D97-AF65-F5344CB8AC3E}">
        <p14:creationId xmlns:p14="http://schemas.microsoft.com/office/powerpoint/2010/main" val="19277008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12928" y="257237"/>
            <a:ext cx="10271113" cy="1216586"/>
          </a:xfrm>
        </p:spPr>
        <p:txBody>
          <a:bodyPr>
            <a:normAutofit/>
          </a:bodyPr>
          <a:lstStyle/>
          <a:p>
            <a:br>
              <a:rPr lang="tr-TR" sz="2000" dirty="0">
                <a:solidFill>
                  <a:schemeClr val="tx1"/>
                </a:solidFill>
                <a:effectLst/>
                <a:latin typeface="Times New Roman" panose="02020603050405020304" pitchFamily="18" charset="0"/>
                <a:ea typeface="Times New Roman" panose="02020603050405020304" pitchFamily="18" charset="0"/>
              </a:rPr>
            </a:br>
            <a:endParaRPr lang="tr-TR" sz="2000" dirty="0">
              <a:solidFill>
                <a:schemeClr val="tx1"/>
              </a:solidFill>
              <a:latin typeface="Times New Roman" pitchFamily="18" charset="0"/>
              <a:cs typeface="Times New Roman" pitchFamily="18" charset="0"/>
            </a:endParaRPr>
          </a:p>
        </p:txBody>
      </p:sp>
      <p:graphicFrame>
        <p:nvGraphicFramePr>
          <p:cNvPr id="3" name="Tablo 2">
            <a:extLst>
              <a:ext uri="{FF2B5EF4-FFF2-40B4-BE49-F238E27FC236}">
                <a16:creationId xmlns:a16="http://schemas.microsoft.com/office/drawing/2014/main" id="{3EA65989-EED8-4707-A83B-CF0B1F492F48}"/>
              </a:ext>
            </a:extLst>
          </p:cNvPr>
          <p:cNvGraphicFramePr>
            <a:graphicFrameLocks noGrp="1"/>
          </p:cNvGraphicFramePr>
          <p:nvPr>
            <p:extLst>
              <p:ext uri="{D42A27DB-BD31-4B8C-83A1-F6EECF244321}">
                <p14:modId xmlns:p14="http://schemas.microsoft.com/office/powerpoint/2010/main" val="3563010152"/>
              </p:ext>
            </p:extLst>
          </p:nvPr>
        </p:nvGraphicFramePr>
        <p:xfrm>
          <a:off x="94246" y="587875"/>
          <a:ext cx="11323053" cy="6114004"/>
        </p:xfrm>
        <a:graphic>
          <a:graphicData uri="http://schemas.openxmlformats.org/drawingml/2006/table">
            <a:tbl>
              <a:tblPr firstRow="1" firstCol="1" bandRow="1"/>
              <a:tblGrid>
                <a:gridCol w="629609">
                  <a:extLst>
                    <a:ext uri="{9D8B030D-6E8A-4147-A177-3AD203B41FA5}">
                      <a16:colId xmlns:a16="http://schemas.microsoft.com/office/drawing/2014/main" val="3246419980"/>
                    </a:ext>
                  </a:extLst>
                </a:gridCol>
                <a:gridCol w="1308145">
                  <a:extLst>
                    <a:ext uri="{9D8B030D-6E8A-4147-A177-3AD203B41FA5}">
                      <a16:colId xmlns:a16="http://schemas.microsoft.com/office/drawing/2014/main" val="235531662"/>
                    </a:ext>
                  </a:extLst>
                </a:gridCol>
                <a:gridCol w="1243146">
                  <a:extLst>
                    <a:ext uri="{9D8B030D-6E8A-4147-A177-3AD203B41FA5}">
                      <a16:colId xmlns:a16="http://schemas.microsoft.com/office/drawing/2014/main" val="706804529"/>
                    </a:ext>
                  </a:extLst>
                </a:gridCol>
                <a:gridCol w="917874">
                  <a:extLst>
                    <a:ext uri="{9D8B030D-6E8A-4147-A177-3AD203B41FA5}">
                      <a16:colId xmlns:a16="http://schemas.microsoft.com/office/drawing/2014/main" val="1645857157"/>
                    </a:ext>
                  </a:extLst>
                </a:gridCol>
                <a:gridCol w="1107776">
                  <a:extLst>
                    <a:ext uri="{9D8B030D-6E8A-4147-A177-3AD203B41FA5}">
                      <a16:colId xmlns:a16="http://schemas.microsoft.com/office/drawing/2014/main" val="4187010023"/>
                    </a:ext>
                  </a:extLst>
                </a:gridCol>
                <a:gridCol w="1976304">
                  <a:extLst>
                    <a:ext uri="{9D8B030D-6E8A-4147-A177-3AD203B41FA5}">
                      <a16:colId xmlns:a16="http://schemas.microsoft.com/office/drawing/2014/main" val="1249618977"/>
                    </a:ext>
                  </a:extLst>
                </a:gridCol>
                <a:gridCol w="1244600">
                  <a:extLst>
                    <a:ext uri="{9D8B030D-6E8A-4147-A177-3AD203B41FA5}">
                      <a16:colId xmlns:a16="http://schemas.microsoft.com/office/drawing/2014/main" val="3190176501"/>
                    </a:ext>
                  </a:extLst>
                </a:gridCol>
                <a:gridCol w="1542532">
                  <a:extLst>
                    <a:ext uri="{9D8B030D-6E8A-4147-A177-3AD203B41FA5}">
                      <a16:colId xmlns:a16="http://schemas.microsoft.com/office/drawing/2014/main" val="3795043094"/>
                    </a:ext>
                  </a:extLst>
                </a:gridCol>
                <a:gridCol w="1353067">
                  <a:extLst>
                    <a:ext uri="{9D8B030D-6E8A-4147-A177-3AD203B41FA5}">
                      <a16:colId xmlns:a16="http://schemas.microsoft.com/office/drawing/2014/main" val="3918924115"/>
                    </a:ext>
                  </a:extLst>
                </a:gridCol>
              </a:tblGrid>
              <a:tr h="1055707">
                <a:tc>
                  <a:txBody>
                    <a:bodyPr/>
                    <a:lstStyle/>
                    <a:p>
                      <a:pPr algn="ctr"/>
                      <a:r>
                        <a:rPr lang="tr-TR" sz="1600" b="1" dirty="0">
                          <a:solidFill>
                            <a:srgbClr val="000000"/>
                          </a:solidFill>
                          <a:effectLst/>
                          <a:latin typeface="Times New Roman" panose="02020603050405020304" pitchFamily="18" charset="0"/>
                          <a:ea typeface="Times New Roman" panose="02020603050405020304" pitchFamily="18" charset="0"/>
                        </a:rPr>
                        <a:t>SIRA NO</a:t>
                      </a:r>
                      <a:endParaRPr lang="tr-TR" sz="1600" dirty="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ctr"/>
                      <a:r>
                        <a:rPr lang="tr-TR" sz="1600" b="1" dirty="0">
                          <a:solidFill>
                            <a:srgbClr val="000000"/>
                          </a:solidFill>
                          <a:effectLst/>
                          <a:latin typeface="Times New Roman" panose="02020603050405020304" pitchFamily="18" charset="0"/>
                          <a:ea typeface="Times New Roman" panose="02020603050405020304" pitchFamily="18" charset="0"/>
                        </a:rPr>
                        <a:t>İHALE KAYIT NUMARASI</a:t>
                      </a:r>
                      <a:endParaRPr lang="tr-TR" sz="1600" dirty="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ctr"/>
                      <a:r>
                        <a:rPr lang="tr-TR" sz="1600" b="1" dirty="0">
                          <a:solidFill>
                            <a:srgbClr val="000000"/>
                          </a:solidFill>
                          <a:effectLst/>
                          <a:latin typeface="Times New Roman" panose="02020603050405020304" pitchFamily="18" charset="0"/>
                          <a:ea typeface="Times New Roman" panose="02020603050405020304" pitchFamily="18" charset="0"/>
                        </a:rPr>
                        <a:t>PROJE NUMARASI</a:t>
                      </a:r>
                      <a:endParaRPr lang="tr-TR" sz="1600" dirty="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ctr"/>
                      <a:r>
                        <a:rPr lang="tr-TR" sz="1600" b="1">
                          <a:solidFill>
                            <a:srgbClr val="000000"/>
                          </a:solidFill>
                          <a:effectLst/>
                          <a:latin typeface="Times New Roman" panose="02020603050405020304" pitchFamily="18" charset="0"/>
                          <a:ea typeface="Times New Roman" panose="02020603050405020304" pitchFamily="18" charset="0"/>
                        </a:rPr>
                        <a:t>İHALE TERTİBİ</a:t>
                      </a:r>
                      <a:endParaRPr lang="tr-TR" sz="160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ctr"/>
                      <a:r>
                        <a:rPr lang="tr-TR" sz="1600" b="1">
                          <a:solidFill>
                            <a:srgbClr val="000000"/>
                          </a:solidFill>
                          <a:effectLst/>
                          <a:latin typeface="Times New Roman" panose="02020603050405020304" pitchFamily="18" charset="0"/>
                          <a:ea typeface="Times New Roman" panose="02020603050405020304" pitchFamily="18" charset="0"/>
                        </a:rPr>
                        <a:t>İHALE TÜRÜ</a:t>
                      </a:r>
                      <a:endParaRPr lang="tr-TR" sz="160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ctr"/>
                      <a:r>
                        <a:rPr lang="tr-TR" sz="1600" b="1">
                          <a:solidFill>
                            <a:srgbClr val="000000"/>
                          </a:solidFill>
                          <a:effectLst/>
                          <a:latin typeface="Times New Roman" panose="02020603050405020304" pitchFamily="18" charset="0"/>
                          <a:ea typeface="Times New Roman" panose="02020603050405020304" pitchFamily="18" charset="0"/>
                        </a:rPr>
                        <a:t>İHALENİN ADI</a:t>
                      </a:r>
                      <a:endParaRPr lang="tr-TR" sz="160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ctr"/>
                      <a:r>
                        <a:rPr lang="tr-TR" sz="1600" b="1">
                          <a:solidFill>
                            <a:srgbClr val="000000"/>
                          </a:solidFill>
                          <a:effectLst/>
                          <a:latin typeface="Times New Roman" panose="02020603050405020304" pitchFamily="18" charset="0"/>
                          <a:ea typeface="Times New Roman" panose="02020603050405020304" pitchFamily="18" charset="0"/>
                        </a:rPr>
                        <a:t>SÖZLEŞME TARİHİ</a:t>
                      </a:r>
                      <a:endParaRPr lang="tr-TR" sz="160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ctr"/>
                      <a:r>
                        <a:rPr lang="tr-TR" sz="1600" b="1" dirty="0">
                          <a:solidFill>
                            <a:srgbClr val="000000"/>
                          </a:solidFill>
                          <a:effectLst/>
                          <a:latin typeface="Times New Roman" panose="02020603050405020304" pitchFamily="18" charset="0"/>
                          <a:ea typeface="Times New Roman" panose="02020603050405020304" pitchFamily="18" charset="0"/>
                        </a:rPr>
                        <a:t>SÖZLEŞME BEDELİ </a:t>
                      </a:r>
                    </a:p>
                    <a:p>
                      <a:pPr algn="ctr"/>
                      <a:r>
                        <a:rPr lang="tr-TR" sz="1600" b="1" dirty="0">
                          <a:solidFill>
                            <a:srgbClr val="000000"/>
                          </a:solidFill>
                          <a:effectLst/>
                          <a:latin typeface="Times New Roman" panose="02020603050405020304" pitchFamily="18" charset="0"/>
                          <a:ea typeface="Times New Roman" panose="02020603050405020304" pitchFamily="18" charset="0"/>
                        </a:rPr>
                        <a:t>(KDV HARİÇ)</a:t>
                      </a:r>
                      <a:endParaRPr lang="tr-TR" sz="1600" dirty="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ctr"/>
                      <a:r>
                        <a:rPr lang="tr-TR" sz="1600" b="1">
                          <a:solidFill>
                            <a:srgbClr val="000000"/>
                          </a:solidFill>
                          <a:effectLst/>
                          <a:latin typeface="Times New Roman" panose="02020603050405020304" pitchFamily="18" charset="0"/>
                          <a:ea typeface="Times New Roman" panose="02020603050405020304" pitchFamily="18" charset="0"/>
                        </a:rPr>
                        <a:t>HARCAMA MİKTARI (TL)</a:t>
                      </a:r>
                      <a:endParaRPr lang="tr-TR" sz="160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val="2036798435"/>
                  </a:ext>
                </a:extLst>
              </a:tr>
              <a:tr h="631104">
                <a:tc>
                  <a:txBody>
                    <a:bodyPr/>
                    <a:lstStyle/>
                    <a:p>
                      <a:pPr algn="ctr"/>
                      <a:r>
                        <a:rPr lang="tr-TR" sz="1600" dirty="0">
                          <a:solidFill>
                            <a:srgbClr val="000000"/>
                          </a:solidFill>
                          <a:effectLst/>
                          <a:latin typeface="Times New Roman" panose="02020603050405020304" pitchFamily="18" charset="0"/>
                          <a:ea typeface="Times New Roman" panose="02020603050405020304" pitchFamily="18" charset="0"/>
                        </a:rPr>
                        <a:t>1</a:t>
                      </a:r>
                      <a:endParaRPr lang="tr-TR" sz="1600" dirty="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tr-TR" sz="1600" dirty="0">
                          <a:solidFill>
                            <a:srgbClr val="000000"/>
                          </a:solidFill>
                          <a:effectLst/>
                          <a:latin typeface="Times New Roman" panose="02020603050405020304" pitchFamily="18" charset="0"/>
                          <a:ea typeface="Times New Roman" panose="02020603050405020304" pitchFamily="18" charset="0"/>
                        </a:rPr>
                        <a:t>2021/92065</a:t>
                      </a:r>
                      <a:endParaRPr lang="tr-TR" sz="1600" dirty="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tr-TR" sz="1600" dirty="0">
                          <a:solidFill>
                            <a:srgbClr val="000000"/>
                          </a:solidFill>
                          <a:effectLst/>
                          <a:latin typeface="Times New Roman" panose="02020603050405020304" pitchFamily="18" charset="0"/>
                          <a:ea typeface="Times New Roman" panose="02020603050405020304" pitchFamily="18" charset="0"/>
                        </a:rPr>
                        <a:t>2020H03-150659</a:t>
                      </a:r>
                      <a:endParaRPr lang="tr-TR" sz="1600" dirty="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tr-TR" sz="1600" dirty="0">
                          <a:solidFill>
                            <a:srgbClr val="000000"/>
                          </a:solidFill>
                          <a:effectLst/>
                          <a:latin typeface="Times New Roman" panose="02020603050405020304" pitchFamily="18" charset="0"/>
                          <a:ea typeface="Times New Roman" panose="02020603050405020304" pitchFamily="18" charset="0"/>
                        </a:rPr>
                        <a:t>YAPIM</a:t>
                      </a:r>
                      <a:endParaRPr lang="tr-TR" sz="1600" dirty="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tr-TR" sz="1600" dirty="0">
                          <a:solidFill>
                            <a:srgbClr val="000000"/>
                          </a:solidFill>
                          <a:effectLst/>
                          <a:latin typeface="Times New Roman" panose="02020603050405020304" pitchFamily="18" charset="0"/>
                          <a:ea typeface="Times New Roman" panose="02020603050405020304" pitchFamily="18" charset="0"/>
                        </a:rPr>
                        <a:t>Açık İhale</a:t>
                      </a:r>
                      <a:endParaRPr lang="tr-TR" sz="1600" dirty="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tr-TR" sz="1600" dirty="0">
                          <a:solidFill>
                            <a:srgbClr val="000000"/>
                          </a:solidFill>
                          <a:effectLst/>
                          <a:latin typeface="Times New Roman" panose="02020603050405020304" pitchFamily="18" charset="0"/>
                          <a:ea typeface="Times New Roman" panose="02020603050405020304" pitchFamily="18" charset="0"/>
                        </a:rPr>
                        <a:t>BAİBÜ KAMPÜSÜ FİBEROPTİK İŞİ</a:t>
                      </a:r>
                      <a:endParaRPr lang="tr-TR" sz="1600" dirty="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r>
                        <a:rPr lang="tr-TR" sz="1600" dirty="0">
                          <a:solidFill>
                            <a:srgbClr val="000000"/>
                          </a:solidFill>
                          <a:effectLst/>
                          <a:latin typeface="Times New Roman" panose="02020603050405020304" pitchFamily="18" charset="0"/>
                          <a:ea typeface="Times New Roman" panose="02020603050405020304" pitchFamily="18" charset="0"/>
                        </a:rPr>
                        <a:t>29.03.2021</a:t>
                      </a:r>
                      <a:endParaRPr lang="tr-TR" sz="1600" dirty="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r>
                        <a:rPr lang="tr-TR" sz="1600" dirty="0">
                          <a:solidFill>
                            <a:srgbClr val="000000"/>
                          </a:solidFill>
                          <a:effectLst/>
                          <a:latin typeface="Times New Roman" panose="02020603050405020304" pitchFamily="18" charset="0"/>
                          <a:ea typeface="Times New Roman" panose="02020603050405020304" pitchFamily="18" charset="0"/>
                        </a:rPr>
                        <a:t>223.869,20 ₺</a:t>
                      </a:r>
                      <a:endParaRPr lang="tr-TR" sz="1600" dirty="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r>
                        <a:rPr lang="tr-TR" sz="1600">
                          <a:solidFill>
                            <a:srgbClr val="000000"/>
                          </a:solidFill>
                          <a:effectLst/>
                          <a:latin typeface="Times New Roman" panose="02020603050405020304" pitchFamily="18" charset="0"/>
                          <a:ea typeface="Times New Roman" panose="02020603050405020304" pitchFamily="18" charset="0"/>
                        </a:rPr>
                        <a:t>289.155,99 ₺</a:t>
                      </a:r>
                      <a:endParaRPr lang="tr-TR" sz="160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5341656"/>
                  </a:ext>
                </a:extLst>
              </a:tr>
              <a:tr h="631104">
                <a:tc>
                  <a:txBody>
                    <a:bodyPr/>
                    <a:lstStyle/>
                    <a:p>
                      <a:pPr algn="ctr"/>
                      <a:r>
                        <a:rPr lang="tr-TR" sz="1600">
                          <a:solidFill>
                            <a:srgbClr val="000000"/>
                          </a:solidFill>
                          <a:effectLst/>
                          <a:latin typeface="Times New Roman" panose="02020603050405020304" pitchFamily="18" charset="0"/>
                          <a:ea typeface="Times New Roman" panose="02020603050405020304" pitchFamily="18" charset="0"/>
                        </a:rPr>
                        <a:t>2</a:t>
                      </a:r>
                      <a:endParaRPr lang="tr-TR" sz="160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tr-TR" sz="1600" dirty="0">
                          <a:solidFill>
                            <a:srgbClr val="000000"/>
                          </a:solidFill>
                          <a:effectLst/>
                          <a:latin typeface="Times New Roman" panose="02020603050405020304" pitchFamily="18" charset="0"/>
                          <a:ea typeface="Times New Roman" panose="02020603050405020304" pitchFamily="18" charset="0"/>
                        </a:rPr>
                        <a:t>2021/135285</a:t>
                      </a:r>
                      <a:endParaRPr lang="tr-TR" sz="1600" dirty="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tr-TR" sz="1600" dirty="0">
                          <a:solidFill>
                            <a:srgbClr val="000000"/>
                          </a:solidFill>
                          <a:effectLst/>
                          <a:latin typeface="Times New Roman" panose="02020603050405020304" pitchFamily="18" charset="0"/>
                          <a:ea typeface="Times New Roman" panose="02020603050405020304" pitchFamily="18" charset="0"/>
                        </a:rPr>
                        <a:t>2021H03-168033</a:t>
                      </a:r>
                      <a:endParaRPr lang="tr-TR" sz="1600" dirty="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tr-TR" sz="1600" dirty="0">
                          <a:solidFill>
                            <a:srgbClr val="000000"/>
                          </a:solidFill>
                          <a:effectLst/>
                          <a:latin typeface="Times New Roman" panose="02020603050405020304" pitchFamily="18" charset="0"/>
                          <a:ea typeface="Times New Roman" panose="02020603050405020304" pitchFamily="18" charset="0"/>
                        </a:rPr>
                        <a:t>ONARIM</a:t>
                      </a:r>
                      <a:endParaRPr lang="tr-TR" sz="1600" dirty="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tr-TR" sz="1600" dirty="0">
                          <a:solidFill>
                            <a:srgbClr val="000000"/>
                          </a:solidFill>
                          <a:effectLst/>
                          <a:latin typeface="Times New Roman" panose="02020603050405020304" pitchFamily="18" charset="0"/>
                          <a:ea typeface="Times New Roman" panose="02020603050405020304" pitchFamily="18" charset="0"/>
                        </a:rPr>
                        <a:t>Açık İhale</a:t>
                      </a:r>
                      <a:endParaRPr lang="tr-TR" sz="1600" dirty="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tr-TR" sz="1600" dirty="0">
                          <a:solidFill>
                            <a:srgbClr val="000000"/>
                          </a:solidFill>
                          <a:effectLst/>
                          <a:latin typeface="Times New Roman" panose="02020603050405020304" pitchFamily="18" charset="0"/>
                          <a:ea typeface="Times New Roman" panose="02020603050405020304" pitchFamily="18" charset="0"/>
                        </a:rPr>
                        <a:t>Asansör Periyodik Bakım ve Revizyon 2021</a:t>
                      </a:r>
                      <a:endParaRPr lang="tr-TR" sz="1600" dirty="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r>
                        <a:rPr lang="tr-TR" sz="1600">
                          <a:solidFill>
                            <a:srgbClr val="000000"/>
                          </a:solidFill>
                          <a:effectLst/>
                          <a:latin typeface="Times New Roman" panose="02020603050405020304" pitchFamily="18" charset="0"/>
                          <a:ea typeface="Times New Roman" panose="02020603050405020304" pitchFamily="18" charset="0"/>
                        </a:rPr>
                        <a:t>21.04.2021</a:t>
                      </a:r>
                      <a:endParaRPr lang="tr-TR" sz="160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r>
                        <a:rPr lang="tr-TR" sz="1600" dirty="0">
                          <a:solidFill>
                            <a:srgbClr val="000000"/>
                          </a:solidFill>
                          <a:effectLst/>
                          <a:latin typeface="Times New Roman" panose="02020603050405020304" pitchFamily="18" charset="0"/>
                          <a:ea typeface="Times New Roman" panose="02020603050405020304" pitchFamily="18" charset="0"/>
                        </a:rPr>
                        <a:t>194.961,00 ₺</a:t>
                      </a:r>
                      <a:endParaRPr lang="tr-TR" sz="1600" dirty="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r>
                        <a:rPr lang="tr-TR" sz="1600">
                          <a:solidFill>
                            <a:srgbClr val="000000"/>
                          </a:solidFill>
                          <a:effectLst/>
                          <a:latin typeface="Times New Roman" panose="02020603050405020304" pitchFamily="18" charset="0"/>
                          <a:ea typeface="Times New Roman" panose="02020603050405020304" pitchFamily="18" charset="0"/>
                        </a:rPr>
                        <a:t>225.912,18 ₺</a:t>
                      </a:r>
                      <a:endParaRPr lang="tr-TR" sz="160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94726125"/>
                  </a:ext>
                </a:extLst>
              </a:tr>
              <a:tr h="527853">
                <a:tc>
                  <a:txBody>
                    <a:bodyPr/>
                    <a:lstStyle/>
                    <a:p>
                      <a:pPr algn="ctr"/>
                      <a:r>
                        <a:rPr lang="tr-TR" sz="1600">
                          <a:solidFill>
                            <a:srgbClr val="000000"/>
                          </a:solidFill>
                          <a:effectLst/>
                          <a:latin typeface="Times New Roman" panose="02020603050405020304" pitchFamily="18" charset="0"/>
                          <a:ea typeface="Times New Roman" panose="02020603050405020304" pitchFamily="18" charset="0"/>
                        </a:rPr>
                        <a:t>3</a:t>
                      </a:r>
                      <a:endParaRPr lang="tr-TR" sz="160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tr-TR" sz="1600">
                          <a:solidFill>
                            <a:srgbClr val="000000"/>
                          </a:solidFill>
                          <a:effectLst/>
                          <a:latin typeface="Times New Roman" panose="02020603050405020304" pitchFamily="18" charset="0"/>
                          <a:ea typeface="Times New Roman" panose="02020603050405020304" pitchFamily="18" charset="0"/>
                        </a:rPr>
                        <a:t>2021/182549</a:t>
                      </a:r>
                      <a:endParaRPr lang="tr-TR" sz="160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tr-TR" sz="1600" dirty="0">
                          <a:solidFill>
                            <a:srgbClr val="000000"/>
                          </a:solidFill>
                          <a:effectLst/>
                          <a:latin typeface="Times New Roman" panose="02020603050405020304" pitchFamily="18" charset="0"/>
                          <a:ea typeface="Times New Roman" panose="02020603050405020304" pitchFamily="18" charset="0"/>
                        </a:rPr>
                        <a:t>2020H03-150659</a:t>
                      </a:r>
                      <a:endParaRPr lang="tr-TR" sz="1600" dirty="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tr-TR" sz="1600">
                          <a:solidFill>
                            <a:srgbClr val="000000"/>
                          </a:solidFill>
                          <a:effectLst/>
                          <a:latin typeface="Times New Roman" panose="02020603050405020304" pitchFamily="18" charset="0"/>
                          <a:ea typeface="Times New Roman" panose="02020603050405020304" pitchFamily="18" charset="0"/>
                        </a:rPr>
                        <a:t>YAPIM</a:t>
                      </a:r>
                      <a:endParaRPr lang="tr-TR" sz="160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tr-TR" sz="1600">
                          <a:solidFill>
                            <a:srgbClr val="000000"/>
                          </a:solidFill>
                          <a:effectLst/>
                          <a:latin typeface="Times New Roman" panose="02020603050405020304" pitchFamily="18" charset="0"/>
                          <a:ea typeface="Times New Roman" panose="02020603050405020304" pitchFamily="18" charset="0"/>
                        </a:rPr>
                        <a:t>Açık İhale</a:t>
                      </a:r>
                      <a:endParaRPr lang="tr-TR" sz="160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tr-TR" sz="1600" dirty="0">
                          <a:solidFill>
                            <a:srgbClr val="000000"/>
                          </a:solidFill>
                          <a:effectLst/>
                          <a:latin typeface="Times New Roman" panose="02020603050405020304" pitchFamily="18" charset="0"/>
                          <a:ea typeface="Times New Roman" panose="02020603050405020304" pitchFamily="18" charset="0"/>
                        </a:rPr>
                        <a:t>KAMPÜS ALTYAPISI 2021</a:t>
                      </a:r>
                      <a:endParaRPr lang="tr-TR" sz="1600" dirty="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r>
                        <a:rPr lang="tr-TR" sz="1600" dirty="0">
                          <a:solidFill>
                            <a:srgbClr val="000000"/>
                          </a:solidFill>
                          <a:effectLst/>
                          <a:latin typeface="Times New Roman" panose="02020603050405020304" pitchFamily="18" charset="0"/>
                          <a:ea typeface="Times New Roman" panose="02020603050405020304" pitchFamily="18" charset="0"/>
                        </a:rPr>
                        <a:t>3.06.2021</a:t>
                      </a:r>
                      <a:endParaRPr lang="tr-TR" sz="1600" dirty="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r>
                        <a:rPr lang="tr-TR" sz="1600">
                          <a:solidFill>
                            <a:srgbClr val="000000"/>
                          </a:solidFill>
                          <a:effectLst/>
                          <a:latin typeface="Times New Roman" panose="02020603050405020304" pitchFamily="18" charset="0"/>
                          <a:ea typeface="Times New Roman" panose="02020603050405020304" pitchFamily="18" charset="0"/>
                        </a:rPr>
                        <a:t>5.874.281,09 ₺</a:t>
                      </a:r>
                      <a:endParaRPr lang="tr-TR" sz="160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r>
                        <a:rPr lang="tr-TR" sz="1600" dirty="0">
                          <a:solidFill>
                            <a:srgbClr val="000000"/>
                          </a:solidFill>
                          <a:effectLst/>
                          <a:latin typeface="Times New Roman" panose="02020603050405020304" pitchFamily="18" charset="0"/>
                          <a:ea typeface="Times New Roman" panose="02020603050405020304" pitchFamily="18" charset="0"/>
                        </a:rPr>
                        <a:t>4.167.631,63 ₺</a:t>
                      </a:r>
                      <a:endParaRPr lang="tr-TR" sz="1600" dirty="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20662870"/>
                  </a:ext>
                </a:extLst>
              </a:tr>
              <a:tr h="1055707">
                <a:tc>
                  <a:txBody>
                    <a:bodyPr/>
                    <a:lstStyle/>
                    <a:p>
                      <a:pPr algn="ctr"/>
                      <a:r>
                        <a:rPr lang="tr-TR" sz="1600">
                          <a:solidFill>
                            <a:srgbClr val="000000"/>
                          </a:solidFill>
                          <a:effectLst/>
                          <a:latin typeface="Times New Roman" panose="02020603050405020304" pitchFamily="18" charset="0"/>
                          <a:ea typeface="Times New Roman" panose="02020603050405020304" pitchFamily="18" charset="0"/>
                        </a:rPr>
                        <a:t>4</a:t>
                      </a:r>
                      <a:endParaRPr lang="tr-TR" sz="160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tr-TR" sz="1600">
                          <a:solidFill>
                            <a:srgbClr val="000000"/>
                          </a:solidFill>
                          <a:effectLst/>
                          <a:latin typeface="Times New Roman" panose="02020603050405020304" pitchFamily="18" charset="0"/>
                          <a:ea typeface="Times New Roman" panose="02020603050405020304" pitchFamily="18" charset="0"/>
                        </a:rPr>
                        <a:t>2021/266869</a:t>
                      </a:r>
                      <a:endParaRPr lang="tr-TR" sz="160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tr-TR" sz="1600">
                          <a:solidFill>
                            <a:srgbClr val="000000"/>
                          </a:solidFill>
                          <a:effectLst/>
                          <a:latin typeface="Times New Roman" panose="02020603050405020304" pitchFamily="18" charset="0"/>
                          <a:ea typeface="Times New Roman" panose="02020603050405020304" pitchFamily="18" charset="0"/>
                        </a:rPr>
                        <a:t>2021I00-159723 </a:t>
                      </a:r>
                      <a:br>
                        <a:rPr lang="tr-TR" sz="1600">
                          <a:solidFill>
                            <a:srgbClr val="000000"/>
                          </a:solidFill>
                          <a:effectLst/>
                          <a:latin typeface="Times New Roman" panose="02020603050405020304" pitchFamily="18" charset="0"/>
                          <a:ea typeface="Times New Roman" panose="02020603050405020304" pitchFamily="18" charset="0"/>
                        </a:rPr>
                      </a:br>
                      <a:r>
                        <a:rPr lang="tr-TR" sz="1600">
                          <a:solidFill>
                            <a:srgbClr val="000000"/>
                          </a:solidFill>
                          <a:effectLst/>
                          <a:latin typeface="Times New Roman" panose="02020603050405020304" pitchFamily="18" charset="0"/>
                          <a:ea typeface="Times New Roman" panose="02020603050405020304" pitchFamily="18" charset="0"/>
                        </a:rPr>
                        <a:t>2021H03-168033 </a:t>
                      </a:r>
                      <a:endParaRPr lang="tr-TR" sz="160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tr-TR" sz="1600" dirty="0">
                          <a:solidFill>
                            <a:srgbClr val="000000"/>
                          </a:solidFill>
                          <a:effectLst/>
                          <a:latin typeface="Times New Roman" panose="02020603050405020304" pitchFamily="18" charset="0"/>
                          <a:ea typeface="Times New Roman" panose="02020603050405020304" pitchFamily="18" charset="0"/>
                        </a:rPr>
                        <a:t>ONARIM</a:t>
                      </a:r>
                      <a:endParaRPr lang="tr-TR" sz="1600" dirty="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tr-TR" sz="1600" dirty="0">
                          <a:solidFill>
                            <a:srgbClr val="000000"/>
                          </a:solidFill>
                          <a:effectLst/>
                          <a:latin typeface="Times New Roman" panose="02020603050405020304" pitchFamily="18" charset="0"/>
                          <a:ea typeface="Times New Roman" panose="02020603050405020304" pitchFamily="18" charset="0"/>
                        </a:rPr>
                        <a:t>Açık İhale</a:t>
                      </a:r>
                      <a:endParaRPr lang="tr-TR" sz="1600" dirty="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tr-TR" sz="1600" dirty="0">
                          <a:solidFill>
                            <a:srgbClr val="000000"/>
                          </a:solidFill>
                          <a:effectLst/>
                          <a:latin typeface="Times New Roman" panose="02020603050405020304" pitchFamily="18" charset="0"/>
                          <a:ea typeface="Times New Roman" panose="02020603050405020304" pitchFamily="18" charset="0"/>
                        </a:rPr>
                        <a:t>BAİBÜ Fotoselli Otomatik Kapı Bakım-Onarım</a:t>
                      </a:r>
                      <a:endParaRPr lang="tr-TR" sz="1600" dirty="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r>
                        <a:rPr lang="tr-TR" sz="1600" dirty="0">
                          <a:solidFill>
                            <a:srgbClr val="000000"/>
                          </a:solidFill>
                          <a:effectLst/>
                          <a:latin typeface="Times New Roman" panose="02020603050405020304" pitchFamily="18" charset="0"/>
                          <a:ea typeface="Times New Roman" panose="02020603050405020304" pitchFamily="18" charset="0"/>
                        </a:rPr>
                        <a:t>23.06.2021</a:t>
                      </a:r>
                      <a:endParaRPr lang="tr-TR" sz="1600" dirty="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r>
                        <a:rPr lang="tr-TR" sz="1600" dirty="0">
                          <a:solidFill>
                            <a:srgbClr val="000000"/>
                          </a:solidFill>
                          <a:effectLst/>
                          <a:latin typeface="Times New Roman" panose="02020603050405020304" pitchFamily="18" charset="0"/>
                          <a:ea typeface="Times New Roman" panose="02020603050405020304" pitchFamily="18" charset="0"/>
                        </a:rPr>
                        <a:t>131.200,00 ₺</a:t>
                      </a:r>
                      <a:endParaRPr lang="tr-TR" sz="1600" dirty="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r>
                        <a:rPr lang="tr-TR" sz="1600" dirty="0">
                          <a:solidFill>
                            <a:srgbClr val="000000"/>
                          </a:solidFill>
                          <a:effectLst/>
                          <a:latin typeface="Times New Roman" panose="02020603050405020304" pitchFamily="18" charset="0"/>
                          <a:ea typeface="Times New Roman" panose="02020603050405020304" pitchFamily="18" charset="0"/>
                        </a:rPr>
                        <a:t>185.649,40 ₺</a:t>
                      </a:r>
                      <a:endParaRPr lang="tr-TR" sz="1600" dirty="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52472097"/>
                  </a:ext>
                </a:extLst>
              </a:tr>
              <a:tr h="791780">
                <a:tc>
                  <a:txBody>
                    <a:bodyPr/>
                    <a:lstStyle/>
                    <a:p>
                      <a:pPr algn="ctr"/>
                      <a:r>
                        <a:rPr lang="tr-TR" sz="1600">
                          <a:solidFill>
                            <a:srgbClr val="000000"/>
                          </a:solidFill>
                          <a:effectLst/>
                          <a:latin typeface="Times New Roman" panose="02020603050405020304" pitchFamily="18" charset="0"/>
                          <a:ea typeface="Times New Roman" panose="02020603050405020304" pitchFamily="18" charset="0"/>
                        </a:rPr>
                        <a:t>5</a:t>
                      </a:r>
                      <a:endParaRPr lang="tr-TR" sz="160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tr-TR" sz="1600">
                          <a:solidFill>
                            <a:srgbClr val="000000"/>
                          </a:solidFill>
                          <a:effectLst/>
                          <a:latin typeface="Times New Roman" panose="02020603050405020304" pitchFamily="18" charset="0"/>
                          <a:ea typeface="Times New Roman" panose="02020603050405020304" pitchFamily="18" charset="0"/>
                        </a:rPr>
                        <a:t>2021/355415</a:t>
                      </a:r>
                      <a:endParaRPr lang="tr-TR" sz="160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tr-TR" sz="1600">
                          <a:solidFill>
                            <a:srgbClr val="000000"/>
                          </a:solidFill>
                          <a:effectLst/>
                          <a:latin typeface="Times New Roman" panose="02020603050405020304" pitchFamily="18" charset="0"/>
                          <a:ea typeface="Times New Roman" panose="02020603050405020304" pitchFamily="18" charset="0"/>
                        </a:rPr>
                        <a:t>2005H03-732</a:t>
                      </a:r>
                      <a:endParaRPr lang="tr-TR" sz="160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tr-TR" sz="1600">
                          <a:solidFill>
                            <a:srgbClr val="000000"/>
                          </a:solidFill>
                          <a:effectLst/>
                          <a:latin typeface="Times New Roman" panose="02020603050405020304" pitchFamily="18" charset="0"/>
                          <a:ea typeface="Times New Roman" panose="02020603050405020304" pitchFamily="18" charset="0"/>
                        </a:rPr>
                        <a:t>YAPIM</a:t>
                      </a:r>
                      <a:endParaRPr lang="tr-TR" sz="160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tr-TR" sz="1600" dirty="0">
                          <a:solidFill>
                            <a:srgbClr val="000000"/>
                          </a:solidFill>
                          <a:effectLst/>
                          <a:latin typeface="Times New Roman" panose="02020603050405020304" pitchFamily="18" charset="0"/>
                          <a:ea typeface="Times New Roman" panose="02020603050405020304" pitchFamily="18" charset="0"/>
                        </a:rPr>
                        <a:t>Belli İstekliler Arasında</a:t>
                      </a:r>
                      <a:endParaRPr lang="tr-TR" sz="1600" dirty="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tr-TR" sz="1600" dirty="0">
                          <a:solidFill>
                            <a:srgbClr val="000000"/>
                          </a:solidFill>
                          <a:effectLst/>
                          <a:latin typeface="Times New Roman" panose="02020603050405020304" pitchFamily="18" charset="0"/>
                          <a:ea typeface="Times New Roman" panose="02020603050405020304" pitchFamily="18" charset="0"/>
                        </a:rPr>
                        <a:t>MERKEZİ DERSLİK</a:t>
                      </a:r>
                      <a:endParaRPr lang="tr-TR" sz="1600" dirty="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r>
                        <a:rPr lang="tr-TR" sz="1600">
                          <a:solidFill>
                            <a:srgbClr val="000000"/>
                          </a:solidFill>
                          <a:effectLst/>
                          <a:latin typeface="Times New Roman" panose="02020603050405020304" pitchFamily="18" charset="0"/>
                          <a:ea typeface="Times New Roman" panose="02020603050405020304" pitchFamily="18" charset="0"/>
                        </a:rPr>
                        <a:t>29.09.2021</a:t>
                      </a:r>
                      <a:endParaRPr lang="tr-TR" sz="160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r>
                        <a:rPr lang="tr-TR" sz="1600" dirty="0">
                          <a:solidFill>
                            <a:srgbClr val="000000"/>
                          </a:solidFill>
                          <a:effectLst/>
                          <a:latin typeface="Times New Roman" panose="02020603050405020304" pitchFamily="18" charset="0"/>
                          <a:ea typeface="Times New Roman" panose="02020603050405020304" pitchFamily="18" charset="0"/>
                        </a:rPr>
                        <a:t>40.700.000,00 ₺</a:t>
                      </a:r>
                      <a:endParaRPr lang="tr-TR" sz="1600" dirty="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r>
                        <a:rPr lang="tr-TR" sz="1600" dirty="0">
                          <a:solidFill>
                            <a:srgbClr val="000000"/>
                          </a:solidFill>
                          <a:effectLst/>
                          <a:latin typeface="Times New Roman" panose="02020603050405020304" pitchFamily="18" charset="0"/>
                          <a:ea typeface="Times New Roman" panose="02020603050405020304" pitchFamily="18" charset="0"/>
                        </a:rPr>
                        <a:t>5.498.830,92 ₺</a:t>
                      </a:r>
                      <a:endParaRPr lang="tr-TR" sz="1600" dirty="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16827422"/>
                  </a:ext>
                </a:extLst>
              </a:tr>
              <a:tr h="527853">
                <a:tc>
                  <a:txBody>
                    <a:bodyPr/>
                    <a:lstStyle/>
                    <a:p>
                      <a:pPr algn="ctr"/>
                      <a:r>
                        <a:rPr lang="tr-TR" sz="1600">
                          <a:solidFill>
                            <a:srgbClr val="000000"/>
                          </a:solidFill>
                          <a:effectLst/>
                          <a:latin typeface="Times New Roman" panose="02020603050405020304" pitchFamily="18" charset="0"/>
                          <a:ea typeface="Times New Roman" panose="02020603050405020304" pitchFamily="18" charset="0"/>
                        </a:rPr>
                        <a:t>6</a:t>
                      </a:r>
                      <a:endParaRPr lang="tr-TR" sz="160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tr-TR" sz="1600">
                          <a:solidFill>
                            <a:srgbClr val="000000"/>
                          </a:solidFill>
                          <a:effectLst/>
                          <a:latin typeface="Times New Roman" panose="02020603050405020304" pitchFamily="18" charset="0"/>
                          <a:ea typeface="Times New Roman" panose="02020603050405020304" pitchFamily="18" charset="0"/>
                        </a:rPr>
                        <a:t>2021/430889</a:t>
                      </a:r>
                      <a:endParaRPr lang="tr-TR" sz="160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tr-TR" sz="1600">
                          <a:solidFill>
                            <a:srgbClr val="000000"/>
                          </a:solidFill>
                          <a:effectLst/>
                          <a:latin typeface="Times New Roman" panose="02020603050405020304" pitchFamily="18" charset="0"/>
                          <a:ea typeface="Times New Roman" panose="02020603050405020304" pitchFamily="18" charset="0"/>
                        </a:rPr>
                        <a:t>2021H03-168033</a:t>
                      </a:r>
                      <a:endParaRPr lang="tr-TR" sz="160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tr-TR" sz="1600">
                          <a:solidFill>
                            <a:srgbClr val="000000"/>
                          </a:solidFill>
                          <a:effectLst/>
                          <a:latin typeface="Times New Roman" panose="02020603050405020304" pitchFamily="18" charset="0"/>
                          <a:ea typeface="Times New Roman" panose="02020603050405020304" pitchFamily="18" charset="0"/>
                        </a:rPr>
                        <a:t>ONARIM</a:t>
                      </a:r>
                      <a:endParaRPr lang="tr-TR" sz="160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tr-TR" sz="1600">
                          <a:solidFill>
                            <a:srgbClr val="000000"/>
                          </a:solidFill>
                          <a:effectLst/>
                          <a:latin typeface="Times New Roman" panose="02020603050405020304" pitchFamily="18" charset="0"/>
                          <a:ea typeface="Times New Roman" panose="02020603050405020304" pitchFamily="18" charset="0"/>
                        </a:rPr>
                        <a:t>Açık İhale</a:t>
                      </a:r>
                      <a:endParaRPr lang="tr-TR" sz="160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tr-TR" sz="1600" dirty="0">
                          <a:solidFill>
                            <a:srgbClr val="000000"/>
                          </a:solidFill>
                          <a:effectLst/>
                          <a:latin typeface="Times New Roman" panose="02020603050405020304" pitchFamily="18" charset="0"/>
                          <a:ea typeface="Times New Roman" panose="02020603050405020304" pitchFamily="18" charset="0"/>
                        </a:rPr>
                        <a:t>Büyük Onarım 2021</a:t>
                      </a:r>
                      <a:endParaRPr lang="tr-TR" sz="1600" dirty="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r>
                        <a:rPr lang="tr-TR" sz="1600" dirty="0">
                          <a:solidFill>
                            <a:srgbClr val="000000"/>
                          </a:solidFill>
                          <a:effectLst/>
                          <a:latin typeface="Times New Roman" panose="02020603050405020304" pitchFamily="18" charset="0"/>
                          <a:ea typeface="Times New Roman" panose="02020603050405020304" pitchFamily="18" charset="0"/>
                        </a:rPr>
                        <a:t>14.09.2021</a:t>
                      </a:r>
                      <a:endParaRPr lang="tr-TR" sz="1600" dirty="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r>
                        <a:rPr lang="tr-TR" sz="1600" dirty="0">
                          <a:solidFill>
                            <a:srgbClr val="000000"/>
                          </a:solidFill>
                          <a:effectLst/>
                          <a:latin typeface="Times New Roman" panose="02020603050405020304" pitchFamily="18" charset="0"/>
                          <a:ea typeface="Times New Roman" panose="02020603050405020304" pitchFamily="18" charset="0"/>
                        </a:rPr>
                        <a:t>814.452,41 ₺</a:t>
                      </a:r>
                      <a:endParaRPr lang="tr-TR" sz="1600" dirty="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r>
                        <a:rPr lang="tr-TR" sz="1600" dirty="0">
                          <a:solidFill>
                            <a:srgbClr val="000000"/>
                          </a:solidFill>
                          <a:effectLst/>
                          <a:latin typeface="Times New Roman" panose="02020603050405020304" pitchFamily="18" charset="0"/>
                          <a:ea typeface="Times New Roman" panose="02020603050405020304" pitchFamily="18" charset="0"/>
                        </a:rPr>
                        <a:t>806.972,64 ₺</a:t>
                      </a:r>
                      <a:endParaRPr lang="tr-TR" sz="1600" dirty="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08946469"/>
                  </a:ext>
                </a:extLst>
              </a:tr>
              <a:tr h="791780">
                <a:tc>
                  <a:txBody>
                    <a:bodyPr/>
                    <a:lstStyle/>
                    <a:p>
                      <a:pPr algn="ctr"/>
                      <a:r>
                        <a:rPr lang="tr-TR" sz="1600">
                          <a:solidFill>
                            <a:srgbClr val="000000"/>
                          </a:solidFill>
                          <a:effectLst/>
                          <a:latin typeface="Times New Roman" panose="02020603050405020304" pitchFamily="18" charset="0"/>
                          <a:ea typeface="Times New Roman" panose="02020603050405020304" pitchFamily="18" charset="0"/>
                        </a:rPr>
                        <a:t>7</a:t>
                      </a:r>
                      <a:endParaRPr lang="tr-TR" sz="160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r>
                        <a:rPr lang="tr-TR" sz="1600" dirty="0">
                          <a:solidFill>
                            <a:srgbClr val="000000"/>
                          </a:solidFill>
                          <a:effectLst/>
                          <a:latin typeface="Times New Roman" panose="02020603050405020304" pitchFamily="18" charset="0"/>
                          <a:ea typeface="Times New Roman" panose="02020603050405020304" pitchFamily="18" charset="0"/>
                        </a:rPr>
                        <a:t>2021/692225</a:t>
                      </a: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endParaRPr lang="tr-TR" sz="1600" dirty="0">
                        <a:solidFill>
                          <a:srgbClr val="000000"/>
                        </a:solidFill>
                        <a:effectLst/>
                        <a:latin typeface="Times New Roman" panose="02020603050405020304" pitchFamily="18" charset="0"/>
                        <a:ea typeface="Times New Roman" panose="02020603050405020304" pitchFamily="18" charset="0"/>
                      </a:endParaRPr>
                    </a:p>
                    <a:p>
                      <a:pPr algn="ctr"/>
                      <a:r>
                        <a:rPr lang="tr-TR" sz="1600" dirty="0">
                          <a:solidFill>
                            <a:srgbClr val="000000"/>
                          </a:solidFill>
                          <a:effectLst/>
                          <a:latin typeface="Times New Roman" panose="02020603050405020304" pitchFamily="18" charset="0"/>
                          <a:ea typeface="Times New Roman" panose="02020603050405020304" pitchFamily="18" charset="0"/>
                        </a:rPr>
                        <a:t>-</a:t>
                      </a:r>
                    </a:p>
                    <a:p>
                      <a:pPr algn="l"/>
                      <a:endParaRPr lang="tr-TR" sz="1600" dirty="0">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r>
                        <a:rPr lang="tr-TR" sz="1600" dirty="0">
                          <a:solidFill>
                            <a:srgbClr val="000000"/>
                          </a:solidFill>
                          <a:effectLst/>
                          <a:latin typeface="Times New Roman" panose="02020603050405020304" pitchFamily="18" charset="0"/>
                          <a:ea typeface="Times New Roman" panose="02020603050405020304" pitchFamily="18" charset="0"/>
                        </a:rPr>
                        <a:t>ONARIM</a:t>
                      </a: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r>
                        <a:rPr lang="tr-TR" sz="1600" dirty="0">
                          <a:solidFill>
                            <a:srgbClr val="000000"/>
                          </a:solidFill>
                          <a:effectLst/>
                          <a:latin typeface="Times New Roman" panose="02020603050405020304" pitchFamily="18" charset="0"/>
                          <a:ea typeface="Times New Roman" panose="02020603050405020304" pitchFamily="18" charset="0"/>
                        </a:rPr>
                        <a:t>Açık İhale</a:t>
                      </a: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r>
                        <a:rPr lang="tr-TR" sz="1600" dirty="0">
                          <a:solidFill>
                            <a:srgbClr val="000000"/>
                          </a:solidFill>
                          <a:effectLst/>
                          <a:latin typeface="Times New Roman" panose="02020603050405020304" pitchFamily="18" charset="0"/>
                          <a:ea typeface="Times New Roman" panose="02020603050405020304" pitchFamily="18" charset="0"/>
                        </a:rPr>
                        <a:t>BAİBÜ Asansör Periyodik Bakım </a:t>
                      </a:r>
                      <a:r>
                        <a:rPr lang="tr-TR" sz="2000" b="1" dirty="0">
                          <a:solidFill>
                            <a:srgbClr val="000000"/>
                          </a:solidFill>
                          <a:effectLst/>
                          <a:latin typeface="Times New Roman" panose="02020603050405020304" pitchFamily="18" charset="0"/>
                          <a:ea typeface="Times New Roman" panose="02020603050405020304" pitchFamily="18" charset="0"/>
                        </a:rPr>
                        <a:t>2022</a:t>
                      </a:r>
                      <a:endParaRPr lang="tr-TR" sz="1600" b="1" dirty="0">
                        <a:solidFill>
                          <a:srgbClr val="000000"/>
                        </a:solidFill>
                        <a:effectLst/>
                        <a:latin typeface="Times New Roman" panose="02020603050405020304" pitchFamily="18" charset="0"/>
                        <a:ea typeface="Times New Roman" panose="02020603050405020304" pitchFamily="18" charset="0"/>
                      </a:endParaRP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r>
                        <a:rPr lang="tr-TR" sz="1600" dirty="0">
                          <a:solidFill>
                            <a:srgbClr val="000000"/>
                          </a:solidFill>
                          <a:effectLst/>
                          <a:latin typeface="Times New Roman" panose="02020603050405020304" pitchFamily="18" charset="0"/>
                          <a:ea typeface="Times New Roman" panose="02020603050405020304" pitchFamily="18" charset="0"/>
                        </a:rPr>
                        <a:t>23.12.2021</a:t>
                      </a: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r>
                        <a:rPr lang="tr-TR" sz="1600" dirty="0">
                          <a:solidFill>
                            <a:srgbClr val="000000"/>
                          </a:solidFill>
                          <a:effectLst/>
                          <a:latin typeface="Times New Roman" panose="02020603050405020304" pitchFamily="18" charset="0"/>
                          <a:ea typeface="Times New Roman" panose="02020603050405020304" pitchFamily="18" charset="0"/>
                        </a:rPr>
                        <a:t>188.400,00 ₺</a:t>
                      </a: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r>
                        <a:rPr lang="tr-TR" sz="1600" dirty="0">
                          <a:solidFill>
                            <a:srgbClr val="000000"/>
                          </a:solidFill>
                          <a:effectLst/>
                          <a:latin typeface="Times New Roman" panose="02020603050405020304" pitchFamily="18" charset="0"/>
                          <a:ea typeface="Times New Roman" panose="02020603050405020304" pitchFamily="18" charset="0"/>
                        </a:rPr>
                        <a:t>0,00 ₺</a:t>
                      </a:r>
                    </a:p>
                  </a:txBody>
                  <a:tcPr marL="42183" marR="42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51667009"/>
                  </a:ext>
                </a:extLst>
              </a:tr>
            </a:tbl>
          </a:graphicData>
        </a:graphic>
      </p:graphicFrame>
      <p:sp>
        <p:nvSpPr>
          <p:cNvPr id="6" name="Metin kutusu 5">
            <a:extLst>
              <a:ext uri="{FF2B5EF4-FFF2-40B4-BE49-F238E27FC236}">
                <a16:creationId xmlns:a16="http://schemas.microsoft.com/office/drawing/2014/main" id="{12A29918-EFE6-40DA-BCBC-F2FA8375CD32}"/>
              </a:ext>
            </a:extLst>
          </p:cNvPr>
          <p:cNvSpPr txBox="1"/>
          <p:nvPr/>
        </p:nvSpPr>
        <p:spPr>
          <a:xfrm>
            <a:off x="1507959" y="28200"/>
            <a:ext cx="6104020" cy="458074"/>
          </a:xfrm>
          <a:prstGeom prst="rect">
            <a:avLst/>
          </a:prstGeom>
          <a:noFill/>
        </p:spPr>
        <p:txBody>
          <a:bodyPr wrap="square">
            <a:spAutoFit/>
          </a:bodyPr>
          <a:lstStyle/>
          <a:p>
            <a:pPr indent="449580" algn="ctr">
              <a:lnSpc>
                <a:spcPct val="150000"/>
              </a:lnSpc>
            </a:pPr>
            <a:r>
              <a:rPr lang="tr-TR" sz="1800" b="1" dirty="0">
                <a:effectLst/>
                <a:latin typeface="Times New Roman" panose="02020603050405020304" pitchFamily="18" charset="0"/>
                <a:ea typeface="Times New Roman" panose="02020603050405020304" pitchFamily="18" charset="0"/>
              </a:rPr>
              <a:t>2021 YILI İHALE LİSTESİ</a:t>
            </a:r>
            <a:endParaRPr lang="tr-TR"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97750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kdörtgen 10"/>
          <p:cNvSpPr/>
          <p:nvPr/>
        </p:nvSpPr>
        <p:spPr>
          <a:xfrm>
            <a:off x="6096000" y="2790938"/>
            <a:ext cx="3576135" cy="2677656"/>
          </a:xfrm>
          <a:prstGeom prst="rect">
            <a:avLst/>
          </a:prstGeom>
          <a:noFill/>
        </p:spPr>
        <p:txBody>
          <a:bodyPr wrap="square">
            <a:spAutoFit/>
          </a:bodyPr>
          <a:lstStyle/>
          <a:p>
            <a:pPr algn="just"/>
            <a:r>
              <a:rPr lang="tr-TR" sz="1400" b="1" dirty="0">
                <a:solidFill>
                  <a:srgbClr val="0070C0"/>
                </a:solidFill>
                <a:latin typeface="Times New Roman" panose="02020603050405020304" pitchFamily="18" charset="0"/>
                <a:cs typeface="Times New Roman" panose="02020603050405020304" pitchFamily="18" charset="0"/>
              </a:rPr>
              <a:t>ÇIKTI: </a:t>
            </a:r>
          </a:p>
          <a:p>
            <a:pPr algn="just"/>
            <a:r>
              <a:rPr lang="tr-TR" sz="1400" dirty="0">
                <a:latin typeface="Times New Roman" panose="02020603050405020304" pitchFamily="18" charset="0"/>
                <a:cs typeface="Times New Roman" panose="02020603050405020304" pitchFamily="18" charset="0"/>
              </a:rPr>
              <a:t>a) Yatırım kalemine dahil edilen tüm yapılaşmalar </a:t>
            </a:r>
          </a:p>
          <a:p>
            <a:pPr algn="just"/>
            <a:r>
              <a:rPr lang="tr-TR" sz="1400" dirty="0">
                <a:latin typeface="Times New Roman" panose="02020603050405020304" pitchFamily="18" charset="0"/>
                <a:cs typeface="Times New Roman" panose="02020603050405020304" pitchFamily="18" charset="0"/>
              </a:rPr>
              <a:t>b) Planlı ve uzun ömürlü çevreci vb. için sürekli gelişim ve güncellenen planlama ve etüt hizmetleri</a:t>
            </a:r>
          </a:p>
          <a:p>
            <a:pPr algn="just"/>
            <a:r>
              <a:rPr lang="tr-TR" sz="1400" dirty="0">
                <a:latin typeface="Times New Roman" panose="02020603050405020304" pitchFamily="18" charset="0"/>
                <a:cs typeface="Times New Roman" panose="02020603050405020304" pitchFamily="18" charset="0"/>
              </a:rPr>
              <a:t>c) Yatırım kalemine dahil edilen tüm yapılanma, mevcut yapıların ilk günkü gibi hizmeti,</a:t>
            </a:r>
          </a:p>
          <a:p>
            <a:pPr algn="just"/>
            <a:r>
              <a:rPr lang="tr-TR" sz="1400" dirty="0">
                <a:latin typeface="Times New Roman" panose="02020603050405020304" pitchFamily="18" charset="0"/>
                <a:cs typeface="Times New Roman" panose="02020603050405020304" pitchFamily="18" charset="0"/>
              </a:rPr>
              <a:t>d) Yaşanabilir ve sürdürülebilir kampüs</a:t>
            </a:r>
          </a:p>
          <a:p>
            <a:pPr algn="just"/>
            <a:r>
              <a:rPr lang="tr-TR" sz="1400" dirty="0">
                <a:latin typeface="Times New Roman" panose="02020603050405020304" pitchFamily="18" charset="0"/>
                <a:cs typeface="Times New Roman" panose="02020603050405020304" pitchFamily="18" charset="0"/>
              </a:rPr>
              <a:t>e) Dış Kaynaklı projeler ile sürdürülebilirlik temelli faaliyetler, </a:t>
            </a:r>
          </a:p>
        </p:txBody>
      </p:sp>
      <p:sp>
        <p:nvSpPr>
          <p:cNvPr id="19" name="9 Sağ Ok"/>
          <p:cNvSpPr/>
          <p:nvPr/>
        </p:nvSpPr>
        <p:spPr>
          <a:xfrm>
            <a:off x="4043751" y="4879264"/>
            <a:ext cx="1704809" cy="962513"/>
          </a:xfrm>
          <a:prstGeom prst="rightArrow">
            <a:avLst/>
          </a:prstGeom>
          <a:solidFill>
            <a:srgbClr val="FFC000"/>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pic>
        <p:nvPicPr>
          <p:cNvPr id="88068" name="Picture 4" descr="İlgili resim"/>
          <p:cNvPicPr>
            <a:picLocks noChangeAspect="1" noChangeArrowheads="1"/>
          </p:cNvPicPr>
          <p:nvPr/>
        </p:nvPicPr>
        <p:blipFill>
          <a:blip r:embed="rId3" cstate="print"/>
          <a:srcRect t="15159" b="19189"/>
          <a:stretch>
            <a:fillRect/>
          </a:stretch>
        </p:blipFill>
        <p:spPr bwMode="auto">
          <a:xfrm>
            <a:off x="3151846" y="3160499"/>
            <a:ext cx="2756505" cy="1070721"/>
          </a:xfrm>
          <a:prstGeom prst="rect">
            <a:avLst/>
          </a:prstGeom>
          <a:noFill/>
        </p:spPr>
      </p:pic>
      <p:sp>
        <p:nvSpPr>
          <p:cNvPr id="8" name="7 Sağ Ok"/>
          <p:cNvSpPr/>
          <p:nvPr/>
        </p:nvSpPr>
        <p:spPr>
          <a:xfrm>
            <a:off x="5963923" y="5329530"/>
            <a:ext cx="1600818" cy="1070721"/>
          </a:xfrm>
          <a:prstGeom prst="rightArrow">
            <a:avLst/>
          </a:prstGeom>
          <a:blipFill rotWithShape="0">
            <a:blip r:embed="rId4" cstate="print"/>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8 Sağ Ok"/>
          <p:cNvSpPr/>
          <p:nvPr/>
        </p:nvSpPr>
        <p:spPr>
          <a:xfrm>
            <a:off x="2253002" y="5347512"/>
            <a:ext cx="1452863" cy="1034761"/>
          </a:xfrm>
          <a:prstGeom prst="rightArrow">
            <a:avLst/>
          </a:prstGeom>
          <a:blipFill rotWithShape="0">
            <a:blip r:embed="rId4" cstate="print"/>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graphicFrame>
        <p:nvGraphicFramePr>
          <p:cNvPr id="7" name="6 İçerik Yer Tutucusu"/>
          <p:cNvGraphicFramePr>
            <a:graphicFrameLocks noGrp="1"/>
          </p:cNvGraphicFramePr>
          <p:nvPr>
            <p:ph idx="1"/>
            <p:extLst>
              <p:ext uri="{D42A27DB-BD31-4B8C-83A1-F6EECF244321}">
                <p14:modId xmlns:p14="http://schemas.microsoft.com/office/powerpoint/2010/main" val="2634928076"/>
              </p:ext>
            </p:extLst>
          </p:nvPr>
        </p:nvGraphicFramePr>
        <p:xfrm>
          <a:off x="2243381" y="5841777"/>
          <a:ext cx="5702159" cy="14504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8" name="17 Slayt Numarası Yer Tutucusu"/>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80C53B-1A8C-461E-BE1E-C2D3EE1DC219}"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0" name="19 Metin kutusu"/>
          <p:cNvSpPr txBox="1"/>
          <p:nvPr/>
        </p:nvSpPr>
        <p:spPr>
          <a:xfrm>
            <a:off x="-50676" y="107128"/>
            <a:ext cx="9537576" cy="446276"/>
          </a:xfrm>
          <a:prstGeom prst="rect">
            <a:avLst/>
          </a:prstGeom>
          <a:noFill/>
        </p:spPr>
        <p:txBody>
          <a:bodyPr wrap="square" rtlCol="0">
            <a:spAutoFit/>
          </a:bodyPr>
          <a:lstStyle/>
          <a:p>
            <a:pPr lvl="0" algn="ctr">
              <a:defRPr/>
            </a:pPr>
            <a:r>
              <a:rPr lang="tr-TR" sz="2300" b="1" dirty="0">
                <a:latin typeface="Times New Roman" panose="02020603050405020304" pitchFamily="18" charset="0"/>
                <a:cs typeface="Times New Roman" panose="02020603050405020304" pitchFamily="18" charset="0"/>
              </a:rPr>
              <a:t>BAİBÜ Yapı İşleri ve Teknik Daire Başkanlığı En Önemli </a:t>
            </a:r>
            <a:r>
              <a:rPr lang="tr-TR" sz="2300" b="1" dirty="0" err="1">
                <a:latin typeface="Times New Roman" panose="02020603050405020304" pitchFamily="18" charset="0"/>
                <a:cs typeface="Times New Roman" panose="02020603050405020304" pitchFamily="18" charset="0"/>
              </a:rPr>
              <a:t>Proses’ler</a:t>
            </a:r>
            <a:r>
              <a:rPr lang="tr-TR" sz="2300" b="1" dirty="0">
                <a:latin typeface="Times New Roman" panose="02020603050405020304" pitchFamily="18" charset="0"/>
                <a:cs typeface="Times New Roman" panose="02020603050405020304" pitchFamily="18" charset="0"/>
              </a:rPr>
              <a:t> nedir?</a:t>
            </a:r>
            <a:endParaRPr kumimoji="0" lang="tr-TR" sz="23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4" name="Dikdörtgen 3"/>
          <p:cNvSpPr/>
          <p:nvPr/>
        </p:nvSpPr>
        <p:spPr>
          <a:xfrm>
            <a:off x="1216940" y="688672"/>
            <a:ext cx="7538748" cy="1815882"/>
          </a:xfrm>
          <a:prstGeom prst="rect">
            <a:avLst/>
          </a:prstGeom>
        </p:spPr>
        <p:txBody>
          <a:bodyPr wrap="square">
            <a:spAutoFit/>
          </a:bodyPr>
          <a:lstStyle/>
          <a:p>
            <a:pPr lvl="0" algn="just">
              <a:defRPr/>
            </a:pPr>
            <a:r>
              <a:rPr lang="tr-TR" sz="1400" b="1" dirty="0">
                <a:solidFill>
                  <a:schemeClr val="accent3"/>
                </a:solidFill>
                <a:latin typeface="Times New Roman" panose="02020603050405020304" pitchFamily="18" charset="0"/>
                <a:cs typeface="Times New Roman" panose="02020603050405020304" pitchFamily="18" charset="0"/>
              </a:rPr>
              <a:t>SÜREÇ : </a:t>
            </a:r>
          </a:p>
          <a:p>
            <a:pPr lvl="0" algn="just">
              <a:defRPr/>
            </a:pPr>
            <a:r>
              <a:rPr lang="tr-TR" sz="1400" dirty="0">
                <a:solidFill>
                  <a:prstClr val="black"/>
                </a:solidFill>
                <a:latin typeface="Times New Roman" panose="02020603050405020304" pitchFamily="18" charset="0"/>
                <a:cs typeface="Times New Roman" panose="02020603050405020304" pitchFamily="18" charset="0"/>
              </a:rPr>
              <a:t>a) Yapım (yatırım kalemine dahil edilen yapım süreçleri,(Kontrollük Faaliyetleri)</a:t>
            </a:r>
          </a:p>
          <a:p>
            <a:pPr lvl="0" algn="just">
              <a:defRPr/>
            </a:pPr>
            <a:r>
              <a:rPr lang="tr-TR" sz="1400" dirty="0">
                <a:solidFill>
                  <a:prstClr val="black"/>
                </a:solidFill>
                <a:latin typeface="Times New Roman" panose="02020603050405020304" pitchFamily="18" charset="0"/>
                <a:cs typeface="Times New Roman" panose="02020603050405020304" pitchFamily="18" charset="0"/>
              </a:rPr>
              <a:t>b) Bina, Makine ve Tesisat  Bakım-Onarımları/Alt Yapı Hizmetleri (Mevcut yapı ve ekipmanların ilk günkü gibi hizmet vermesini sağlamak)</a:t>
            </a:r>
          </a:p>
          <a:p>
            <a:pPr lvl="0" algn="just">
              <a:defRPr/>
            </a:pPr>
            <a:r>
              <a:rPr lang="tr-TR" sz="1400" dirty="0">
                <a:solidFill>
                  <a:prstClr val="black"/>
                </a:solidFill>
                <a:latin typeface="Times New Roman" panose="02020603050405020304" pitchFamily="18" charset="0"/>
                <a:cs typeface="Times New Roman" panose="02020603050405020304" pitchFamily="18" charset="0"/>
              </a:rPr>
              <a:t>c) Etüt ve Proje Faaliyetleri (planlı ve uzun ömürlü çevreci için sürekli gelişim ve güncellenen planlama ve etüt hizmetleri, tüm taşınmazların takibi ve kamulaştırmalar) </a:t>
            </a:r>
          </a:p>
          <a:p>
            <a:pPr lvl="0" algn="just">
              <a:defRPr/>
            </a:pPr>
            <a:r>
              <a:rPr lang="tr-TR" sz="1400" dirty="0">
                <a:solidFill>
                  <a:prstClr val="black"/>
                </a:solidFill>
                <a:latin typeface="Times New Roman" panose="02020603050405020304" pitchFamily="18" charset="0"/>
                <a:cs typeface="Times New Roman" panose="02020603050405020304" pitchFamily="18" charset="0"/>
              </a:rPr>
              <a:t>d) Peyzaj (Yerleşkelerin bahçe ve bitki vb. bakım ve işletme süreçleri) </a:t>
            </a:r>
          </a:p>
          <a:p>
            <a:pPr lvl="0" algn="just">
              <a:defRPr/>
            </a:pPr>
            <a:r>
              <a:rPr lang="tr-TR" sz="1400" dirty="0">
                <a:solidFill>
                  <a:prstClr val="black"/>
                </a:solidFill>
                <a:latin typeface="Times New Roman" panose="02020603050405020304" pitchFamily="18" charset="0"/>
                <a:cs typeface="Times New Roman" panose="02020603050405020304" pitchFamily="18" charset="0"/>
              </a:rPr>
              <a:t>e) Dış Kaynaklı Projeler (Yeni gelişen mevzuata uyum amacıyla sürdürülen projeler) </a:t>
            </a:r>
          </a:p>
        </p:txBody>
      </p:sp>
      <p:sp>
        <p:nvSpPr>
          <p:cNvPr id="6" name="Dikdörtgen 5"/>
          <p:cNvSpPr/>
          <p:nvPr/>
        </p:nvSpPr>
        <p:spPr>
          <a:xfrm>
            <a:off x="210307" y="2466226"/>
            <a:ext cx="2809462" cy="3323987"/>
          </a:xfrm>
          <a:prstGeom prst="rect">
            <a:avLst/>
          </a:prstGeom>
          <a:noFill/>
        </p:spPr>
        <p:txBody>
          <a:bodyPr wrap="square">
            <a:spAutoFit/>
          </a:bodyPr>
          <a:lstStyle/>
          <a:p>
            <a:pPr lvl="0" algn="just">
              <a:defRPr/>
            </a:pPr>
            <a:r>
              <a:rPr lang="tr-TR" sz="1400" b="1" dirty="0">
                <a:solidFill>
                  <a:srgbClr val="00B0F0"/>
                </a:solidFill>
                <a:latin typeface="Times New Roman" panose="02020603050405020304" pitchFamily="18" charset="0"/>
                <a:cs typeface="Times New Roman" panose="02020603050405020304" pitchFamily="18" charset="0"/>
              </a:rPr>
              <a:t>GİRDİ:</a:t>
            </a:r>
          </a:p>
          <a:p>
            <a:pPr lvl="0" algn="just">
              <a:defRPr/>
            </a:pPr>
            <a:r>
              <a:rPr lang="tr-TR" sz="1400" b="1" dirty="0">
                <a:solidFill>
                  <a:prstClr val="black"/>
                </a:solidFill>
                <a:latin typeface="Times New Roman" panose="02020603050405020304" pitchFamily="18" charset="0"/>
                <a:cs typeface="Times New Roman" panose="02020603050405020304" pitchFamily="18" charset="0"/>
              </a:rPr>
              <a:t>1. Talepler </a:t>
            </a:r>
          </a:p>
          <a:p>
            <a:pPr lvl="0" algn="just">
              <a:defRPr/>
            </a:pPr>
            <a:r>
              <a:rPr lang="tr-TR" sz="1400" dirty="0">
                <a:solidFill>
                  <a:prstClr val="black"/>
                </a:solidFill>
                <a:latin typeface="Times New Roman" panose="02020603050405020304" pitchFamily="18" charset="0"/>
                <a:cs typeface="Times New Roman" panose="02020603050405020304" pitchFamily="18" charset="0"/>
              </a:rPr>
              <a:t>a) Rektör </a:t>
            </a:r>
          </a:p>
          <a:p>
            <a:pPr lvl="0" algn="just">
              <a:defRPr/>
            </a:pPr>
            <a:r>
              <a:rPr lang="tr-TR" sz="1400" dirty="0">
                <a:solidFill>
                  <a:prstClr val="black"/>
                </a:solidFill>
                <a:latin typeface="Times New Roman" panose="02020603050405020304" pitchFamily="18" charset="0"/>
                <a:cs typeface="Times New Roman" panose="02020603050405020304" pitchFamily="18" charset="0"/>
              </a:rPr>
              <a:t>b) Enstitüler / Fakülteler / Meslek Yüksekokulları/Yüksekokullar</a:t>
            </a:r>
          </a:p>
          <a:p>
            <a:pPr lvl="0" algn="just">
              <a:defRPr/>
            </a:pPr>
            <a:r>
              <a:rPr lang="tr-TR" sz="1400" dirty="0">
                <a:solidFill>
                  <a:prstClr val="black"/>
                </a:solidFill>
                <a:latin typeface="Times New Roman" panose="02020603050405020304" pitchFamily="18" charset="0"/>
                <a:cs typeface="Times New Roman" panose="02020603050405020304" pitchFamily="18" charset="0"/>
              </a:rPr>
              <a:t>c) Daire Başkanlıkları </a:t>
            </a:r>
          </a:p>
          <a:p>
            <a:pPr lvl="0" algn="just">
              <a:defRPr/>
            </a:pPr>
            <a:r>
              <a:rPr lang="tr-TR" sz="1400" dirty="0">
                <a:solidFill>
                  <a:prstClr val="black"/>
                </a:solidFill>
                <a:latin typeface="Times New Roman" panose="02020603050405020304" pitchFamily="18" charset="0"/>
                <a:cs typeface="Times New Roman" panose="02020603050405020304" pitchFamily="18" charset="0"/>
              </a:rPr>
              <a:t>d) Yükleniciler </a:t>
            </a:r>
          </a:p>
          <a:p>
            <a:pPr lvl="0" algn="just">
              <a:defRPr/>
            </a:pPr>
            <a:r>
              <a:rPr lang="tr-TR" sz="1400" b="1" dirty="0">
                <a:solidFill>
                  <a:prstClr val="black"/>
                </a:solidFill>
                <a:latin typeface="Times New Roman" panose="02020603050405020304" pitchFamily="18" charset="0"/>
                <a:cs typeface="Times New Roman" panose="02020603050405020304" pitchFamily="18" charset="0"/>
              </a:rPr>
              <a:t>2. Yatırım Bütçesi </a:t>
            </a:r>
          </a:p>
          <a:p>
            <a:pPr lvl="0" algn="just">
              <a:defRPr/>
            </a:pPr>
            <a:r>
              <a:rPr lang="tr-TR" sz="1400" dirty="0">
                <a:solidFill>
                  <a:prstClr val="black"/>
                </a:solidFill>
                <a:latin typeface="Times New Roman" panose="02020603050405020304" pitchFamily="18" charset="0"/>
                <a:cs typeface="Times New Roman" panose="02020603050405020304" pitchFamily="18" charset="0"/>
              </a:rPr>
              <a:t>a) Merkezi Yönetim Bütçesi </a:t>
            </a:r>
          </a:p>
          <a:p>
            <a:pPr lvl="0" algn="just">
              <a:defRPr/>
            </a:pPr>
            <a:r>
              <a:rPr lang="tr-TR" sz="1400" dirty="0">
                <a:solidFill>
                  <a:prstClr val="black"/>
                </a:solidFill>
                <a:latin typeface="Times New Roman" panose="02020603050405020304" pitchFamily="18" charset="0"/>
                <a:cs typeface="Times New Roman" panose="02020603050405020304" pitchFamily="18" charset="0"/>
              </a:rPr>
              <a:t>b)) Şartlı Bağış ve Yardımlar (Vakıf destekli yatırımlar: İzzet Baysal Vakfı vb.) </a:t>
            </a:r>
          </a:p>
          <a:p>
            <a:pPr lvl="0" algn="just">
              <a:defRPr/>
            </a:pPr>
            <a:r>
              <a:rPr lang="tr-TR" sz="1400" b="1" dirty="0">
                <a:solidFill>
                  <a:prstClr val="black"/>
                </a:solidFill>
                <a:latin typeface="Times New Roman" panose="02020603050405020304" pitchFamily="18" charset="0"/>
                <a:cs typeface="Times New Roman" panose="02020603050405020304" pitchFamily="18" charset="0"/>
              </a:rPr>
              <a:t>3. Entelektüel Sermaye </a:t>
            </a:r>
          </a:p>
          <a:p>
            <a:pPr lvl="0" algn="just">
              <a:defRPr/>
            </a:pPr>
            <a:r>
              <a:rPr lang="tr-TR" sz="1400" dirty="0">
                <a:solidFill>
                  <a:prstClr val="black"/>
                </a:solidFill>
                <a:latin typeface="Times New Roman" panose="02020603050405020304" pitchFamily="18" charset="0"/>
                <a:cs typeface="Times New Roman" panose="02020603050405020304" pitchFamily="18" charset="0"/>
              </a:rPr>
              <a:t>a) Tüm Yapı İşleri ve Teknik Daire Başkanlığı Personeli </a:t>
            </a:r>
          </a:p>
        </p:txBody>
      </p:sp>
    </p:spTree>
    <p:extLst>
      <p:ext uri="{BB962C8B-B14F-4D97-AF65-F5344CB8AC3E}">
        <p14:creationId xmlns:p14="http://schemas.microsoft.com/office/powerpoint/2010/main" val="8518206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lvl="0"/>
            <a:br>
              <a:rPr lang="tr-TR" dirty="0"/>
            </a:br>
            <a:endParaRPr lang="tr-TR" dirty="0"/>
          </a:p>
        </p:txBody>
      </p:sp>
      <p:sp>
        <p:nvSpPr>
          <p:cNvPr id="3" name="İçerik Yer Tutucusu 2"/>
          <p:cNvSpPr>
            <a:spLocks noGrp="1"/>
          </p:cNvSpPr>
          <p:nvPr>
            <p:ph idx="1"/>
          </p:nvPr>
        </p:nvSpPr>
        <p:spPr>
          <a:xfrm>
            <a:off x="677334" y="1760305"/>
            <a:ext cx="8596668" cy="4702185"/>
          </a:xfrm>
        </p:spPr>
        <p:txBody>
          <a:bodyPr>
            <a:normAutofit fontScale="92500" lnSpcReduction="20000"/>
          </a:bodyPr>
          <a:lstStyle/>
          <a:p>
            <a:pPr marL="0" lvl="0" indent="0" algn="just">
              <a:spcBef>
                <a:spcPts val="0"/>
              </a:spcBef>
              <a:buClrTx/>
              <a:buNone/>
              <a:defRPr/>
            </a:pPr>
            <a:r>
              <a:rPr lang="tr-TR" sz="2400" b="1" dirty="0">
                <a:solidFill>
                  <a:prstClr val="black"/>
                </a:solidFill>
                <a:latin typeface="Times New Roman" panose="02020603050405020304" pitchFamily="18" charset="0"/>
                <a:cs typeface="Times New Roman" panose="02020603050405020304" pitchFamily="18" charset="0"/>
              </a:rPr>
              <a:t>1</a:t>
            </a:r>
            <a:r>
              <a:rPr lang="tr-TR" sz="2800" b="1" dirty="0">
                <a:solidFill>
                  <a:prstClr val="black"/>
                </a:solidFill>
                <a:latin typeface="Times New Roman" panose="02020603050405020304" pitchFamily="18" charset="0"/>
                <a:cs typeface="Times New Roman" panose="02020603050405020304" pitchFamily="18" charset="0"/>
              </a:rPr>
              <a:t>. Talepler </a:t>
            </a:r>
          </a:p>
          <a:p>
            <a:pPr marL="0" lvl="0" indent="0" algn="just">
              <a:spcBef>
                <a:spcPts val="0"/>
              </a:spcBef>
              <a:buClrTx/>
              <a:buNone/>
              <a:defRPr/>
            </a:pPr>
            <a:r>
              <a:rPr lang="tr-TR" sz="2800" dirty="0">
                <a:solidFill>
                  <a:prstClr val="black"/>
                </a:solidFill>
                <a:latin typeface="Times New Roman" panose="02020603050405020304" pitchFamily="18" charset="0"/>
                <a:cs typeface="Times New Roman" panose="02020603050405020304" pitchFamily="18" charset="0"/>
              </a:rPr>
              <a:t>a) Rektör </a:t>
            </a:r>
          </a:p>
          <a:p>
            <a:pPr marL="0" lvl="0" indent="0" algn="just">
              <a:spcBef>
                <a:spcPts val="0"/>
              </a:spcBef>
              <a:buClrTx/>
              <a:buNone/>
              <a:defRPr/>
            </a:pPr>
            <a:r>
              <a:rPr lang="tr-TR" sz="2800" dirty="0">
                <a:solidFill>
                  <a:prstClr val="black"/>
                </a:solidFill>
                <a:latin typeface="Times New Roman" panose="02020603050405020304" pitchFamily="18" charset="0"/>
                <a:cs typeface="Times New Roman" panose="02020603050405020304" pitchFamily="18" charset="0"/>
              </a:rPr>
              <a:t>b) Enstitüler/Fakülteler/Meslek Yüksekokulları/Yüksekokullar</a:t>
            </a:r>
          </a:p>
          <a:p>
            <a:pPr marL="0" lvl="0" indent="0" algn="just">
              <a:buNone/>
              <a:defRPr/>
            </a:pPr>
            <a:r>
              <a:rPr lang="tr-TR" sz="2800" dirty="0">
                <a:solidFill>
                  <a:prstClr val="black"/>
                </a:solidFill>
                <a:latin typeface="Times New Roman" panose="02020603050405020304" pitchFamily="18" charset="0"/>
                <a:cs typeface="Times New Roman" panose="02020603050405020304" pitchFamily="18" charset="0"/>
              </a:rPr>
              <a:t>c) Daire Başkanlıkları </a:t>
            </a:r>
          </a:p>
          <a:p>
            <a:pPr marL="0" lvl="0" indent="0" algn="just">
              <a:buNone/>
              <a:defRPr/>
            </a:pPr>
            <a:r>
              <a:rPr lang="tr-TR" sz="2800" dirty="0">
                <a:solidFill>
                  <a:prstClr val="black"/>
                </a:solidFill>
                <a:latin typeface="Times New Roman" panose="02020603050405020304" pitchFamily="18" charset="0"/>
                <a:cs typeface="Times New Roman" panose="02020603050405020304" pitchFamily="18" charset="0"/>
              </a:rPr>
              <a:t>d) Yükleniciler </a:t>
            </a:r>
          </a:p>
          <a:p>
            <a:pPr marL="0" lvl="0" indent="0" algn="just">
              <a:buNone/>
              <a:defRPr/>
            </a:pPr>
            <a:r>
              <a:rPr lang="tr-TR" sz="2800" b="1" dirty="0">
                <a:solidFill>
                  <a:prstClr val="black"/>
                </a:solidFill>
                <a:latin typeface="Times New Roman" panose="02020603050405020304" pitchFamily="18" charset="0"/>
                <a:cs typeface="Times New Roman" panose="02020603050405020304" pitchFamily="18" charset="0"/>
              </a:rPr>
              <a:t>2. Yatırım Bütçesi </a:t>
            </a:r>
          </a:p>
          <a:p>
            <a:pPr marL="0" lvl="0" indent="0" algn="just">
              <a:buNone/>
              <a:defRPr/>
            </a:pPr>
            <a:r>
              <a:rPr lang="tr-TR" sz="2800" dirty="0">
                <a:solidFill>
                  <a:prstClr val="black"/>
                </a:solidFill>
                <a:latin typeface="Times New Roman" panose="02020603050405020304" pitchFamily="18" charset="0"/>
                <a:cs typeface="Times New Roman" panose="02020603050405020304" pitchFamily="18" charset="0"/>
              </a:rPr>
              <a:t>a) Merkezi Yönetim Bütçesi </a:t>
            </a:r>
          </a:p>
          <a:p>
            <a:pPr marL="0" lvl="0" indent="0" algn="just">
              <a:buNone/>
              <a:defRPr/>
            </a:pPr>
            <a:r>
              <a:rPr lang="tr-TR" sz="2800" dirty="0">
                <a:solidFill>
                  <a:prstClr val="black"/>
                </a:solidFill>
                <a:latin typeface="Times New Roman" panose="02020603050405020304" pitchFamily="18" charset="0"/>
                <a:cs typeface="Times New Roman" panose="02020603050405020304" pitchFamily="18" charset="0"/>
              </a:rPr>
              <a:t>b) Şartlı Bağış ve Yardımlar (Vakıf destekli yatırımlar: İzzet Baysal Vakfı vb.) </a:t>
            </a:r>
          </a:p>
          <a:p>
            <a:pPr marL="0" lvl="0" indent="0" algn="just">
              <a:buNone/>
              <a:defRPr/>
            </a:pPr>
            <a:r>
              <a:rPr lang="tr-TR" sz="2800" b="1" dirty="0">
                <a:solidFill>
                  <a:prstClr val="black"/>
                </a:solidFill>
                <a:latin typeface="Times New Roman" panose="02020603050405020304" pitchFamily="18" charset="0"/>
                <a:cs typeface="Times New Roman" panose="02020603050405020304" pitchFamily="18" charset="0"/>
              </a:rPr>
              <a:t>3. Entelektüel Sermaye </a:t>
            </a:r>
          </a:p>
          <a:p>
            <a:pPr marL="0" lvl="0" indent="0" algn="just">
              <a:buNone/>
              <a:defRPr/>
            </a:pPr>
            <a:r>
              <a:rPr lang="tr-TR" sz="2800" dirty="0">
                <a:solidFill>
                  <a:prstClr val="black"/>
                </a:solidFill>
                <a:latin typeface="Times New Roman" panose="02020603050405020304" pitchFamily="18" charset="0"/>
                <a:cs typeface="Times New Roman" panose="02020603050405020304" pitchFamily="18" charset="0"/>
              </a:rPr>
              <a:t>Tüm Yapı İşleri ve Teknik Daire Başkanlığı Personeli </a:t>
            </a:r>
          </a:p>
          <a:p>
            <a:pPr algn="just"/>
            <a:endParaRPr lang="tr-TR" sz="1600" dirty="0"/>
          </a:p>
        </p:txBody>
      </p:sp>
      <p:graphicFrame>
        <p:nvGraphicFramePr>
          <p:cNvPr id="5" name="6 İçerik Yer Tutucusu"/>
          <p:cNvGraphicFramePr>
            <a:graphicFrameLocks/>
          </p:cNvGraphicFramePr>
          <p:nvPr>
            <p:extLst>
              <p:ext uri="{D42A27DB-BD31-4B8C-83A1-F6EECF244321}">
                <p14:modId xmlns:p14="http://schemas.microsoft.com/office/powerpoint/2010/main" val="3831310214"/>
              </p:ext>
            </p:extLst>
          </p:nvPr>
        </p:nvGraphicFramePr>
        <p:xfrm>
          <a:off x="2172288" y="395510"/>
          <a:ext cx="9142984" cy="1150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38962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1775219"/>
            <a:ext cx="8596668" cy="4854181"/>
          </a:xfrm>
        </p:spPr>
        <p:txBody>
          <a:bodyPr>
            <a:normAutofit lnSpcReduction="10000"/>
          </a:bodyPr>
          <a:lstStyle/>
          <a:p>
            <a:pPr lvl="0" algn="just">
              <a:buFont typeface="Wingdings" panose="05000000000000000000" pitchFamily="2" charset="2"/>
              <a:buChar char="v"/>
              <a:defRPr/>
            </a:pPr>
            <a:r>
              <a:rPr lang="tr-TR" sz="2400" dirty="0">
                <a:solidFill>
                  <a:prstClr val="black"/>
                </a:solidFill>
                <a:latin typeface="Times New Roman" panose="02020603050405020304" pitchFamily="18" charset="0"/>
                <a:cs typeface="Times New Roman" panose="02020603050405020304" pitchFamily="18" charset="0"/>
              </a:rPr>
              <a:t>Yapım (yatırım kalemine dahil edilen yapım süreçleri,(Kontrollük Faaliyetleri)</a:t>
            </a:r>
          </a:p>
          <a:p>
            <a:pPr lvl="0" algn="just">
              <a:buFont typeface="Wingdings" panose="05000000000000000000" pitchFamily="2" charset="2"/>
              <a:buChar char="v"/>
              <a:defRPr/>
            </a:pPr>
            <a:r>
              <a:rPr lang="tr-TR" sz="2400" dirty="0">
                <a:solidFill>
                  <a:prstClr val="black"/>
                </a:solidFill>
                <a:latin typeface="Times New Roman" panose="02020603050405020304" pitchFamily="18" charset="0"/>
                <a:cs typeface="Times New Roman" panose="02020603050405020304" pitchFamily="18" charset="0"/>
              </a:rPr>
              <a:t>Bina, Makine ve Tesisat  Bakım-Onarımları/Alt Yapı Hizmetleri  (Mevcut yapı ve ekipmanların ilk günkü gibi hizmet vermesini sağlamak)</a:t>
            </a:r>
          </a:p>
          <a:p>
            <a:pPr lvl="0" algn="just">
              <a:buFont typeface="Wingdings" panose="05000000000000000000" pitchFamily="2" charset="2"/>
              <a:buChar char="v"/>
              <a:defRPr/>
            </a:pPr>
            <a:r>
              <a:rPr lang="tr-TR" sz="2400" dirty="0">
                <a:solidFill>
                  <a:prstClr val="black"/>
                </a:solidFill>
                <a:latin typeface="Times New Roman" panose="02020603050405020304" pitchFamily="18" charset="0"/>
                <a:cs typeface="Times New Roman" panose="02020603050405020304" pitchFamily="18" charset="0"/>
              </a:rPr>
              <a:t>Etüt ve Proje Faaliyetleri (planlı ve uzun ömürlü çevreci için sürekli gelişim ve güncellenen planlama ve etüt hizmetleri, tüm taşınmazların takibi ve kamulaştırmalar)</a:t>
            </a:r>
          </a:p>
          <a:p>
            <a:pPr lvl="0" algn="just">
              <a:buFont typeface="Wingdings" panose="05000000000000000000" pitchFamily="2" charset="2"/>
              <a:buChar char="v"/>
              <a:defRPr/>
            </a:pPr>
            <a:r>
              <a:rPr lang="tr-TR" sz="2400" dirty="0">
                <a:solidFill>
                  <a:prstClr val="black"/>
                </a:solidFill>
                <a:latin typeface="Times New Roman" panose="02020603050405020304" pitchFamily="18" charset="0"/>
                <a:cs typeface="Times New Roman" panose="02020603050405020304" pitchFamily="18" charset="0"/>
              </a:rPr>
              <a:t>Peyzaj (Yerleşkelerin bahçe ve bitki vb. bakım ve işletme süreçleri) </a:t>
            </a:r>
          </a:p>
          <a:p>
            <a:pPr lvl="0" algn="just">
              <a:buFont typeface="Wingdings" panose="05000000000000000000" pitchFamily="2" charset="2"/>
              <a:buChar char="v"/>
              <a:defRPr/>
            </a:pPr>
            <a:r>
              <a:rPr lang="tr-TR" sz="2400" dirty="0">
                <a:solidFill>
                  <a:prstClr val="black"/>
                </a:solidFill>
                <a:latin typeface="Times New Roman" panose="02020603050405020304" pitchFamily="18" charset="0"/>
                <a:cs typeface="Times New Roman" panose="02020603050405020304" pitchFamily="18" charset="0"/>
              </a:rPr>
              <a:t>Dış Kaynaklı Projeler Yeni gelişen mevzuata uyum amacıyla sürdürülen projeler) </a:t>
            </a:r>
          </a:p>
          <a:p>
            <a:pPr algn="just"/>
            <a:endParaRPr lang="tr-TR" sz="2400" dirty="0"/>
          </a:p>
        </p:txBody>
      </p:sp>
      <p:pic>
        <p:nvPicPr>
          <p:cNvPr id="10" name="Resim 9"/>
          <p:cNvPicPr>
            <a:picLocks noChangeAspect="1"/>
          </p:cNvPicPr>
          <p:nvPr/>
        </p:nvPicPr>
        <p:blipFill>
          <a:blip r:embed="rId2"/>
          <a:stretch>
            <a:fillRect/>
          </a:stretch>
        </p:blipFill>
        <p:spPr>
          <a:xfrm>
            <a:off x="6620552" y="584858"/>
            <a:ext cx="2036240" cy="1152244"/>
          </a:xfrm>
          <a:prstGeom prst="rect">
            <a:avLst/>
          </a:prstGeom>
        </p:spPr>
      </p:pic>
      <p:grpSp>
        <p:nvGrpSpPr>
          <p:cNvPr id="12" name="Grup 11"/>
          <p:cNvGrpSpPr/>
          <p:nvPr/>
        </p:nvGrpSpPr>
        <p:grpSpPr>
          <a:xfrm>
            <a:off x="2404154" y="770563"/>
            <a:ext cx="2434974" cy="780836"/>
            <a:chOff x="3450590" y="1196503"/>
            <a:chExt cx="2778263" cy="804387"/>
          </a:xfrm>
        </p:grpSpPr>
        <p:sp>
          <p:nvSpPr>
            <p:cNvPr id="13" name="Yuvarlatılmış Dikdörtgen 12"/>
            <p:cNvSpPr/>
            <p:nvPr/>
          </p:nvSpPr>
          <p:spPr>
            <a:xfrm>
              <a:off x="3450590" y="1196503"/>
              <a:ext cx="2778263" cy="804387"/>
            </a:xfrm>
            <a:prstGeom prst="roundRect">
              <a:avLst/>
            </a:prstGeom>
            <a:solidFill>
              <a:srgbClr val="FFC000"/>
            </a:solidFill>
          </p:spPr>
          <p:style>
            <a:lnRef idx="2">
              <a:schemeClr val="lt1">
                <a:hueOff val="0"/>
                <a:satOff val="0"/>
                <a:lumOff val="0"/>
                <a:alphaOff val="0"/>
              </a:schemeClr>
            </a:lnRef>
            <a:fillRef idx="1">
              <a:scrgbClr r="0" g="0" b="0"/>
            </a:fillRef>
            <a:effectRef idx="0">
              <a:schemeClr val="accent2">
                <a:hueOff val="226582"/>
                <a:satOff val="-23996"/>
                <a:lumOff val="-588"/>
                <a:alphaOff val="0"/>
              </a:schemeClr>
            </a:effectRef>
            <a:fontRef idx="minor">
              <a:schemeClr val="lt1"/>
            </a:fontRef>
          </p:style>
        </p:sp>
        <p:sp>
          <p:nvSpPr>
            <p:cNvPr id="14" name="Yuvarlatılmış Dikdörtgen 4"/>
            <p:cNvSpPr txBox="1"/>
            <p:nvPr/>
          </p:nvSpPr>
          <p:spPr>
            <a:xfrm>
              <a:off x="3489857" y="1235770"/>
              <a:ext cx="2699729" cy="7258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tr-TR" sz="3600" kern="1200" dirty="0"/>
                <a:t>SÜREÇ</a:t>
              </a:r>
            </a:p>
          </p:txBody>
        </p:sp>
      </p:grpSp>
    </p:spTree>
    <p:extLst>
      <p:ext uri="{BB962C8B-B14F-4D97-AF65-F5344CB8AC3E}">
        <p14:creationId xmlns:p14="http://schemas.microsoft.com/office/powerpoint/2010/main" val="3430501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22531E13-9641-4E6A-9EA0-8CEF61494377}"/>
              </a:ext>
            </a:extLst>
          </p:cNvPr>
          <p:cNvSpPr txBox="1">
            <a:spLocks noGrp="1"/>
          </p:cNvSpPr>
          <p:nvPr>
            <p:ph type="title"/>
          </p:nvPr>
        </p:nvSpPr>
        <p:spPr>
          <a:xfrm>
            <a:off x="432938" y="217298"/>
            <a:ext cx="8887272" cy="499032"/>
          </a:xfrm>
          <a:prstGeom prst="rect">
            <a:avLst/>
          </a:prstGeom>
          <a:noFill/>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92500"/>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sz="2400" b="1" dirty="0">
                <a:solidFill>
                  <a:schemeClr val="accent2">
                    <a:lumMod val="50000"/>
                  </a:schemeClr>
                </a:solidFill>
                <a:latin typeface="+mj-lt"/>
                <a:ea typeface="+mj-ea"/>
                <a:cs typeface="+mj-cs"/>
              </a:rPr>
              <a:t>I- GENEL BİLGİLER </a:t>
            </a:r>
          </a:p>
        </p:txBody>
      </p:sp>
      <p:sp>
        <p:nvSpPr>
          <p:cNvPr id="8" name="Metin Yer Tutucusu 7">
            <a:extLst>
              <a:ext uri="{FF2B5EF4-FFF2-40B4-BE49-F238E27FC236}">
                <a16:creationId xmlns:a16="http://schemas.microsoft.com/office/drawing/2014/main" id="{A6E78BEB-1A2D-4B0B-8473-DE4CC3B9A13B}"/>
              </a:ext>
            </a:extLst>
          </p:cNvPr>
          <p:cNvSpPr>
            <a:spLocks noGrp="1"/>
          </p:cNvSpPr>
          <p:nvPr>
            <p:ph type="body" idx="1"/>
          </p:nvPr>
        </p:nvSpPr>
        <p:spPr>
          <a:xfrm>
            <a:off x="446585" y="1580242"/>
            <a:ext cx="8862516" cy="4819811"/>
          </a:xfrm>
          <a:noFill/>
        </p:spPr>
        <p:txBody>
          <a:bodyPr>
            <a:noAutofit/>
          </a:bodyPr>
          <a:lstStyle/>
          <a:p>
            <a:pPr lvl="0" algn="just"/>
            <a:r>
              <a:rPr lang="tr-TR" sz="1600" dirty="0">
                <a:latin typeface="Times New Roman" pitchFamily="18" charset="0"/>
                <a:cs typeface="Times New Roman" pitchFamily="18" charset="0"/>
              </a:rPr>
              <a:t>Yapı İşleri ve Teknik Dairesi Başkanlığımız, mevcut yasa ve yönetmelikler çerçevesinde bilimsel ve teknolojik bir yapılanma hizmeti sunmaya çalışmaktadır. </a:t>
            </a:r>
          </a:p>
          <a:p>
            <a:pPr lvl="0" algn="just"/>
            <a:r>
              <a:rPr lang="tr-TR" sz="1600" dirty="0">
                <a:latin typeface="Times New Roman" pitchFamily="18" charset="0"/>
                <a:cs typeface="Times New Roman" pitchFamily="18" charset="0"/>
              </a:rPr>
              <a:t>Bu bağlamda;</a:t>
            </a:r>
          </a:p>
          <a:p>
            <a:pPr marL="285750" indent="-285750" algn="just">
              <a:buFont typeface="Wingdings" panose="05000000000000000000" pitchFamily="2" charset="2"/>
              <a:buChar char="v"/>
            </a:pPr>
            <a:r>
              <a:rPr lang="tr-TR" sz="1600" cap="none" dirty="0">
                <a:latin typeface="Times New Roman" pitchFamily="18" charset="0"/>
                <a:cs typeface="Times New Roman" pitchFamily="18" charset="0"/>
              </a:rPr>
              <a:t>Başkanlığımızın yıllık yatırım programını hazırlamak, </a:t>
            </a:r>
          </a:p>
          <a:p>
            <a:pPr marL="285750" indent="-285750" algn="just">
              <a:buFont typeface="Wingdings" panose="05000000000000000000" pitchFamily="2" charset="2"/>
              <a:buChar char="v"/>
            </a:pPr>
            <a:r>
              <a:rPr lang="tr-TR" sz="1600" dirty="0">
                <a:latin typeface="Times New Roman" pitchFamily="18" charset="0"/>
                <a:cs typeface="Times New Roman" pitchFamily="18" charset="0"/>
              </a:rPr>
              <a:t>Ü</a:t>
            </a:r>
            <a:r>
              <a:rPr lang="tr-TR" sz="1600" cap="none" dirty="0">
                <a:latin typeface="Times New Roman" pitchFamily="18" charset="0"/>
                <a:cs typeface="Times New Roman" pitchFamily="18" charset="0"/>
              </a:rPr>
              <a:t>niversitemizin bu konudaki önceliklerini ve ihtiyaçlarını tespit ederek üst   makamlara bildirmek,</a:t>
            </a:r>
          </a:p>
          <a:p>
            <a:pPr marL="285750" indent="-285750" algn="just">
              <a:buFont typeface="Wingdings" panose="05000000000000000000" pitchFamily="2" charset="2"/>
              <a:buChar char="v"/>
            </a:pPr>
            <a:r>
              <a:rPr lang="tr-TR" sz="1600" cap="none" dirty="0">
                <a:latin typeface="Times New Roman" pitchFamily="18" charset="0"/>
                <a:cs typeface="Times New Roman" pitchFamily="18" charset="0"/>
              </a:rPr>
              <a:t>Başkanlığımızın yatırım programına yönelik yatırım bütçesini hazırlamak,</a:t>
            </a:r>
          </a:p>
          <a:p>
            <a:pPr marL="285750" indent="-285750" algn="just">
              <a:buFont typeface="Wingdings" panose="05000000000000000000" pitchFamily="2" charset="2"/>
              <a:buChar char="v"/>
            </a:pPr>
            <a:r>
              <a:rPr lang="tr-TR" sz="1600" cap="none" dirty="0">
                <a:latin typeface="Times New Roman" pitchFamily="18" charset="0"/>
                <a:cs typeface="Times New Roman" pitchFamily="18" charset="0"/>
              </a:rPr>
              <a:t>İhtiyaçlara göre projeler arasında ödenek aktarımının yapılmasını sağlamak,</a:t>
            </a:r>
          </a:p>
          <a:p>
            <a:pPr marL="285750" indent="-285750" algn="just">
              <a:buFont typeface="Wingdings" panose="05000000000000000000" pitchFamily="2" charset="2"/>
              <a:buChar char="v"/>
            </a:pPr>
            <a:r>
              <a:rPr lang="tr-TR" sz="1600" cap="none" dirty="0">
                <a:latin typeface="Times New Roman" pitchFamily="18" charset="0"/>
                <a:cs typeface="Times New Roman" pitchFamily="18" charset="0"/>
              </a:rPr>
              <a:t>Mali yıl içerisinde yatırımların ve ihalelerin kesin hesaplarını yürütmek,</a:t>
            </a:r>
          </a:p>
          <a:p>
            <a:pPr marL="285750" indent="-285750" algn="just">
              <a:buFont typeface="Wingdings" panose="05000000000000000000" pitchFamily="2" charset="2"/>
              <a:buChar char="v"/>
            </a:pPr>
            <a:r>
              <a:rPr lang="tr-TR" sz="1600" cap="none" dirty="0">
                <a:latin typeface="Times New Roman" pitchFamily="18" charset="0"/>
                <a:cs typeface="Times New Roman" pitchFamily="18" charset="0"/>
              </a:rPr>
              <a:t>Yatırım programında yer alan ihalesi yapılacak işlerle diğer yerel işlerin projelerini hazırlamak ve hazırlatmak,</a:t>
            </a:r>
          </a:p>
          <a:p>
            <a:pPr marL="285750" lvl="0" indent="-285750" algn="just">
              <a:buFont typeface="Wingdings" panose="05000000000000000000" pitchFamily="2" charset="2"/>
              <a:buChar char="v"/>
            </a:pPr>
            <a:r>
              <a:rPr lang="tr-TR" sz="1600" cap="none" dirty="0">
                <a:latin typeface="Times New Roman" pitchFamily="18" charset="0"/>
                <a:cs typeface="Times New Roman" pitchFamily="18" charset="0"/>
              </a:rPr>
              <a:t>İhale ve kabul komisyonlarını oluşturmak,</a:t>
            </a:r>
          </a:p>
          <a:p>
            <a:pPr marL="285750" lvl="0" indent="-285750" algn="just">
              <a:buFont typeface="Wingdings" panose="05000000000000000000" pitchFamily="2" charset="2"/>
              <a:buChar char="v"/>
            </a:pPr>
            <a:r>
              <a:rPr lang="tr-TR" sz="1600" cap="none" dirty="0">
                <a:latin typeface="Times New Roman" pitchFamily="18" charset="0"/>
                <a:cs typeface="Times New Roman" pitchFamily="18" charset="0"/>
              </a:rPr>
              <a:t>İhalesi yapılan işlerin kontrol ve denetimini yapmak, </a:t>
            </a:r>
            <a:r>
              <a:rPr lang="tr-TR" sz="1600" cap="none" dirty="0" err="1">
                <a:latin typeface="Times New Roman" pitchFamily="18" charset="0"/>
                <a:cs typeface="Times New Roman" pitchFamily="18" charset="0"/>
              </a:rPr>
              <a:t>hakedişleri</a:t>
            </a:r>
            <a:r>
              <a:rPr lang="tr-TR" sz="1600" cap="none" dirty="0">
                <a:latin typeface="Times New Roman" pitchFamily="18" charset="0"/>
                <a:cs typeface="Times New Roman" pitchFamily="18" charset="0"/>
              </a:rPr>
              <a:t> düzenlemek, bitenleri teslim almak, kabul işlemleri tamamlanmanmış olan bina ve tesisleri ilgili birim hizmetine sokmak,</a:t>
            </a:r>
          </a:p>
          <a:p>
            <a:pPr marL="285750" indent="-285750" algn="just">
              <a:buFont typeface="Wingdings" panose="05000000000000000000" pitchFamily="2" charset="2"/>
              <a:buChar char="v"/>
            </a:pPr>
            <a:r>
              <a:rPr lang="tr-TR" sz="1600" cap="none" dirty="0">
                <a:latin typeface="Times New Roman" pitchFamily="18" charset="0"/>
                <a:cs typeface="Times New Roman" pitchFamily="18" charset="0"/>
              </a:rPr>
              <a:t>Üniversitemizin ihtiyacı olan makine ve teçhizat alımları ile ilgili teknik şartnameleri düzenlemek, üniversitemiz kampüsüne ait arazilerin kamulaştırma çalışmalarını yürütmek</a:t>
            </a:r>
            <a:r>
              <a:rPr lang="tr-TR" sz="1600" cap="none" dirty="0">
                <a:solidFill>
                  <a:schemeClr val="bg1"/>
                </a:solidFill>
                <a:latin typeface="Times New Roman" pitchFamily="18" charset="0"/>
                <a:cs typeface="Times New Roman" pitchFamily="18" charset="0"/>
              </a:rPr>
              <a:t>,</a:t>
            </a:r>
          </a:p>
        </p:txBody>
      </p:sp>
      <p:sp>
        <p:nvSpPr>
          <p:cNvPr id="11" name="Başlık 1">
            <a:extLst>
              <a:ext uri="{FF2B5EF4-FFF2-40B4-BE49-F238E27FC236}">
                <a16:creationId xmlns:a16="http://schemas.microsoft.com/office/drawing/2014/main" id="{42172567-A367-4690-A846-60249C5DF777}"/>
              </a:ext>
            </a:extLst>
          </p:cNvPr>
          <p:cNvSpPr txBox="1">
            <a:spLocks/>
          </p:cNvSpPr>
          <p:nvPr/>
        </p:nvSpPr>
        <p:spPr>
          <a:xfrm>
            <a:off x="432938" y="903177"/>
            <a:ext cx="8887272" cy="499032"/>
          </a:xfrm>
          <a:prstGeom prst="rect">
            <a:avLst/>
          </a:prstGeom>
          <a:noFill/>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Pct val="125000"/>
              <a:buFont typeface="Arial" panose="020B0604020202020204" pitchFamily="34" charset="0"/>
              <a:buNone/>
              <a:tabLst/>
              <a:defRPr/>
            </a:pPr>
            <a:r>
              <a:rPr kumimoji="0" lang="tr-TR" sz="2000" b="1" i="0" u="none" strike="noStrike" kern="1200" cap="all" spc="0" normalizeH="0" baseline="0" noProof="0" dirty="0">
                <a:ln>
                  <a:noFill/>
                </a:ln>
                <a:solidFill>
                  <a:schemeClr val="accent2">
                    <a:lumMod val="50000"/>
                  </a:schemeClr>
                </a:solidFill>
                <a:effectLst/>
                <a:uLnTx/>
                <a:uFillTx/>
                <a:latin typeface="Tw Cen MT"/>
                <a:ea typeface="+mn-ea"/>
                <a:cs typeface="+mn-cs"/>
              </a:rPr>
              <a:t>B</a:t>
            </a:r>
            <a:r>
              <a:rPr kumimoji="0" lang="tr-TR" sz="2000" b="1" i="0" u="none" strike="noStrike" kern="1200" cap="none" spc="0" normalizeH="0" baseline="0" noProof="0" dirty="0">
                <a:ln>
                  <a:noFill/>
                </a:ln>
                <a:solidFill>
                  <a:schemeClr val="accent2">
                    <a:lumMod val="50000"/>
                  </a:schemeClr>
                </a:solidFill>
                <a:effectLst/>
                <a:uLnTx/>
                <a:uFillTx/>
                <a:latin typeface="Tw Cen MT"/>
                <a:ea typeface="+mn-ea"/>
                <a:cs typeface="+mn-cs"/>
              </a:rPr>
              <a:t>- Yetki, Görev ve Sorumluluklar</a:t>
            </a:r>
          </a:p>
        </p:txBody>
      </p:sp>
    </p:spTree>
    <p:extLst>
      <p:ext uri="{BB962C8B-B14F-4D97-AF65-F5344CB8AC3E}">
        <p14:creationId xmlns:p14="http://schemas.microsoft.com/office/powerpoint/2010/main" val="13550319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lvl="0"/>
            <a:br>
              <a:rPr lang="tr-TR" dirty="0"/>
            </a:br>
            <a:endParaRPr lang="tr-TR" dirty="0"/>
          </a:p>
        </p:txBody>
      </p:sp>
      <p:pic>
        <p:nvPicPr>
          <p:cNvPr id="4" name="Resim 3"/>
          <p:cNvPicPr>
            <a:picLocks noChangeAspect="1"/>
          </p:cNvPicPr>
          <p:nvPr/>
        </p:nvPicPr>
        <p:blipFill>
          <a:blip r:embed="rId2"/>
          <a:stretch>
            <a:fillRect/>
          </a:stretch>
        </p:blipFill>
        <p:spPr>
          <a:xfrm>
            <a:off x="6544352" y="505783"/>
            <a:ext cx="2036240" cy="1152244"/>
          </a:xfrm>
          <a:prstGeom prst="rect">
            <a:avLst/>
          </a:prstGeom>
        </p:spPr>
      </p:pic>
      <p:grpSp>
        <p:nvGrpSpPr>
          <p:cNvPr id="5" name="Grup 4"/>
          <p:cNvGrpSpPr/>
          <p:nvPr/>
        </p:nvGrpSpPr>
        <p:grpSpPr>
          <a:xfrm>
            <a:off x="2589212" y="624110"/>
            <a:ext cx="2804721" cy="906739"/>
            <a:chOff x="6657194" y="1201329"/>
            <a:chExt cx="2485789" cy="964698"/>
          </a:xfrm>
        </p:grpSpPr>
        <p:sp>
          <p:nvSpPr>
            <p:cNvPr id="6" name="Yuvarlatılmış Dikdörtgen 5"/>
            <p:cNvSpPr/>
            <p:nvPr/>
          </p:nvSpPr>
          <p:spPr>
            <a:xfrm>
              <a:off x="6657194" y="1201329"/>
              <a:ext cx="2485789" cy="964698"/>
            </a:xfrm>
            <a:prstGeom prst="roundRect">
              <a:avLst/>
            </a:prstGeom>
            <a:solidFill>
              <a:srgbClr val="7030A0"/>
            </a:solidFill>
          </p:spPr>
          <p:style>
            <a:lnRef idx="2">
              <a:schemeClr val="lt1">
                <a:hueOff val="0"/>
                <a:satOff val="0"/>
                <a:lumOff val="0"/>
                <a:alphaOff val="0"/>
              </a:schemeClr>
            </a:lnRef>
            <a:fillRef idx="1">
              <a:scrgbClr r="0" g="0" b="0"/>
            </a:fillRef>
            <a:effectRef idx="0">
              <a:schemeClr val="accent2">
                <a:hueOff val="453165"/>
                <a:satOff val="-47993"/>
                <a:lumOff val="-1176"/>
                <a:alphaOff val="0"/>
              </a:schemeClr>
            </a:effectRef>
            <a:fontRef idx="minor">
              <a:schemeClr val="lt1"/>
            </a:fontRef>
          </p:style>
        </p:sp>
        <p:sp>
          <p:nvSpPr>
            <p:cNvPr id="7" name="Yuvarlatılmış Dikdörtgen 4"/>
            <p:cNvSpPr txBox="1"/>
            <p:nvPr/>
          </p:nvSpPr>
          <p:spPr>
            <a:xfrm>
              <a:off x="6704287" y="1248422"/>
              <a:ext cx="2391603" cy="8705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tr-TR" sz="3200" kern="1200" dirty="0"/>
                <a:t>ÇIKTI</a:t>
              </a:r>
            </a:p>
          </p:txBody>
        </p:sp>
      </p:grpSp>
      <p:sp>
        <p:nvSpPr>
          <p:cNvPr id="9" name="Metin kutusu 8">
            <a:extLst>
              <a:ext uri="{FF2B5EF4-FFF2-40B4-BE49-F238E27FC236}">
                <a16:creationId xmlns:a16="http://schemas.microsoft.com/office/drawing/2014/main" id="{183FDAC3-E2A4-406D-948C-43891EDD69CB}"/>
              </a:ext>
            </a:extLst>
          </p:cNvPr>
          <p:cNvSpPr txBox="1"/>
          <p:nvPr/>
        </p:nvSpPr>
        <p:spPr>
          <a:xfrm>
            <a:off x="234000" y="1594527"/>
            <a:ext cx="11724000" cy="4524315"/>
          </a:xfrm>
          <a:prstGeom prst="rect">
            <a:avLst/>
          </a:prstGeom>
          <a:noFill/>
        </p:spPr>
        <p:txBody>
          <a:bodyPr wrap="square" spcCol="216000" anchor="ctr" anchorCtr="0">
            <a:spAutoFit/>
          </a:bodyPr>
          <a:lstStyle/>
          <a:p>
            <a:pPr marL="457200" lvl="0" indent="-457200">
              <a:spcBef>
                <a:spcPts val="0"/>
              </a:spcBef>
              <a:buClrTx/>
              <a:buSzPct val="125000"/>
              <a:buBlip>
                <a:blip r:embed="rId3"/>
              </a:buBlip>
              <a:defRPr/>
            </a:pPr>
            <a:r>
              <a:rPr lang="tr-TR" sz="3600" dirty="0">
                <a:solidFill>
                  <a:schemeClr val="tx1"/>
                </a:solidFill>
                <a:latin typeface="Times New Roman" panose="02020603050405020304" pitchFamily="18" charset="0"/>
                <a:cs typeface="Times New Roman" panose="02020603050405020304" pitchFamily="18" charset="0"/>
              </a:rPr>
              <a:t>Yatırım kalemine dahil edilen tüm yapılaşmalar,</a:t>
            </a:r>
          </a:p>
          <a:p>
            <a:pPr marL="457200" indent="-457200">
              <a:buSzPct val="125000"/>
              <a:buBlip>
                <a:blip r:embed="rId3"/>
              </a:buBlip>
              <a:defRPr/>
            </a:pPr>
            <a:r>
              <a:rPr lang="tr-TR" sz="3600" dirty="0">
                <a:solidFill>
                  <a:schemeClr val="tx1"/>
                </a:solidFill>
                <a:latin typeface="Times New Roman" panose="02020603050405020304" pitchFamily="18" charset="0"/>
                <a:cs typeface="Times New Roman" panose="02020603050405020304" pitchFamily="18" charset="0"/>
              </a:rPr>
              <a:t>Yatırım kaleminde yer alan binaların bakım-onarımları, </a:t>
            </a:r>
          </a:p>
          <a:p>
            <a:pPr marL="457200" indent="-457200">
              <a:buSzPct val="125000"/>
              <a:buBlip>
                <a:blip r:embed="rId3"/>
              </a:buBlip>
              <a:defRPr/>
            </a:pPr>
            <a:r>
              <a:rPr lang="tr-TR" sz="3600" dirty="0">
                <a:solidFill>
                  <a:schemeClr val="tx1"/>
                </a:solidFill>
                <a:latin typeface="Times New Roman" panose="02020603050405020304" pitchFamily="18" charset="0"/>
                <a:cs typeface="Times New Roman" panose="02020603050405020304" pitchFamily="18" charset="0"/>
              </a:rPr>
              <a:t>Yatırım kalemine dahil edilen tüm yapılanma, mevcut yapıların ilk günkü gibi hizmeti,</a:t>
            </a:r>
          </a:p>
          <a:p>
            <a:pPr marL="457200" indent="-457200">
              <a:buSzPct val="125000"/>
              <a:buBlip>
                <a:blip r:embed="rId3"/>
              </a:buBlip>
              <a:defRPr/>
            </a:pPr>
            <a:r>
              <a:rPr lang="tr-TR" sz="3600" dirty="0">
                <a:solidFill>
                  <a:schemeClr val="tx1"/>
                </a:solidFill>
                <a:latin typeface="Times New Roman" panose="02020603050405020304" pitchFamily="18" charset="0"/>
                <a:cs typeface="Times New Roman" panose="02020603050405020304" pitchFamily="18" charset="0"/>
              </a:rPr>
              <a:t>Planlı ve uzun ömürlü çevreci vb. için sürekli gelişim ve güncellenen planlama ve etüt hizmetleri,</a:t>
            </a:r>
          </a:p>
          <a:p>
            <a:pPr marL="457200" indent="-457200">
              <a:buSzPct val="125000"/>
              <a:buBlip>
                <a:blip r:embed="rId3"/>
              </a:buBlip>
              <a:defRPr/>
            </a:pPr>
            <a:r>
              <a:rPr lang="tr-TR" sz="3600" dirty="0">
                <a:solidFill>
                  <a:schemeClr val="tx1"/>
                </a:solidFill>
                <a:latin typeface="Times New Roman" panose="02020603050405020304" pitchFamily="18" charset="0"/>
                <a:cs typeface="Times New Roman" panose="02020603050405020304" pitchFamily="18" charset="0"/>
              </a:rPr>
              <a:t>Yaşanabilir ve sürdürülebilir kampüs,</a:t>
            </a:r>
          </a:p>
          <a:p>
            <a:pPr marL="457200" indent="-457200">
              <a:buSzPct val="125000"/>
              <a:buBlip>
                <a:blip r:embed="rId3"/>
              </a:buBlip>
              <a:defRPr/>
            </a:pPr>
            <a:r>
              <a:rPr lang="tr-TR" sz="3600" dirty="0">
                <a:solidFill>
                  <a:schemeClr val="tx1"/>
                </a:solidFill>
                <a:latin typeface="Times New Roman" panose="02020603050405020304" pitchFamily="18" charset="0"/>
                <a:cs typeface="Times New Roman" panose="02020603050405020304" pitchFamily="18" charset="0"/>
              </a:rPr>
              <a:t>Dış Kaynaklı projeler ile sürdürülebilirlik temelli faaliyetler</a:t>
            </a:r>
            <a:r>
              <a:rPr lang="tr-TR" sz="32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724329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FB3154-2802-407F-B31D-79FF9B7CE3EC}"/>
              </a:ext>
            </a:extLst>
          </p:cNvPr>
          <p:cNvSpPr>
            <a:spLocks noGrp="1"/>
          </p:cNvSpPr>
          <p:nvPr>
            <p:ph type="title"/>
          </p:nvPr>
        </p:nvSpPr>
        <p:spPr>
          <a:xfrm>
            <a:off x="829220" y="71102"/>
            <a:ext cx="8911687" cy="1280890"/>
          </a:xfrm>
        </p:spPr>
        <p:txBody>
          <a:bodyPr>
            <a:normAutofit fontScale="90000"/>
          </a:bodyPr>
          <a:lstStyle/>
          <a:p>
            <a:pPr algn="ctr"/>
            <a:r>
              <a:rPr lang="tr-TR" b="1" dirty="0">
                <a:solidFill>
                  <a:schemeClr val="accent2">
                    <a:lumMod val="50000"/>
                  </a:schemeClr>
                </a:solidFill>
                <a:latin typeface="Times New Roman" panose="02020603050405020304" pitchFamily="18" charset="0"/>
                <a:cs typeface="Times New Roman" panose="02020603050405020304" pitchFamily="18" charset="0"/>
              </a:rPr>
              <a:t>Yapı İşleri ve Teknik Daire Başkanlığı Ana ve Yardımcı Süreçleri</a:t>
            </a:r>
            <a:br>
              <a:rPr lang="tr-TR" dirty="0">
                <a:solidFill>
                  <a:schemeClr val="accent2">
                    <a:lumMod val="50000"/>
                  </a:schemeClr>
                </a:solidFill>
                <a:latin typeface="Times New Roman" panose="02020603050405020304" pitchFamily="18" charset="0"/>
                <a:cs typeface="Times New Roman" panose="02020603050405020304" pitchFamily="18" charset="0"/>
              </a:rPr>
            </a:br>
            <a:endParaRPr lang="tr-TR"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25B2F0AD-E632-429E-94EE-0135981862EC}"/>
              </a:ext>
            </a:extLst>
          </p:cNvPr>
          <p:cNvSpPr>
            <a:spLocks noGrp="1"/>
          </p:cNvSpPr>
          <p:nvPr>
            <p:ph idx="1"/>
          </p:nvPr>
        </p:nvSpPr>
        <p:spPr>
          <a:xfrm>
            <a:off x="295820" y="1066800"/>
            <a:ext cx="9296913" cy="5689600"/>
          </a:xfrm>
          <a:noFill/>
        </p:spPr>
        <p:txBody>
          <a:bodyPr>
            <a:normAutofit fontScale="92500" lnSpcReduction="10000"/>
          </a:bodyPr>
          <a:lstStyle/>
          <a:p>
            <a:pPr marL="0" indent="0" algn="just">
              <a:buNone/>
            </a:pPr>
            <a:r>
              <a:rPr lang="tr-TR" sz="2000" dirty="0">
                <a:latin typeface="Times New Roman" pitchFamily="18" charset="0"/>
                <a:cs typeface="Times New Roman" panose="02020603050405020304" pitchFamily="18" charset="0"/>
              </a:rPr>
              <a:t>Daire Başkanlığımızda </a:t>
            </a:r>
            <a:r>
              <a:rPr lang="tr-TR" sz="2000" b="1" i="1" dirty="0">
                <a:latin typeface="Times New Roman" panose="02020603050405020304" pitchFamily="18" charset="0"/>
                <a:cs typeface="Times New Roman" panose="02020603050405020304" pitchFamily="18" charset="0"/>
              </a:rPr>
              <a:t>4 adet Şube Müdürlüğü </a:t>
            </a:r>
            <a:r>
              <a:rPr lang="tr-TR" sz="2000" dirty="0">
                <a:latin typeface="Times New Roman" panose="02020603050405020304" pitchFamily="18" charset="0"/>
                <a:cs typeface="Times New Roman" panose="02020603050405020304" pitchFamily="18" charset="0"/>
              </a:rPr>
              <a:t>bulunmaktadır. Süreçlerimiz de bu Müdürlükler kanalıyla devam eden işlemlerdir. </a:t>
            </a:r>
          </a:p>
          <a:p>
            <a:pPr marL="0" lvl="0" indent="0" algn="just">
              <a:buNone/>
            </a:pPr>
            <a:r>
              <a:rPr lang="tr-TR" sz="2000" b="1" dirty="0">
                <a:latin typeface="Times New Roman" panose="02020603050405020304" pitchFamily="18" charset="0"/>
                <a:cs typeface="Times New Roman" panose="02020603050405020304" pitchFamily="18" charset="0"/>
              </a:rPr>
              <a:t>1. Yapım İşleri Şube Müdürlüğü: </a:t>
            </a:r>
            <a:r>
              <a:rPr lang="tr-TR" sz="2000" dirty="0">
                <a:latin typeface="Times New Roman" panose="02020603050405020304" pitchFamily="18" charset="0"/>
                <a:cs typeface="Times New Roman" panose="02020603050405020304" pitchFamily="18" charset="0"/>
              </a:rPr>
              <a:t>Kurumun yeni yatırımlarını ilgilendiren ihtiyaçlardan kaynaklı yapılacak olan her türlü mal ve hizmet alımlarına yönelik çalışmaların yürütülmesini, ilgili yasal mevzuat çerçevesinde ihale ve kontrol süreçlerinin yürütülmesini sağlamak, </a:t>
            </a:r>
          </a:p>
          <a:p>
            <a:pPr marL="0" lvl="0" indent="0" algn="just">
              <a:buNone/>
            </a:pPr>
            <a:r>
              <a:rPr lang="tr-TR" sz="2000" dirty="0">
                <a:latin typeface="Times New Roman" panose="02020603050405020304" pitchFamily="18" charset="0"/>
                <a:cs typeface="Times New Roman" panose="02020603050405020304" pitchFamily="18" charset="0"/>
              </a:rPr>
              <a:t>Yatırım programında yer alan, altyapı ve üstyapıya ilişkin tüm inşaatların yapım işlerini, ilgili yasal mevzuat çerçevesinde ihale edilmesini, yapım aşamasındaki kontrol süreçlerinin yürütülmesini ve biten işlerin kabul işlemleri süreçlerinin yürütülmesini sağlar. </a:t>
            </a:r>
          </a:p>
          <a:p>
            <a:pPr marL="0" lvl="0" indent="0" algn="just">
              <a:buNone/>
            </a:pPr>
            <a:r>
              <a:rPr lang="tr-TR" sz="2000" b="1" dirty="0">
                <a:latin typeface="Times New Roman" panose="02020603050405020304" pitchFamily="18" charset="0"/>
                <a:cs typeface="Times New Roman" panose="02020603050405020304" pitchFamily="18" charset="0"/>
              </a:rPr>
              <a:t>2. Etüt Proje ve Planlama Şube Müdürlüğü: </a:t>
            </a:r>
            <a:r>
              <a:rPr lang="tr-TR" sz="2000" dirty="0">
                <a:latin typeface="Times New Roman" panose="02020603050405020304" pitchFamily="18" charset="0"/>
                <a:cs typeface="Times New Roman" panose="02020603050405020304" pitchFamily="18" charset="0"/>
              </a:rPr>
              <a:t>Taşınmazlarla ilgili tapu, tahsis, devir, satış, cins değişikliği vb. gibi işlemlerinin gerçekleştirilmesi, mülkiyetle ilgili hukuki süreçlerde ilgili birimlere destek verilmesi,</a:t>
            </a:r>
          </a:p>
          <a:p>
            <a:pPr marL="0" lvl="0" indent="0" algn="just">
              <a:buNone/>
            </a:pPr>
            <a:r>
              <a:rPr lang="tr-TR" sz="2000" dirty="0">
                <a:latin typeface="Times New Roman" panose="02020603050405020304" pitchFamily="18" charset="0"/>
                <a:cs typeface="Times New Roman" panose="02020603050405020304" pitchFamily="18" charset="0"/>
              </a:rPr>
              <a:t>Üniversite yerleşkelerinin imar planlarının hazırlanması‐hazırlatılması, ihtiyaca göre imar planı değişikliği yaptırılması,</a:t>
            </a:r>
          </a:p>
          <a:p>
            <a:pPr marL="0" lvl="0" indent="0" algn="just">
              <a:buNone/>
            </a:pPr>
            <a:r>
              <a:rPr lang="tr-TR" sz="2000" dirty="0">
                <a:latin typeface="Times New Roman" panose="02020603050405020304" pitchFamily="18" charset="0"/>
                <a:cs typeface="Times New Roman" panose="02020603050405020304" pitchFamily="18" charset="0"/>
              </a:rPr>
              <a:t>Sürdürülen emlak ve kamulaştırma işlemleri sonucunda meydana gelebilecek her türlü şikayetin incelenip ilgili makamlara bilgi verilmesi,</a:t>
            </a:r>
          </a:p>
          <a:p>
            <a:pPr marL="0" lvl="0" indent="0" algn="just">
              <a:buNone/>
            </a:pPr>
            <a:r>
              <a:rPr lang="tr-TR" sz="2000" dirty="0">
                <a:latin typeface="Times New Roman" panose="02020603050405020304" pitchFamily="18" charset="0"/>
                <a:cs typeface="Times New Roman" panose="02020603050405020304" pitchFamily="18" charset="0"/>
              </a:rPr>
              <a:t>Yatırım Bütçesi ve takibi, </a:t>
            </a:r>
          </a:p>
          <a:p>
            <a:pPr marL="0" lvl="0" indent="0" algn="just">
              <a:buNone/>
            </a:pPr>
            <a:r>
              <a:rPr lang="tr-TR" sz="2000" dirty="0">
                <a:latin typeface="Times New Roman" panose="02020603050405020304" pitchFamily="18" charset="0"/>
                <a:cs typeface="Times New Roman" panose="02020603050405020304" pitchFamily="18" charset="0"/>
              </a:rPr>
              <a:t>İhale ve doğrudan temin süreçlerinin yürütülmesini sağlamak, </a:t>
            </a:r>
          </a:p>
        </p:txBody>
      </p:sp>
    </p:spTree>
    <p:extLst>
      <p:ext uri="{BB962C8B-B14F-4D97-AF65-F5344CB8AC3E}">
        <p14:creationId xmlns:p14="http://schemas.microsoft.com/office/powerpoint/2010/main" val="16553944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FB3154-2802-407F-B31D-79FF9B7CE3EC}"/>
              </a:ext>
            </a:extLst>
          </p:cNvPr>
          <p:cNvSpPr>
            <a:spLocks noGrp="1"/>
          </p:cNvSpPr>
          <p:nvPr>
            <p:ph type="title"/>
          </p:nvPr>
        </p:nvSpPr>
        <p:spPr>
          <a:xfrm>
            <a:off x="758409" y="120508"/>
            <a:ext cx="8320498" cy="1222870"/>
          </a:xfrm>
        </p:spPr>
        <p:txBody>
          <a:bodyPr>
            <a:normAutofit/>
          </a:bodyPr>
          <a:lstStyle/>
          <a:p>
            <a:pPr algn="ctr"/>
            <a:r>
              <a:rPr lang="tr-TR" b="1" dirty="0">
                <a:solidFill>
                  <a:schemeClr val="accent2">
                    <a:lumMod val="50000"/>
                  </a:schemeClr>
                </a:solidFill>
                <a:latin typeface="Times New Roman" panose="02020603050405020304" pitchFamily="18" charset="0"/>
                <a:cs typeface="Times New Roman" panose="02020603050405020304" pitchFamily="18" charset="0"/>
              </a:rPr>
              <a:t>Yapı İşleri ve Teknik Daire Başkanlığı Ana ve Yardımcı Süreçleri</a:t>
            </a:r>
            <a:endParaRPr lang="tr-TR"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25B2F0AD-E632-429E-94EE-0135981862EC}"/>
              </a:ext>
            </a:extLst>
          </p:cNvPr>
          <p:cNvSpPr>
            <a:spLocks noGrp="1"/>
          </p:cNvSpPr>
          <p:nvPr>
            <p:ph idx="1"/>
          </p:nvPr>
        </p:nvSpPr>
        <p:spPr>
          <a:xfrm>
            <a:off x="438407" y="1532502"/>
            <a:ext cx="9048493" cy="5116653"/>
          </a:xfrm>
          <a:noFill/>
        </p:spPr>
        <p:txBody>
          <a:bodyPr>
            <a:normAutofit fontScale="25000" lnSpcReduction="20000"/>
          </a:bodyPr>
          <a:lstStyle/>
          <a:p>
            <a:pPr marL="0" lvl="0" indent="0" algn="just">
              <a:buNone/>
            </a:pPr>
            <a:r>
              <a:rPr lang="tr-TR" sz="6400" dirty="0">
                <a:latin typeface="Times New Roman" panose="02020603050405020304" pitchFamily="18" charset="0"/>
                <a:cs typeface="Times New Roman" panose="02020603050405020304" pitchFamily="18" charset="0"/>
              </a:rPr>
              <a:t>3. </a:t>
            </a:r>
            <a:r>
              <a:rPr lang="tr-TR" sz="6400" b="1" dirty="0">
                <a:latin typeface="Times New Roman" panose="02020603050405020304" pitchFamily="18" charset="0"/>
                <a:cs typeface="Times New Roman" panose="02020603050405020304" pitchFamily="18" charset="0"/>
              </a:rPr>
              <a:t>Bakım-Onarım İşletme Müdürlüğü: </a:t>
            </a:r>
            <a:r>
              <a:rPr lang="tr-TR" sz="6400" dirty="0">
                <a:latin typeface="Times New Roman" panose="02020603050405020304" pitchFamily="18" charset="0"/>
                <a:cs typeface="Times New Roman" panose="02020603050405020304" pitchFamily="18" charset="0"/>
              </a:rPr>
              <a:t>Kampusların içme ve sulama suyu şebekeleri ve kuyularının, su depolarının temizlenmesi, bakımı klorlama sisteminin kurulması ve bakımı, kanalizasyon, orta gerilim, alçak gerilim elektrik şebekelerinin, trafo merkezlerinin, kombilerin, kazan dairesi, kalorifer sistemlerinin,  jeneratörlerin, asansörlerin, klima havalandırma santrallerinin düzgün ve düzenli bir şekilde çalışmasını sağlamak, bakım ve onarımları ile ilgili teknik dokümanları ve belgeleri hazırlamak, bakım ve onarımları ile ilgili teknik dokümanlarını hazırlamak. Yangın algılama sistemleri, asansörler, kombi ve klimalar yapı unsuru olan tüm makine ve cihazların personeli tarafından yaptırtılarak bakım-onarımın kendi personeli ile yapılmadığı durumda diğer şube müdürlükleri ile maliyet çalışmalarını yapılmasını sağlamak, </a:t>
            </a:r>
          </a:p>
          <a:p>
            <a:pPr marL="0" lvl="0" indent="0" algn="just">
              <a:buNone/>
            </a:pPr>
            <a:r>
              <a:rPr lang="tr-TR" sz="6400" dirty="0">
                <a:latin typeface="Times New Roman" panose="02020603050405020304" pitchFamily="18" charset="0"/>
                <a:cs typeface="Times New Roman" panose="02020603050405020304" pitchFamily="18" charset="0"/>
              </a:rPr>
              <a:t>Periyodik bakım gerektiren ünitelere ilişkin (asansörler, yangın algılama sistemleri, trafolar, kombi ve klimalar, </a:t>
            </a:r>
            <a:r>
              <a:rPr lang="tr-TR" sz="6400" dirty="0" err="1">
                <a:latin typeface="Times New Roman" panose="02020603050405020304" pitchFamily="18" charset="0"/>
                <a:cs typeface="Times New Roman" panose="02020603050405020304" pitchFamily="18" charset="0"/>
              </a:rPr>
              <a:t>paranoterler</a:t>
            </a:r>
            <a:r>
              <a:rPr lang="tr-TR" sz="6400" dirty="0">
                <a:latin typeface="Times New Roman" panose="02020603050405020304" pitchFamily="18" charset="0"/>
                <a:cs typeface="Times New Roman" panose="02020603050405020304" pitchFamily="18" charset="0"/>
              </a:rPr>
              <a:t> vb.)  ihtiyaç planlaması, yaklaşık maliyet, ihale ve kontrol süreçlerinin ilgili yasal mevzuat kapsamında sağlıklı, düzenli ve uyumlu bir şekilde yürütülmesini sağlamak. </a:t>
            </a:r>
          </a:p>
          <a:p>
            <a:pPr marL="0" lvl="0" indent="0" algn="just">
              <a:buNone/>
            </a:pPr>
            <a:r>
              <a:rPr lang="tr-TR" sz="6400" dirty="0">
                <a:latin typeface="Times New Roman" panose="02020603050405020304" pitchFamily="18" charset="0"/>
                <a:cs typeface="Times New Roman" panose="02020603050405020304" pitchFamily="18" charset="0"/>
              </a:rPr>
              <a:t>4. </a:t>
            </a:r>
            <a:r>
              <a:rPr lang="tr-TR" sz="6400" b="1" dirty="0">
                <a:latin typeface="Times New Roman" panose="02020603050405020304" pitchFamily="18" charset="0"/>
                <a:cs typeface="Times New Roman" panose="02020603050405020304" pitchFamily="18" charset="0"/>
              </a:rPr>
              <a:t>Park ve Bahçeler Şube Müdürlüğü (Yasal olarak henüz kurulmadı) </a:t>
            </a:r>
            <a:r>
              <a:rPr lang="tr-TR" sz="6400" dirty="0">
                <a:latin typeface="Times New Roman" panose="02020603050405020304" pitchFamily="18" charset="0"/>
                <a:cs typeface="Times New Roman" panose="02020603050405020304" pitchFamily="18" charset="0"/>
              </a:rPr>
              <a:t>Merkez kampüste yerleşim planlarına göre yeşil alanları planlamak (Çevre düzenleme, sulama sistemleri, bitlendirme) projelendirmek, uygulamalarını yapmak, bakım çalışmalarını yürütmek,</a:t>
            </a:r>
          </a:p>
          <a:p>
            <a:pPr marL="0" lvl="0" indent="0" algn="just">
              <a:buNone/>
            </a:pPr>
            <a:r>
              <a:rPr lang="tr-TR" sz="6400" dirty="0">
                <a:latin typeface="Times New Roman" panose="02020603050405020304" pitchFamily="18" charset="0"/>
                <a:cs typeface="Times New Roman" panose="02020603050405020304" pitchFamily="18" charset="0"/>
              </a:rPr>
              <a:t>İmkânlar ölçüsünde bağlı diğer birimlerin de yeşil alan çalışmalarına katkıda bulunmak,</a:t>
            </a:r>
          </a:p>
          <a:p>
            <a:pPr marL="0" lvl="0" indent="0" algn="just">
              <a:buNone/>
            </a:pPr>
            <a:r>
              <a:rPr lang="tr-TR" sz="6400" dirty="0">
                <a:latin typeface="Times New Roman" panose="02020603050405020304" pitchFamily="18" charset="0"/>
                <a:cs typeface="Times New Roman" panose="02020603050405020304" pitchFamily="18" charset="0"/>
              </a:rPr>
              <a:t>Peyzaj düzenleme, ağaçlandırma, çim ve mevsimlik çiçek dikim çalışmaları, yeni sulama sistemlerinin kurulması, yeni yeşil alan ve rekreasyon alanlarının tespiti, plan ve projelerini yapmak,</a:t>
            </a:r>
          </a:p>
          <a:p>
            <a:pPr marL="0" lvl="0" indent="0" algn="just">
              <a:buNone/>
            </a:pPr>
            <a:r>
              <a:rPr lang="tr-TR" sz="6400" dirty="0">
                <a:latin typeface="Times New Roman" panose="02020603050405020304" pitchFamily="18" charset="0"/>
                <a:cs typeface="Times New Roman" panose="02020603050405020304" pitchFamily="18" charset="0"/>
              </a:rPr>
              <a:t>Sulama işleri, sulama sistemlerinin rehabilitasyonu, çim biçme, yabani ot temizliği, ağaç, çalı budama ve bakım, organik ve kimyasal gübreleme, hastalık ve zararlılara karşı ilaçlama, tamamlama dikimleri, mevsimlik çiçek dikimleri, yeşil alanların temizliği (Kuru ot, yaprak, dal vb. temizliği), Üniversitemizin bağlı birimlerinden gelen taleplerin imkânlar dâhilinde karşılanmasıyla ilgili işleri yapmak, planlamak, kontrol etmek ve sonuçlandırmak, </a:t>
            </a:r>
          </a:p>
          <a:p>
            <a:pPr marL="0" lvl="0" indent="0">
              <a:buNone/>
            </a:pPr>
            <a:endParaRPr lang="tr-TR" sz="5600" dirty="0"/>
          </a:p>
          <a:p>
            <a:pPr marL="0" lvl="0" indent="0">
              <a:buNone/>
            </a:pPr>
            <a:endParaRPr lang="tr-TR" sz="1800" dirty="0"/>
          </a:p>
          <a:p>
            <a:endParaRPr lang="tr-TR" sz="1800" dirty="0"/>
          </a:p>
        </p:txBody>
      </p:sp>
    </p:spTree>
    <p:extLst>
      <p:ext uri="{BB962C8B-B14F-4D97-AF65-F5344CB8AC3E}">
        <p14:creationId xmlns:p14="http://schemas.microsoft.com/office/powerpoint/2010/main" val="23838403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4C3D55DF-1932-4DAC-BC78-4365FD5A9252}"/>
              </a:ext>
            </a:extLst>
          </p:cNvPr>
          <p:cNvSpPr txBox="1">
            <a:spLocks noGrp="1"/>
          </p:cNvSpPr>
          <p:nvPr>
            <p:ph type="title"/>
          </p:nvPr>
        </p:nvSpPr>
        <p:spPr>
          <a:xfrm>
            <a:off x="328611" y="193676"/>
            <a:ext cx="9005890" cy="447674"/>
          </a:xfrm>
          <a:prstGeom prst="rect">
            <a:avLst/>
          </a:prstGeom>
          <a:noFill/>
          <a:ln w="19050"/>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92500"/>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sz="1800" b="1" dirty="0">
                <a:solidFill>
                  <a:schemeClr val="accent2">
                    <a:lumMod val="50000"/>
                  </a:schemeClr>
                </a:solidFill>
                <a:latin typeface="Tw Cen MT" panose="020B0602020104020603" pitchFamily="34" charset="0"/>
                <a:ea typeface="+mj-ea"/>
                <a:cs typeface="+mj-cs"/>
              </a:rPr>
              <a:t>II- AMAÇLAR VE HEDEFLER</a:t>
            </a:r>
          </a:p>
        </p:txBody>
      </p:sp>
      <p:sp>
        <p:nvSpPr>
          <p:cNvPr id="5" name="Başlık 1">
            <a:extLst>
              <a:ext uri="{FF2B5EF4-FFF2-40B4-BE49-F238E27FC236}">
                <a16:creationId xmlns:a16="http://schemas.microsoft.com/office/drawing/2014/main" id="{027BABFF-9B73-4B58-B1CE-AE8170A524E1}"/>
              </a:ext>
            </a:extLst>
          </p:cNvPr>
          <p:cNvSpPr txBox="1">
            <a:spLocks/>
          </p:cNvSpPr>
          <p:nvPr/>
        </p:nvSpPr>
        <p:spPr>
          <a:xfrm>
            <a:off x="328610" y="690412"/>
            <a:ext cx="9005890" cy="371396"/>
          </a:xfrm>
          <a:prstGeom prst="rect">
            <a:avLst/>
          </a:prstGeom>
          <a:noFill/>
          <a:ln w="19050"/>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1800" b="1" i="0" u="none" strike="noStrike" kern="1200" cap="all" spc="0" normalizeH="0" baseline="0" noProof="0" dirty="0">
                <a:ln>
                  <a:noFill/>
                </a:ln>
                <a:solidFill>
                  <a:schemeClr val="accent2">
                    <a:lumMod val="50000"/>
                  </a:schemeClr>
                </a:solidFill>
                <a:effectLst/>
                <a:uLnTx/>
                <a:uFillTx/>
                <a:latin typeface="Tw Cen MT" panose="020B0602020104020603" pitchFamily="34" charset="0"/>
              </a:rPr>
              <a:t>a- </a:t>
            </a:r>
            <a:r>
              <a:rPr kumimoji="0" lang="tr-TR" sz="1800" b="1" i="0" u="none" strike="noStrike" kern="1200" cap="none" spc="0" normalizeH="0" baseline="0" noProof="0" dirty="0">
                <a:ln>
                  <a:noFill/>
                </a:ln>
                <a:solidFill>
                  <a:schemeClr val="accent2">
                    <a:lumMod val="50000"/>
                  </a:schemeClr>
                </a:solidFill>
                <a:effectLst/>
                <a:uLnTx/>
                <a:uFillTx/>
                <a:latin typeface="Tw Cen MT" panose="020B0602020104020603" pitchFamily="34" charset="0"/>
              </a:rPr>
              <a:t>Temel politika ve öncelikler</a:t>
            </a:r>
            <a:endParaRPr kumimoji="0" lang="tr-TR" sz="1800" b="1" i="0" u="none" strike="noStrike" kern="1200" cap="all" spc="0" normalizeH="0" baseline="0" noProof="0" dirty="0">
              <a:ln>
                <a:noFill/>
              </a:ln>
              <a:solidFill>
                <a:schemeClr val="accent2">
                  <a:lumMod val="50000"/>
                </a:schemeClr>
              </a:solidFill>
              <a:effectLst/>
              <a:uLnTx/>
              <a:uFillTx/>
              <a:latin typeface="Tw Cen MT" panose="020B0602020104020603" pitchFamily="34" charset="0"/>
            </a:endParaRPr>
          </a:p>
        </p:txBody>
      </p:sp>
      <p:sp>
        <p:nvSpPr>
          <p:cNvPr id="8" name="Metin kutusu 7">
            <a:extLst>
              <a:ext uri="{FF2B5EF4-FFF2-40B4-BE49-F238E27FC236}">
                <a16:creationId xmlns:a16="http://schemas.microsoft.com/office/drawing/2014/main" id="{B56FFAA9-EE68-4132-9220-3425F5F5D3FD}"/>
              </a:ext>
            </a:extLst>
          </p:cNvPr>
          <p:cNvSpPr txBox="1"/>
          <p:nvPr/>
        </p:nvSpPr>
        <p:spPr>
          <a:xfrm>
            <a:off x="328610" y="1110870"/>
            <a:ext cx="9005890" cy="5651804"/>
          </a:xfrm>
          <a:prstGeom prst="rect">
            <a:avLst/>
          </a:prstGeom>
          <a:noFill/>
        </p:spPr>
        <p:txBody>
          <a:bodyPr wrap="square">
            <a:spAutoFit/>
          </a:bodyPr>
          <a:lstStyle/>
          <a:p>
            <a:pPr indent="449580" algn="just">
              <a:lnSpc>
                <a:spcPct val="150000"/>
              </a:lnSpc>
            </a:pPr>
            <a:r>
              <a:rPr lang="tr-TR" sz="1500" dirty="0">
                <a:effectLst/>
                <a:latin typeface="Times New Roman" panose="02020603050405020304" pitchFamily="18" charset="0"/>
                <a:ea typeface="Times New Roman" panose="02020603050405020304" pitchFamily="18" charset="0"/>
              </a:rPr>
              <a:t>2021 yılı yatırım programında ödeneği bulunan kalemlerin ihaleleri yapılmıştır. Kontrol ekibi tarafından yapılan düzenli incelemelerde devam eden işlerin şartnamelere ve mevzuata uygunluğu takip edilmiş, görülen eksikliklere anında müdahale edilerek işlerin sağlıklı bir şekilde tamamlanması sağlanmıştır. Tamamlanan işlerin ödeme evrakları da aynı titizlikle hazırlanıp onaya sunulmuştur.</a:t>
            </a:r>
          </a:p>
          <a:p>
            <a:pPr indent="449580" algn="just">
              <a:lnSpc>
                <a:spcPct val="150000"/>
              </a:lnSpc>
            </a:pPr>
            <a:r>
              <a:rPr lang="tr-TR" sz="1500" dirty="0">
                <a:effectLst/>
                <a:latin typeface="Times New Roman" panose="02020603050405020304" pitchFamily="18" charset="0"/>
                <a:ea typeface="Times New Roman" panose="02020603050405020304" pitchFamily="18" charset="0"/>
              </a:rPr>
              <a:t>Kampüsün ısıtma, kullanma suyu, elektrik sistemlerinde ve tesisatlarındaki rutin bakım ve onarımlar gerçekleştirilmiştir. Ayrıca bu sistemlerde oluşan arıza ve aksaklıklara da en hızlı şekilde cevap verilmiş ve sistemin sürekliliği sağlanmıştır.</a:t>
            </a:r>
          </a:p>
          <a:p>
            <a:pPr indent="449580" algn="just">
              <a:lnSpc>
                <a:spcPct val="150000"/>
              </a:lnSpc>
            </a:pPr>
            <a:r>
              <a:rPr lang="en-GB" sz="1500" dirty="0" err="1">
                <a:solidFill>
                  <a:srgbClr val="111111"/>
                </a:solidFill>
                <a:effectLst/>
                <a:latin typeface="Times New Roman" panose="02020603050405020304" pitchFamily="18" charset="0"/>
                <a:ea typeface="Times New Roman" panose="02020603050405020304" pitchFamily="18" charset="0"/>
              </a:rPr>
              <a:t>Üniversitemiz</a:t>
            </a:r>
            <a:r>
              <a:rPr lang="en-GB" sz="1500" dirty="0">
                <a:solidFill>
                  <a:srgbClr val="111111"/>
                </a:solidFill>
                <a:effectLst/>
                <a:latin typeface="Times New Roman" panose="02020603050405020304" pitchFamily="18" charset="0"/>
                <a:ea typeface="Times New Roman" panose="02020603050405020304" pitchFamily="18" charset="0"/>
              </a:rPr>
              <a:t> </a:t>
            </a:r>
            <a:r>
              <a:rPr lang="en-GB" sz="1500" dirty="0" err="1">
                <a:solidFill>
                  <a:srgbClr val="111111"/>
                </a:solidFill>
                <a:effectLst/>
                <a:latin typeface="Times New Roman" panose="02020603050405020304" pitchFamily="18" charset="0"/>
                <a:ea typeface="Times New Roman" panose="02020603050405020304" pitchFamily="18" charset="0"/>
              </a:rPr>
              <a:t>asansör</a:t>
            </a:r>
            <a:r>
              <a:rPr lang="en-GB" sz="1500" dirty="0">
                <a:solidFill>
                  <a:srgbClr val="111111"/>
                </a:solidFill>
                <a:effectLst/>
                <a:latin typeface="Times New Roman" panose="02020603050405020304" pitchFamily="18" charset="0"/>
                <a:ea typeface="Times New Roman" panose="02020603050405020304" pitchFamily="18" charset="0"/>
              </a:rPr>
              <a:t>, </a:t>
            </a:r>
            <a:r>
              <a:rPr lang="en-GB" sz="1500" dirty="0" err="1">
                <a:solidFill>
                  <a:srgbClr val="111111"/>
                </a:solidFill>
                <a:effectLst/>
                <a:latin typeface="Times New Roman" panose="02020603050405020304" pitchFamily="18" charset="0"/>
                <a:ea typeface="Times New Roman" panose="02020603050405020304" pitchFamily="18" charset="0"/>
              </a:rPr>
              <a:t>paratönerler</a:t>
            </a:r>
            <a:r>
              <a:rPr lang="en-GB" sz="1500" dirty="0">
                <a:solidFill>
                  <a:srgbClr val="111111"/>
                </a:solidFill>
                <a:effectLst/>
                <a:latin typeface="Times New Roman" panose="02020603050405020304" pitchFamily="18" charset="0"/>
                <a:ea typeface="Times New Roman" panose="02020603050405020304" pitchFamily="18" charset="0"/>
              </a:rPr>
              <a:t>, </a:t>
            </a:r>
            <a:r>
              <a:rPr lang="en-GB" sz="1500" dirty="0" err="1">
                <a:solidFill>
                  <a:srgbClr val="111111"/>
                </a:solidFill>
                <a:effectLst/>
                <a:latin typeface="Times New Roman" panose="02020603050405020304" pitchFamily="18" charset="0"/>
                <a:ea typeface="Times New Roman" panose="02020603050405020304" pitchFamily="18" charset="0"/>
              </a:rPr>
              <a:t>hidrant</a:t>
            </a:r>
            <a:r>
              <a:rPr lang="en-GB" sz="1500" dirty="0">
                <a:solidFill>
                  <a:srgbClr val="111111"/>
                </a:solidFill>
                <a:effectLst/>
                <a:latin typeface="Times New Roman" panose="02020603050405020304" pitchFamily="18" charset="0"/>
                <a:ea typeface="Times New Roman" panose="02020603050405020304" pitchFamily="18" charset="0"/>
              </a:rPr>
              <a:t> </a:t>
            </a:r>
            <a:r>
              <a:rPr lang="en-GB" sz="1500" dirty="0" err="1">
                <a:solidFill>
                  <a:srgbClr val="111111"/>
                </a:solidFill>
                <a:effectLst/>
                <a:latin typeface="Times New Roman" panose="02020603050405020304" pitchFamily="18" charset="0"/>
                <a:ea typeface="Times New Roman" panose="02020603050405020304" pitchFamily="18" charset="0"/>
              </a:rPr>
              <a:t>sistemleri</a:t>
            </a:r>
            <a:r>
              <a:rPr lang="en-GB" sz="1500" dirty="0">
                <a:solidFill>
                  <a:srgbClr val="111111"/>
                </a:solidFill>
                <a:effectLst/>
                <a:latin typeface="Times New Roman" panose="02020603050405020304" pitchFamily="18" charset="0"/>
                <a:ea typeface="Times New Roman" panose="02020603050405020304" pitchFamily="18" charset="0"/>
              </a:rPr>
              <a:t>, </a:t>
            </a:r>
            <a:r>
              <a:rPr lang="en-GB" sz="1500" dirty="0" err="1">
                <a:solidFill>
                  <a:srgbClr val="111111"/>
                </a:solidFill>
                <a:effectLst/>
                <a:latin typeface="Times New Roman" panose="02020603050405020304" pitchFamily="18" charset="0"/>
                <a:ea typeface="Times New Roman" panose="02020603050405020304" pitchFamily="18" charset="0"/>
              </a:rPr>
              <a:t>bariyerler</a:t>
            </a:r>
            <a:r>
              <a:rPr lang="en-GB" sz="1500" dirty="0">
                <a:solidFill>
                  <a:srgbClr val="111111"/>
                </a:solidFill>
                <a:effectLst/>
                <a:latin typeface="Times New Roman" panose="02020603050405020304" pitchFamily="18" charset="0"/>
                <a:ea typeface="Times New Roman" panose="02020603050405020304" pitchFamily="18" charset="0"/>
              </a:rPr>
              <a:t>, </a:t>
            </a:r>
            <a:r>
              <a:rPr lang="en-GB" sz="1500" dirty="0" err="1">
                <a:solidFill>
                  <a:srgbClr val="111111"/>
                </a:solidFill>
                <a:effectLst/>
                <a:latin typeface="Times New Roman" panose="02020603050405020304" pitchFamily="18" charset="0"/>
                <a:ea typeface="Times New Roman" panose="02020603050405020304" pitchFamily="18" charset="0"/>
              </a:rPr>
              <a:t>klima</a:t>
            </a:r>
            <a:r>
              <a:rPr lang="en-GB" sz="1500" dirty="0">
                <a:solidFill>
                  <a:srgbClr val="111111"/>
                </a:solidFill>
                <a:effectLst/>
                <a:latin typeface="Times New Roman" panose="02020603050405020304" pitchFamily="18" charset="0"/>
                <a:ea typeface="Times New Roman" panose="02020603050405020304" pitchFamily="18" charset="0"/>
              </a:rPr>
              <a:t>, kombi, </a:t>
            </a:r>
            <a:r>
              <a:rPr lang="en-GB" sz="1500" dirty="0" err="1">
                <a:solidFill>
                  <a:srgbClr val="111111"/>
                </a:solidFill>
                <a:effectLst/>
                <a:latin typeface="Times New Roman" panose="02020603050405020304" pitchFamily="18" charset="0"/>
                <a:ea typeface="Times New Roman" panose="02020603050405020304" pitchFamily="18" charset="0"/>
              </a:rPr>
              <a:t>yangın</a:t>
            </a:r>
            <a:r>
              <a:rPr lang="en-GB" sz="1500" dirty="0">
                <a:solidFill>
                  <a:srgbClr val="111111"/>
                </a:solidFill>
                <a:effectLst/>
                <a:latin typeface="Times New Roman" panose="02020603050405020304" pitchFamily="18" charset="0"/>
                <a:ea typeface="Times New Roman" panose="02020603050405020304" pitchFamily="18" charset="0"/>
              </a:rPr>
              <a:t> </a:t>
            </a:r>
            <a:r>
              <a:rPr lang="en-GB" sz="1500" dirty="0" err="1">
                <a:solidFill>
                  <a:srgbClr val="111111"/>
                </a:solidFill>
                <a:effectLst/>
                <a:latin typeface="Times New Roman" panose="02020603050405020304" pitchFamily="18" charset="0"/>
                <a:ea typeface="Times New Roman" panose="02020603050405020304" pitchFamily="18" charset="0"/>
              </a:rPr>
              <a:t>algılama</a:t>
            </a:r>
            <a:r>
              <a:rPr lang="en-GB" sz="1500" dirty="0">
                <a:solidFill>
                  <a:srgbClr val="111111"/>
                </a:solidFill>
                <a:effectLst/>
                <a:latin typeface="Times New Roman" panose="02020603050405020304" pitchFamily="18" charset="0"/>
                <a:ea typeface="Times New Roman" panose="02020603050405020304" pitchFamily="18" charset="0"/>
              </a:rPr>
              <a:t>, </a:t>
            </a:r>
            <a:r>
              <a:rPr lang="en-GB" sz="1500" dirty="0" err="1">
                <a:solidFill>
                  <a:srgbClr val="111111"/>
                </a:solidFill>
                <a:effectLst/>
                <a:latin typeface="Times New Roman" panose="02020603050405020304" pitchFamily="18" charset="0"/>
                <a:ea typeface="Times New Roman" panose="02020603050405020304" pitchFamily="18" charset="0"/>
              </a:rPr>
              <a:t>otomatik</a:t>
            </a:r>
            <a:r>
              <a:rPr lang="en-GB" sz="1500" dirty="0">
                <a:solidFill>
                  <a:srgbClr val="111111"/>
                </a:solidFill>
                <a:effectLst/>
                <a:latin typeface="Times New Roman" panose="02020603050405020304" pitchFamily="18" charset="0"/>
                <a:ea typeface="Times New Roman" panose="02020603050405020304" pitchFamily="18" charset="0"/>
              </a:rPr>
              <a:t> </a:t>
            </a:r>
            <a:r>
              <a:rPr lang="en-GB" sz="1500" dirty="0" err="1">
                <a:solidFill>
                  <a:srgbClr val="111111"/>
                </a:solidFill>
                <a:effectLst/>
                <a:latin typeface="Times New Roman" panose="02020603050405020304" pitchFamily="18" charset="0"/>
                <a:ea typeface="Times New Roman" panose="02020603050405020304" pitchFamily="18" charset="0"/>
              </a:rPr>
              <a:t>kapı</a:t>
            </a:r>
            <a:r>
              <a:rPr lang="en-GB" sz="1500" dirty="0">
                <a:solidFill>
                  <a:srgbClr val="111111"/>
                </a:solidFill>
                <a:effectLst/>
                <a:latin typeface="Times New Roman" panose="02020603050405020304" pitchFamily="18" charset="0"/>
                <a:ea typeface="Times New Roman" panose="02020603050405020304" pitchFamily="18" charset="0"/>
              </a:rPr>
              <a:t> </a:t>
            </a:r>
            <a:r>
              <a:rPr lang="en-GB" sz="1500" dirty="0" err="1">
                <a:solidFill>
                  <a:srgbClr val="111111"/>
                </a:solidFill>
                <a:effectLst/>
                <a:latin typeface="Times New Roman" panose="02020603050405020304" pitchFamily="18" charset="0"/>
                <a:ea typeface="Times New Roman" panose="02020603050405020304" pitchFamily="18" charset="0"/>
              </a:rPr>
              <a:t>sistemlerinin</a:t>
            </a:r>
            <a:r>
              <a:rPr lang="en-GB" sz="1500" dirty="0">
                <a:solidFill>
                  <a:srgbClr val="111111"/>
                </a:solidFill>
                <a:effectLst/>
                <a:latin typeface="Times New Roman" panose="02020603050405020304" pitchFamily="18" charset="0"/>
                <a:ea typeface="Times New Roman" panose="02020603050405020304" pitchFamily="18" charset="0"/>
              </a:rPr>
              <a:t> </a:t>
            </a:r>
            <a:r>
              <a:rPr lang="en-GB" sz="1500" dirty="0" err="1">
                <a:solidFill>
                  <a:srgbClr val="111111"/>
                </a:solidFill>
                <a:effectLst/>
                <a:latin typeface="Times New Roman" panose="02020603050405020304" pitchFamily="18" charset="0"/>
                <a:ea typeface="Times New Roman" panose="02020603050405020304" pitchFamily="18" charset="0"/>
              </a:rPr>
              <a:t>bakım</a:t>
            </a:r>
            <a:r>
              <a:rPr lang="en-GB" sz="1500" dirty="0">
                <a:solidFill>
                  <a:srgbClr val="111111"/>
                </a:solidFill>
                <a:effectLst/>
                <a:latin typeface="Times New Roman" panose="02020603050405020304" pitchFamily="18" charset="0"/>
                <a:ea typeface="Times New Roman" panose="02020603050405020304" pitchFamily="18" charset="0"/>
              </a:rPr>
              <a:t> </a:t>
            </a:r>
            <a:r>
              <a:rPr lang="en-GB" sz="1500" dirty="0" err="1">
                <a:solidFill>
                  <a:srgbClr val="111111"/>
                </a:solidFill>
                <a:effectLst/>
                <a:latin typeface="Times New Roman" panose="02020603050405020304" pitchFamily="18" charset="0"/>
                <a:ea typeface="Times New Roman" panose="02020603050405020304" pitchFamily="18" charset="0"/>
              </a:rPr>
              <a:t>onarımları</a:t>
            </a:r>
            <a:r>
              <a:rPr lang="en-GB" sz="1500" dirty="0">
                <a:solidFill>
                  <a:srgbClr val="111111"/>
                </a:solidFill>
                <a:effectLst/>
                <a:latin typeface="Times New Roman" panose="02020603050405020304" pitchFamily="18" charset="0"/>
                <a:ea typeface="Times New Roman" panose="02020603050405020304" pitchFamily="18" charset="0"/>
              </a:rPr>
              <a:t> 2021 </a:t>
            </a:r>
            <a:r>
              <a:rPr lang="en-GB" sz="1500" dirty="0" err="1">
                <a:solidFill>
                  <a:srgbClr val="111111"/>
                </a:solidFill>
                <a:effectLst/>
                <a:latin typeface="Times New Roman" panose="02020603050405020304" pitchFamily="18" charset="0"/>
                <a:ea typeface="Times New Roman" panose="02020603050405020304" pitchFamily="18" charset="0"/>
              </a:rPr>
              <a:t>mali</a:t>
            </a:r>
            <a:r>
              <a:rPr lang="en-GB" sz="1500" dirty="0">
                <a:solidFill>
                  <a:srgbClr val="111111"/>
                </a:solidFill>
                <a:effectLst/>
                <a:latin typeface="Times New Roman" panose="02020603050405020304" pitchFamily="18" charset="0"/>
                <a:ea typeface="Times New Roman" panose="02020603050405020304" pitchFamily="18" charset="0"/>
              </a:rPr>
              <a:t> </a:t>
            </a:r>
            <a:r>
              <a:rPr lang="en-GB" sz="1500" dirty="0" err="1">
                <a:solidFill>
                  <a:srgbClr val="111111"/>
                </a:solidFill>
                <a:effectLst/>
                <a:latin typeface="Times New Roman" panose="02020603050405020304" pitchFamily="18" charset="0"/>
                <a:ea typeface="Times New Roman" panose="02020603050405020304" pitchFamily="18" charset="0"/>
              </a:rPr>
              <a:t>yılında</a:t>
            </a:r>
            <a:r>
              <a:rPr lang="en-GB" sz="1500" dirty="0">
                <a:solidFill>
                  <a:srgbClr val="111111"/>
                </a:solidFill>
                <a:effectLst/>
                <a:latin typeface="Times New Roman" panose="02020603050405020304" pitchFamily="18" charset="0"/>
                <a:ea typeface="Times New Roman" panose="02020603050405020304" pitchFamily="18" charset="0"/>
              </a:rPr>
              <a:t> </a:t>
            </a:r>
            <a:r>
              <a:rPr lang="en-GB" sz="1500" dirty="0" err="1">
                <a:solidFill>
                  <a:srgbClr val="111111"/>
                </a:solidFill>
                <a:effectLst/>
                <a:latin typeface="Times New Roman" panose="02020603050405020304" pitchFamily="18" charset="0"/>
                <a:ea typeface="Times New Roman" panose="02020603050405020304" pitchFamily="18" charset="0"/>
              </a:rPr>
              <a:t>tüm</a:t>
            </a:r>
            <a:r>
              <a:rPr lang="en-GB" sz="1500" dirty="0">
                <a:solidFill>
                  <a:srgbClr val="111111"/>
                </a:solidFill>
                <a:effectLst/>
                <a:latin typeface="Times New Roman" panose="02020603050405020304" pitchFamily="18" charset="0"/>
                <a:ea typeface="Times New Roman" panose="02020603050405020304" pitchFamily="18" charset="0"/>
              </a:rPr>
              <a:t> </a:t>
            </a:r>
            <a:r>
              <a:rPr lang="en-GB" sz="1500" dirty="0" err="1">
                <a:solidFill>
                  <a:srgbClr val="111111"/>
                </a:solidFill>
                <a:effectLst/>
                <a:latin typeface="Times New Roman" panose="02020603050405020304" pitchFamily="18" charset="0"/>
                <a:ea typeface="Times New Roman" panose="02020603050405020304" pitchFamily="18" charset="0"/>
              </a:rPr>
              <a:t>kampüsler</a:t>
            </a:r>
            <a:r>
              <a:rPr lang="en-GB" sz="1500" dirty="0">
                <a:solidFill>
                  <a:srgbClr val="111111"/>
                </a:solidFill>
                <a:effectLst/>
                <a:latin typeface="Times New Roman" panose="02020603050405020304" pitchFamily="18" charset="0"/>
                <a:ea typeface="Times New Roman" panose="02020603050405020304" pitchFamily="18" charset="0"/>
              </a:rPr>
              <a:t> </a:t>
            </a:r>
            <a:r>
              <a:rPr lang="en-GB" sz="1500" dirty="0" err="1">
                <a:solidFill>
                  <a:srgbClr val="111111"/>
                </a:solidFill>
                <a:effectLst/>
                <a:latin typeface="Times New Roman" panose="02020603050405020304" pitchFamily="18" charset="0"/>
                <a:ea typeface="Times New Roman" panose="02020603050405020304" pitchFamily="18" charset="0"/>
              </a:rPr>
              <a:t>dahil</a:t>
            </a:r>
            <a:r>
              <a:rPr lang="en-GB" sz="1500" dirty="0">
                <a:solidFill>
                  <a:srgbClr val="111111"/>
                </a:solidFill>
                <a:effectLst/>
                <a:latin typeface="Times New Roman" panose="02020603050405020304" pitchFamily="18" charset="0"/>
                <a:ea typeface="Times New Roman" panose="02020603050405020304" pitchFamily="18" charset="0"/>
              </a:rPr>
              <a:t> </a:t>
            </a:r>
            <a:r>
              <a:rPr lang="en-GB" sz="1500" dirty="0" err="1">
                <a:solidFill>
                  <a:srgbClr val="111111"/>
                </a:solidFill>
                <a:effectLst/>
                <a:latin typeface="Times New Roman" panose="02020603050405020304" pitchFamily="18" charset="0"/>
                <a:ea typeface="Times New Roman" panose="02020603050405020304" pitchFamily="18" charset="0"/>
              </a:rPr>
              <a:t>olmak</a:t>
            </a:r>
            <a:r>
              <a:rPr lang="en-GB" sz="1500" dirty="0">
                <a:solidFill>
                  <a:srgbClr val="111111"/>
                </a:solidFill>
                <a:effectLst/>
                <a:latin typeface="Times New Roman" panose="02020603050405020304" pitchFamily="18" charset="0"/>
                <a:ea typeface="Times New Roman" panose="02020603050405020304" pitchFamily="18" charset="0"/>
              </a:rPr>
              <a:t> </a:t>
            </a:r>
            <a:r>
              <a:rPr lang="en-GB" sz="1500" dirty="0" err="1">
                <a:solidFill>
                  <a:srgbClr val="111111"/>
                </a:solidFill>
                <a:effectLst/>
                <a:latin typeface="Times New Roman" panose="02020603050405020304" pitchFamily="18" charset="0"/>
                <a:ea typeface="Times New Roman" panose="02020603050405020304" pitchFamily="18" charset="0"/>
              </a:rPr>
              <a:t>üzere</a:t>
            </a:r>
            <a:r>
              <a:rPr lang="en-GB" sz="1500" dirty="0">
                <a:solidFill>
                  <a:srgbClr val="111111"/>
                </a:solidFill>
                <a:effectLst/>
                <a:latin typeface="Times New Roman" panose="02020603050405020304" pitchFamily="18" charset="0"/>
                <a:ea typeface="Times New Roman" panose="02020603050405020304" pitchFamily="18" charset="0"/>
              </a:rPr>
              <a:t> </a:t>
            </a:r>
            <a:r>
              <a:rPr lang="en-GB" sz="1500" dirty="0" err="1">
                <a:solidFill>
                  <a:srgbClr val="111111"/>
                </a:solidFill>
                <a:effectLst/>
                <a:latin typeface="Times New Roman" panose="02020603050405020304" pitchFamily="18" charset="0"/>
                <a:ea typeface="Times New Roman" panose="02020603050405020304" pitchFamily="18" charset="0"/>
              </a:rPr>
              <a:t>Yapı</a:t>
            </a:r>
            <a:r>
              <a:rPr lang="en-GB" sz="1500" dirty="0">
                <a:solidFill>
                  <a:srgbClr val="111111"/>
                </a:solidFill>
                <a:effectLst/>
                <a:latin typeface="Times New Roman" panose="02020603050405020304" pitchFamily="18" charset="0"/>
                <a:ea typeface="Times New Roman" panose="02020603050405020304" pitchFamily="18" charset="0"/>
              </a:rPr>
              <a:t> </a:t>
            </a:r>
            <a:r>
              <a:rPr lang="en-GB" sz="1500" dirty="0" err="1">
                <a:solidFill>
                  <a:srgbClr val="111111"/>
                </a:solidFill>
                <a:effectLst/>
                <a:latin typeface="Times New Roman" panose="02020603050405020304" pitchFamily="18" charset="0"/>
                <a:ea typeface="Times New Roman" panose="02020603050405020304" pitchFamily="18" charset="0"/>
              </a:rPr>
              <a:t>İşleri</a:t>
            </a:r>
            <a:r>
              <a:rPr lang="en-GB" sz="1500" dirty="0">
                <a:solidFill>
                  <a:srgbClr val="111111"/>
                </a:solidFill>
                <a:effectLst/>
                <a:latin typeface="Times New Roman" panose="02020603050405020304" pitchFamily="18" charset="0"/>
                <a:ea typeface="Times New Roman" panose="02020603050405020304" pitchFamily="18" charset="0"/>
              </a:rPr>
              <a:t> </a:t>
            </a:r>
            <a:r>
              <a:rPr lang="en-GB" sz="1500" dirty="0" err="1">
                <a:solidFill>
                  <a:srgbClr val="111111"/>
                </a:solidFill>
                <a:effectLst/>
                <a:latin typeface="Times New Roman" panose="02020603050405020304" pitchFamily="18" charset="0"/>
                <a:ea typeface="Times New Roman" panose="02020603050405020304" pitchFamily="18" charset="0"/>
              </a:rPr>
              <a:t>ve</a:t>
            </a:r>
            <a:r>
              <a:rPr lang="en-GB" sz="1500" dirty="0">
                <a:solidFill>
                  <a:srgbClr val="111111"/>
                </a:solidFill>
                <a:effectLst/>
                <a:latin typeface="Times New Roman" panose="02020603050405020304" pitchFamily="18" charset="0"/>
                <a:ea typeface="Times New Roman" panose="02020603050405020304" pitchFamily="18" charset="0"/>
              </a:rPr>
              <a:t> Teknik </a:t>
            </a:r>
            <a:r>
              <a:rPr lang="en-GB" sz="1500" dirty="0" err="1">
                <a:solidFill>
                  <a:srgbClr val="111111"/>
                </a:solidFill>
                <a:effectLst/>
                <a:latin typeface="Times New Roman" panose="02020603050405020304" pitchFamily="18" charset="0"/>
                <a:ea typeface="Times New Roman" panose="02020603050405020304" pitchFamily="18" charset="0"/>
              </a:rPr>
              <a:t>Daire</a:t>
            </a:r>
            <a:r>
              <a:rPr lang="en-GB" sz="1500" dirty="0">
                <a:solidFill>
                  <a:srgbClr val="111111"/>
                </a:solidFill>
                <a:effectLst/>
                <a:latin typeface="Times New Roman" panose="02020603050405020304" pitchFamily="18" charset="0"/>
                <a:ea typeface="Times New Roman" panose="02020603050405020304" pitchFamily="18" charset="0"/>
              </a:rPr>
              <a:t> </a:t>
            </a:r>
            <a:r>
              <a:rPr lang="en-GB" sz="1500" dirty="0" err="1">
                <a:solidFill>
                  <a:srgbClr val="111111"/>
                </a:solidFill>
                <a:effectLst/>
                <a:latin typeface="Times New Roman" panose="02020603050405020304" pitchFamily="18" charset="0"/>
                <a:ea typeface="Times New Roman" panose="02020603050405020304" pitchFamily="18" charset="0"/>
              </a:rPr>
              <a:t>Başkanlığı</a:t>
            </a:r>
            <a:r>
              <a:rPr lang="en-GB" sz="1500" dirty="0">
                <a:solidFill>
                  <a:srgbClr val="111111"/>
                </a:solidFill>
                <a:effectLst/>
                <a:latin typeface="Times New Roman" panose="02020603050405020304" pitchFamily="18" charset="0"/>
                <a:ea typeface="Times New Roman" panose="02020603050405020304" pitchFamily="18" charset="0"/>
              </a:rPr>
              <a:t> </a:t>
            </a:r>
            <a:r>
              <a:rPr lang="en-GB" sz="1500" dirty="0" err="1">
                <a:solidFill>
                  <a:srgbClr val="111111"/>
                </a:solidFill>
                <a:effectLst/>
                <a:latin typeface="Times New Roman" panose="02020603050405020304" pitchFamily="18" charset="0"/>
                <a:ea typeface="Times New Roman" panose="02020603050405020304" pitchFamily="18" charset="0"/>
              </a:rPr>
              <a:t>tarafından</a:t>
            </a:r>
            <a:r>
              <a:rPr lang="en-GB" sz="1500" dirty="0">
                <a:solidFill>
                  <a:srgbClr val="111111"/>
                </a:solidFill>
                <a:effectLst/>
                <a:latin typeface="Times New Roman" panose="02020603050405020304" pitchFamily="18" charset="0"/>
                <a:ea typeface="Times New Roman" panose="02020603050405020304" pitchFamily="18" charset="0"/>
              </a:rPr>
              <a:t> </a:t>
            </a:r>
            <a:r>
              <a:rPr lang="en-GB" sz="1500" dirty="0" err="1">
                <a:solidFill>
                  <a:srgbClr val="111111"/>
                </a:solidFill>
                <a:effectLst/>
                <a:latin typeface="Times New Roman" panose="02020603050405020304" pitchFamily="18" charset="0"/>
                <a:ea typeface="Times New Roman" panose="02020603050405020304" pitchFamily="18" charset="0"/>
              </a:rPr>
              <a:t>yürütülmüştür</a:t>
            </a:r>
            <a:r>
              <a:rPr lang="en-GB" sz="1500" dirty="0">
                <a:solidFill>
                  <a:srgbClr val="111111"/>
                </a:solidFill>
                <a:effectLst/>
                <a:latin typeface="Times New Roman" panose="02020603050405020304" pitchFamily="18" charset="0"/>
                <a:ea typeface="Times New Roman" panose="02020603050405020304" pitchFamily="18" charset="0"/>
              </a:rPr>
              <a:t>.</a:t>
            </a:r>
            <a:endParaRPr lang="tr-TR" sz="1500" dirty="0">
              <a:effectLst/>
              <a:latin typeface="Times New Roman" panose="02020603050405020304" pitchFamily="18" charset="0"/>
              <a:ea typeface="Times New Roman" panose="02020603050405020304" pitchFamily="18" charset="0"/>
            </a:endParaRPr>
          </a:p>
          <a:p>
            <a:pPr indent="449580" algn="just">
              <a:lnSpc>
                <a:spcPct val="150000"/>
              </a:lnSpc>
            </a:pPr>
            <a:r>
              <a:rPr lang="en-GB" sz="1500" dirty="0" err="1">
                <a:effectLst/>
                <a:latin typeface="Times New Roman" panose="02020603050405020304" pitchFamily="18" charset="0"/>
                <a:ea typeface="Times New Roman" panose="02020603050405020304" pitchFamily="18" charset="0"/>
              </a:rPr>
              <a:t>Bolu</a:t>
            </a:r>
            <a:r>
              <a:rPr lang="en-GB" sz="1500" dirty="0">
                <a:effectLst/>
                <a:latin typeface="Times New Roman" panose="02020603050405020304" pitchFamily="18" charset="0"/>
                <a:ea typeface="Times New Roman" panose="02020603050405020304" pitchFamily="18" charset="0"/>
              </a:rPr>
              <a:t> </a:t>
            </a:r>
            <a:r>
              <a:rPr lang="en-GB" sz="1500" dirty="0" err="1">
                <a:effectLst/>
                <a:latin typeface="Times New Roman" panose="02020603050405020304" pitchFamily="18" charset="0"/>
                <a:ea typeface="Times New Roman" panose="02020603050405020304" pitchFamily="18" charset="0"/>
              </a:rPr>
              <a:t>Abant</a:t>
            </a:r>
            <a:r>
              <a:rPr lang="en-GB" sz="1500" dirty="0">
                <a:effectLst/>
                <a:latin typeface="Times New Roman" panose="02020603050405020304" pitchFamily="18" charset="0"/>
                <a:ea typeface="Times New Roman" panose="02020603050405020304" pitchFamily="18" charset="0"/>
              </a:rPr>
              <a:t> </a:t>
            </a:r>
            <a:r>
              <a:rPr lang="en-GB" sz="1500" dirty="0" err="1">
                <a:effectLst/>
                <a:latin typeface="Times New Roman" panose="02020603050405020304" pitchFamily="18" charset="0"/>
                <a:ea typeface="Times New Roman" panose="02020603050405020304" pitchFamily="18" charset="0"/>
              </a:rPr>
              <a:t>İzzet</a:t>
            </a:r>
            <a:r>
              <a:rPr lang="en-GB" sz="1500" dirty="0">
                <a:effectLst/>
                <a:latin typeface="Times New Roman" panose="02020603050405020304" pitchFamily="18" charset="0"/>
                <a:ea typeface="Times New Roman" panose="02020603050405020304" pitchFamily="18" charset="0"/>
              </a:rPr>
              <a:t> </a:t>
            </a:r>
            <a:r>
              <a:rPr lang="en-GB" sz="1500" dirty="0" err="1">
                <a:effectLst/>
                <a:latin typeface="Times New Roman" panose="02020603050405020304" pitchFamily="18" charset="0"/>
                <a:ea typeface="Times New Roman" panose="02020603050405020304" pitchFamily="18" charset="0"/>
              </a:rPr>
              <a:t>Baysal</a:t>
            </a:r>
            <a:r>
              <a:rPr lang="en-GB" sz="1500" dirty="0">
                <a:effectLst/>
                <a:latin typeface="Times New Roman" panose="02020603050405020304" pitchFamily="18" charset="0"/>
                <a:ea typeface="Times New Roman" panose="02020603050405020304" pitchFamily="18" charset="0"/>
              </a:rPr>
              <a:t> </a:t>
            </a:r>
            <a:r>
              <a:rPr lang="en-GB" sz="1500" dirty="0" err="1">
                <a:effectLst/>
                <a:latin typeface="Times New Roman" panose="02020603050405020304" pitchFamily="18" charset="0"/>
                <a:ea typeface="Times New Roman" panose="02020603050405020304" pitchFamily="18" charset="0"/>
              </a:rPr>
              <a:t>Üniversitesi</a:t>
            </a:r>
            <a:r>
              <a:rPr lang="en-GB" sz="1500" dirty="0">
                <a:effectLst/>
                <a:latin typeface="Times New Roman" panose="02020603050405020304" pitchFamily="18" charset="0"/>
                <a:ea typeface="Times New Roman" panose="02020603050405020304" pitchFamily="18" charset="0"/>
              </a:rPr>
              <a:t> </a:t>
            </a:r>
            <a:r>
              <a:rPr lang="en-GB" sz="1500" dirty="0" err="1">
                <a:effectLst/>
                <a:latin typeface="Times New Roman" panose="02020603050405020304" pitchFamily="18" charset="0"/>
                <a:ea typeface="Times New Roman" panose="02020603050405020304" pitchFamily="18" charset="0"/>
              </a:rPr>
              <a:t>Gölköy</a:t>
            </a:r>
            <a:r>
              <a:rPr lang="en-GB" sz="1500" dirty="0">
                <a:effectLst/>
                <a:latin typeface="Times New Roman" panose="02020603050405020304" pitchFamily="18" charset="0"/>
                <a:ea typeface="Times New Roman" panose="02020603050405020304" pitchFamily="18" charset="0"/>
              </a:rPr>
              <a:t> </a:t>
            </a:r>
            <a:r>
              <a:rPr lang="en-GB" sz="1500" dirty="0" err="1">
                <a:effectLst/>
                <a:latin typeface="Times New Roman" panose="02020603050405020304" pitchFamily="18" charset="0"/>
                <a:ea typeface="Times New Roman" panose="02020603050405020304" pitchFamily="18" charset="0"/>
              </a:rPr>
              <a:t>Kampüsü</a:t>
            </a:r>
            <a:r>
              <a:rPr lang="en-GB" sz="1500" dirty="0">
                <a:effectLst/>
                <a:latin typeface="Times New Roman" panose="02020603050405020304" pitchFamily="18" charset="0"/>
                <a:ea typeface="Times New Roman" panose="02020603050405020304" pitchFamily="18" charset="0"/>
              </a:rPr>
              <a:t>, </a:t>
            </a:r>
            <a:r>
              <a:rPr lang="en-GB" sz="1500" dirty="0" err="1">
                <a:effectLst/>
                <a:latin typeface="Times New Roman" panose="02020603050405020304" pitchFamily="18" charset="0"/>
                <a:ea typeface="Times New Roman" panose="02020603050405020304" pitchFamily="18" charset="0"/>
              </a:rPr>
              <a:t>Gerede</a:t>
            </a:r>
            <a:r>
              <a:rPr lang="en-GB" sz="1500" dirty="0">
                <a:effectLst/>
                <a:latin typeface="Times New Roman" panose="02020603050405020304" pitchFamily="18" charset="0"/>
                <a:ea typeface="Times New Roman" panose="02020603050405020304" pitchFamily="18" charset="0"/>
              </a:rPr>
              <a:t>, </a:t>
            </a:r>
            <a:r>
              <a:rPr lang="en-GB" sz="1500" dirty="0" err="1">
                <a:effectLst/>
                <a:latin typeface="Times New Roman" panose="02020603050405020304" pitchFamily="18" charset="0"/>
                <a:ea typeface="Times New Roman" panose="02020603050405020304" pitchFamily="18" charset="0"/>
              </a:rPr>
              <a:t>Seben</a:t>
            </a:r>
            <a:r>
              <a:rPr lang="en-GB" sz="1500" dirty="0">
                <a:effectLst/>
                <a:latin typeface="Times New Roman" panose="02020603050405020304" pitchFamily="18" charset="0"/>
                <a:ea typeface="Times New Roman" panose="02020603050405020304" pitchFamily="18" charset="0"/>
              </a:rPr>
              <a:t> </a:t>
            </a:r>
            <a:r>
              <a:rPr lang="en-GB" sz="1500" dirty="0" err="1">
                <a:effectLst/>
                <a:latin typeface="Times New Roman" panose="02020603050405020304" pitchFamily="18" charset="0"/>
                <a:ea typeface="Times New Roman" panose="02020603050405020304" pitchFamily="18" charset="0"/>
              </a:rPr>
              <a:t>ve</a:t>
            </a:r>
            <a:r>
              <a:rPr lang="en-GB" sz="1500" dirty="0">
                <a:effectLst/>
                <a:latin typeface="Times New Roman" panose="02020603050405020304" pitchFamily="18" charset="0"/>
                <a:ea typeface="Times New Roman" panose="02020603050405020304" pitchFamily="18" charset="0"/>
              </a:rPr>
              <a:t> </a:t>
            </a:r>
            <a:r>
              <a:rPr lang="en-GB" sz="1500" dirty="0" err="1">
                <a:effectLst/>
                <a:latin typeface="Times New Roman" panose="02020603050405020304" pitchFamily="18" charset="0"/>
                <a:ea typeface="Times New Roman" panose="02020603050405020304" pitchFamily="18" charset="0"/>
              </a:rPr>
              <a:t>Yeniçağa</a:t>
            </a:r>
            <a:r>
              <a:rPr lang="en-GB" sz="1500" dirty="0">
                <a:effectLst/>
                <a:latin typeface="Times New Roman" panose="02020603050405020304" pitchFamily="18" charset="0"/>
                <a:ea typeface="Times New Roman" panose="02020603050405020304" pitchFamily="18" charset="0"/>
              </a:rPr>
              <a:t> </a:t>
            </a:r>
            <a:r>
              <a:rPr lang="en-GB" sz="1500" dirty="0" err="1">
                <a:effectLst/>
                <a:latin typeface="Times New Roman" panose="02020603050405020304" pitchFamily="18" charset="0"/>
                <a:ea typeface="Times New Roman" panose="02020603050405020304" pitchFamily="18" charset="0"/>
              </a:rPr>
              <a:t>İlçe</a:t>
            </a:r>
            <a:r>
              <a:rPr lang="en-GB" sz="1500" dirty="0">
                <a:effectLst/>
                <a:latin typeface="Times New Roman" panose="02020603050405020304" pitchFamily="18" charset="0"/>
                <a:ea typeface="Times New Roman" panose="02020603050405020304" pitchFamily="18" charset="0"/>
              </a:rPr>
              <a:t> </a:t>
            </a:r>
            <a:r>
              <a:rPr lang="en-GB" sz="1500" dirty="0" err="1">
                <a:effectLst/>
                <a:latin typeface="Times New Roman" panose="02020603050405020304" pitchFamily="18" charset="0"/>
                <a:ea typeface="Times New Roman" panose="02020603050405020304" pitchFamily="18" charset="0"/>
              </a:rPr>
              <a:t>Kampüslerinde</a:t>
            </a:r>
            <a:r>
              <a:rPr lang="en-GB" sz="1500" dirty="0">
                <a:effectLst/>
                <a:latin typeface="Times New Roman" panose="02020603050405020304" pitchFamily="18" charset="0"/>
                <a:ea typeface="Times New Roman" panose="02020603050405020304" pitchFamily="18" charset="0"/>
              </a:rPr>
              <a:t> </a:t>
            </a:r>
            <a:r>
              <a:rPr lang="en-GB" sz="1500" dirty="0" err="1">
                <a:effectLst/>
                <a:latin typeface="Times New Roman" panose="02020603050405020304" pitchFamily="18" charset="0"/>
                <a:ea typeface="Times New Roman" panose="02020603050405020304" pitchFamily="18" charset="0"/>
              </a:rPr>
              <a:t>bulunan</a:t>
            </a:r>
            <a:r>
              <a:rPr lang="en-GB" sz="1500" dirty="0">
                <a:effectLst/>
                <a:latin typeface="Times New Roman" panose="02020603050405020304" pitchFamily="18" charset="0"/>
                <a:ea typeface="Times New Roman" panose="02020603050405020304" pitchFamily="18" charset="0"/>
              </a:rPr>
              <a:t> 34 </a:t>
            </a:r>
            <a:r>
              <a:rPr lang="en-GB" sz="1500" dirty="0" err="1">
                <a:effectLst/>
                <a:latin typeface="Times New Roman" panose="02020603050405020304" pitchFamily="18" charset="0"/>
                <a:ea typeface="Times New Roman" panose="02020603050405020304" pitchFamily="18" charset="0"/>
              </a:rPr>
              <a:t>adet</a:t>
            </a:r>
            <a:r>
              <a:rPr lang="en-GB" sz="1500" dirty="0">
                <a:effectLst/>
                <a:latin typeface="Times New Roman" panose="02020603050405020304" pitchFamily="18" charset="0"/>
                <a:ea typeface="Times New Roman" panose="02020603050405020304" pitchFamily="18" charset="0"/>
              </a:rPr>
              <a:t> </a:t>
            </a:r>
            <a:r>
              <a:rPr lang="en-GB" sz="1500" dirty="0" err="1">
                <a:effectLst/>
                <a:latin typeface="Times New Roman" panose="02020603050405020304" pitchFamily="18" charset="0"/>
                <a:ea typeface="Times New Roman" panose="02020603050405020304" pitchFamily="18" charset="0"/>
              </a:rPr>
              <a:t>asansörün</a:t>
            </a:r>
            <a:r>
              <a:rPr lang="en-GB" sz="1500" dirty="0">
                <a:effectLst/>
                <a:latin typeface="Times New Roman" panose="02020603050405020304" pitchFamily="18" charset="0"/>
                <a:ea typeface="Times New Roman" panose="02020603050405020304" pitchFamily="18" charset="0"/>
              </a:rPr>
              <a:t> 9 ay </a:t>
            </a:r>
            <a:r>
              <a:rPr lang="en-GB" sz="1500" dirty="0" err="1">
                <a:effectLst/>
                <a:latin typeface="Times New Roman" panose="02020603050405020304" pitchFamily="18" charset="0"/>
                <a:ea typeface="Times New Roman" panose="02020603050405020304" pitchFamily="18" charset="0"/>
              </a:rPr>
              <a:t>süre</a:t>
            </a:r>
            <a:r>
              <a:rPr lang="en-GB" sz="1500" dirty="0">
                <a:effectLst/>
                <a:latin typeface="Times New Roman" panose="02020603050405020304" pitchFamily="18" charset="0"/>
                <a:ea typeface="Times New Roman" panose="02020603050405020304" pitchFamily="18" charset="0"/>
              </a:rPr>
              <a:t> </a:t>
            </a:r>
            <a:r>
              <a:rPr lang="en-GB" sz="1500" dirty="0" err="1">
                <a:effectLst/>
                <a:latin typeface="Times New Roman" panose="02020603050405020304" pitchFamily="18" charset="0"/>
                <a:ea typeface="Times New Roman" panose="02020603050405020304" pitchFamily="18" charset="0"/>
              </a:rPr>
              <a:t>ile</a:t>
            </a:r>
            <a:r>
              <a:rPr lang="en-GB" sz="1500" dirty="0">
                <a:effectLst/>
                <a:latin typeface="Times New Roman" panose="02020603050405020304" pitchFamily="18" charset="0"/>
                <a:ea typeface="Times New Roman" panose="02020603050405020304" pitchFamily="18" charset="0"/>
              </a:rPr>
              <a:t> </a:t>
            </a:r>
            <a:r>
              <a:rPr lang="en-GB" sz="1500" dirty="0" err="1">
                <a:effectLst/>
                <a:latin typeface="Times New Roman" panose="02020603050405020304" pitchFamily="18" charset="0"/>
                <a:ea typeface="Times New Roman" panose="02020603050405020304" pitchFamily="18" charset="0"/>
              </a:rPr>
              <a:t>aylık</a:t>
            </a:r>
            <a:r>
              <a:rPr lang="en-GB" sz="1500" dirty="0">
                <a:effectLst/>
                <a:latin typeface="Times New Roman" panose="02020603050405020304" pitchFamily="18" charset="0"/>
                <a:ea typeface="Times New Roman" panose="02020603050405020304" pitchFamily="18" charset="0"/>
              </a:rPr>
              <a:t> </a:t>
            </a:r>
            <a:r>
              <a:rPr lang="en-GB" sz="1500" dirty="0" err="1">
                <a:effectLst/>
                <a:latin typeface="Times New Roman" panose="02020603050405020304" pitchFamily="18" charset="0"/>
                <a:ea typeface="Times New Roman" panose="02020603050405020304" pitchFamily="18" charset="0"/>
              </a:rPr>
              <a:t>periyodik</a:t>
            </a:r>
            <a:r>
              <a:rPr lang="en-GB" sz="1500" dirty="0">
                <a:effectLst/>
                <a:latin typeface="Times New Roman" panose="02020603050405020304" pitchFamily="18" charset="0"/>
                <a:ea typeface="Times New Roman" panose="02020603050405020304" pitchFamily="18" charset="0"/>
              </a:rPr>
              <a:t> </a:t>
            </a:r>
            <a:r>
              <a:rPr lang="en-GB" sz="1500" dirty="0" err="1">
                <a:effectLst/>
                <a:latin typeface="Times New Roman" panose="02020603050405020304" pitchFamily="18" charset="0"/>
                <a:ea typeface="Times New Roman" panose="02020603050405020304" pitchFamily="18" charset="0"/>
              </a:rPr>
              <a:t>bakımı</a:t>
            </a:r>
            <a:r>
              <a:rPr lang="en-GB" sz="1500" dirty="0">
                <a:effectLst/>
                <a:latin typeface="Times New Roman" panose="02020603050405020304" pitchFamily="18" charset="0"/>
                <a:ea typeface="Times New Roman" panose="02020603050405020304" pitchFamily="18" charset="0"/>
              </a:rPr>
              <a:t> </a:t>
            </a:r>
            <a:r>
              <a:rPr lang="en-GB" sz="1500" dirty="0" err="1">
                <a:effectLst/>
                <a:latin typeface="Times New Roman" panose="02020603050405020304" pitchFamily="18" charset="0"/>
                <a:ea typeface="Times New Roman" panose="02020603050405020304" pitchFamily="18" charset="0"/>
              </a:rPr>
              <a:t>yapılmıştır</a:t>
            </a:r>
            <a:r>
              <a:rPr lang="en-GB" sz="1500" dirty="0">
                <a:effectLst/>
                <a:latin typeface="Times New Roman" panose="02020603050405020304" pitchFamily="18" charset="0"/>
                <a:ea typeface="Times New Roman" panose="02020603050405020304" pitchFamily="18" charset="0"/>
              </a:rPr>
              <a:t>.</a:t>
            </a:r>
            <a:endParaRPr lang="tr-TR" sz="1500" dirty="0">
              <a:effectLst/>
              <a:latin typeface="Times New Roman" panose="02020603050405020304" pitchFamily="18" charset="0"/>
              <a:ea typeface="Times New Roman" panose="02020603050405020304" pitchFamily="18" charset="0"/>
            </a:endParaRPr>
          </a:p>
          <a:p>
            <a:pPr indent="228600" algn="just">
              <a:lnSpc>
                <a:spcPct val="150000"/>
              </a:lnSpc>
            </a:pPr>
            <a:r>
              <a:rPr lang="en-GB" sz="1500" dirty="0" err="1">
                <a:effectLst/>
                <a:latin typeface="Times New Roman" panose="02020603050405020304" pitchFamily="18" charset="0"/>
                <a:ea typeface="Times New Roman" panose="02020603050405020304" pitchFamily="18" charset="0"/>
              </a:rPr>
              <a:t>Ayrıca</a:t>
            </a:r>
            <a:r>
              <a:rPr lang="en-GB" sz="1500" dirty="0">
                <a:effectLst/>
                <a:latin typeface="Times New Roman" panose="02020603050405020304" pitchFamily="18" charset="0"/>
                <a:ea typeface="Times New Roman" panose="02020603050405020304" pitchFamily="18" charset="0"/>
              </a:rPr>
              <a:t> </a:t>
            </a:r>
            <a:r>
              <a:rPr lang="en-GB" sz="1500" dirty="0" err="1">
                <a:effectLst/>
                <a:latin typeface="Times New Roman" panose="02020603050405020304" pitchFamily="18" charset="0"/>
                <a:ea typeface="Times New Roman" panose="02020603050405020304" pitchFamily="18" charset="0"/>
              </a:rPr>
              <a:t>aynı</a:t>
            </a:r>
            <a:r>
              <a:rPr lang="en-GB" sz="1500" dirty="0">
                <a:effectLst/>
                <a:latin typeface="Times New Roman" panose="02020603050405020304" pitchFamily="18" charset="0"/>
                <a:ea typeface="Times New Roman" panose="02020603050405020304" pitchFamily="18" charset="0"/>
              </a:rPr>
              <a:t> </a:t>
            </a:r>
            <a:r>
              <a:rPr lang="en-GB" sz="1500" dirty="0" err="1">
                <a:effectLst/>
                <a:latin typeface="Times New Roman" panose="02020603050405020304" pitchFamily="18" charset="0"/>
                <a:ea typeface="Times New Roman" panose="02020603050405020304" pitchFamily="18" charset="0"/>
              </a:rPr>
              <a:t>kampüslerde</a:t>
            </a:r>
            <a:r>
              <a:rPr lang="en-GB" sz="1500" dirty="0">
                <a:effectLst/>
                <a:latin typeface="Times New Roman" panose="02020603050405020304" pitchFamily="18" charset="0"/>
                <a:ea typeface="Times New Roman" panose="02020603050405020304" pitchFamily="18" charset="0"/>
              </a:rPr>
              <a:t> </a:t>
            </a:r>
            <a:r>
              <a:rPr lang="en-GB" sz="1500" dirty="0" err="1">
                <a:effectLst/>
                <a:latin typeface="Times New Roman" panose="02020603050405020304" pitchFamily="18" charset="0"/>
                <a:ea typeface="Times New Roman" panose="02020603050405020304" pitchFamily="18" charset="0"/>
              </a:rPr>
              <a:t>bulunan</a:t>
            </a:r>
            <a:r>
              <a:rPr lang="en-GB" sz="1500" dirty="0">
                <a:effectLst/>
                <a:latin typeface="Times New Roman" panose="02020603050405020304" pitchFamily="18" charset="0"/>
                <a:ea typeface="Times New Roman" panose="02020603050405020304" pitchFamily="18" charset="0"/>
              </a:rPr>
              <a:t> 37 </a:t>
            </a:r>
            <a:r>
              <a:rPr lang="en-GB" sz="1500" dirty="0" err="1">
                <a:effectLst/>
                <a:latin typeface="Times New Roman" panose="02020603050405020304" pitchFamily="18" charset="0"/>
                <a:ea typeface="Times New Roman" panose="02020603050405020304" pitchFamily="18" charset="0"/>
              </a:rPr>
              <a:t>adet</a:t>
            </a:r>
            <a:r>
              <a:rPr lang="en-GB" sz="1500" dirty="0">
                <a:effectLst/>
                <a:latin typeface="Times New Roman" panose="02020603050405020304" pitchFamily="18" charset="0"/>
                <a:ea typeface="Times New Roman" panose="02020603050405020304" pitchFamily="18" charset="0"/>
              </a:rPr>
              <a:t> </a:t>
            </a:r>
            <a:r>
              <a:rPr lang="en-GB" sz="1500" dirty="0" err="1">
                <a:effectLst/>
                <a:latin typeface="Times New Roman" panose="02020603050405020304" pitchFamily="18" charset="0"/>
                <a:ea typeface="Times New Roman" panose="02020603050405020304" pitchFamily="18" charset="0"/>
              </a:rPr>
              <a:t>asansörün</a:t>
            </a:r>
            <a:r>
              <a:rPr lang="en-GB" sz="1500" dirty="0">
                <a:effectLst/>
                <a:latin typeface="Times New Roman" panose="02020603050405020304" pitchFamily="18" charset="0"/>
                <a:ea typeface="Times New Roman" panose="02020603050405020304" pitchFamily="18" charset="0"/>
              </a:rPr>
              <a:t> </a:t>
            </a:r>
            <a:r>
              <a:rPr lang="en-GB" sz="1500" dirty="0" err="1">
                <a:effectLst/>
                <a:latin typeface="Times New Roman" panose="02020603050405020304" pitchFamily="18" charset="0"/>
                <a:ea typeface="Times New Roman" panose="02020603050405020304" pitchFamily="18" charset="0"/>
              </a:rPr>
              <a:t>yıllık</a:t>
            </a:r>
            <a:r>
              <a:rPr lang="en-GB" sz="1500" dirty="0">
                <a:effectLst/>
                <a:latin typeface="Times New Roman" panose="02020603050405020304" pitchFamily="18" charset="0"/>
                <a:ea typeface="Times New Roman" panose="02020603050405020304" pitchFamily="18" charset="0"/>
              </a:rPr>
              <a:t> </a:t>
            </a:r>
            <a:r>
              <a:rPr lang="en-GB" sz="1500" dirty="0" err="1">
                <a:effectLst/>
                <a:latin typeface="Times New Roman" panose="02020603050405020304" pitchFamily="18" charset="0"/>
                <a:ea typeface="Times New Roman" panose="02020603050405020304" pitchFamily="18" charset="0"/>
              </a:rPr>
              <a:t>periyodik</a:t>
            </a:r>
            <a:r>
              <a:rPr lang="en-GB" sz="1500" dirty="0">
                <a:effectLst/>
                <a:latin typeface="Times New Roman" panose="02020603050405020304" pitchFamily="18" charset="0"/>
                <a:ea typeface="Times New Roman" panose="02020603050405020304" pitchFamily="18" charset="0"/>
              </a:rPr>
              <a:t> </a:t>
            </a:r>
            <a:r>
              <a:rPr lang="en-GB" sz="1500" dirty="0" err="1">
                <a:effectLst/>
                <a:latin typeface="Times New Roman" panose="02020603050405020304" pitchFamily="18" charset="0"/>
                <a:ea typeface="Times New Roman" panose="02020603050405020304" pitchFamily="18" charset="0"/>
              </a:rPr>
              <a:t>kontrolleri</a:t>
            </a:r>
            <a:r>
              <a:rPr lang="en-GB" sz="1500" dirty="0">
                <a:effectLst/>
                <a:latin typeface="Times New Roman" panose="02020603050405020304" pitchFamily="18" charset="0"/>
                <a:ea typeface="Times New Roman" panose="02020603050405020304" pitchFamily="18" charset="0"/>
              </a:rPr>
              <a:t> TSE </a:t>
            </a:r>
            <a:r>
              <a:rPr lang="en-GB" sz="1500" dirty="0" err="1">
                <a:effectLst/>
                <a:latin typeface="Times New Roman" panose="02020603050405020304" pitchFamily="18" charset="0"/>
                <a:ea typeface="Times New Roman" panose="02020603050405020304" pitchFamily="18" charset="0"/>
              </a:rPr>
              <a:t>tarafından</a:t>
            </a:r>
            <a:r>
              <a:rPr lang="en-GB" sz="1500" dirty="0">
                <a:effectLst/>
                <a:latin typeface="Times New Roman" panose="02020603050405020304" pitchFamily="18" charset="0"/>
                <a:ea typeface="Times New Roman" panose="02020603050405020304" pitchFamily="18" charset="0"/>
              </a:rPr>
              <a:t> </a:t>
            </a:r>
            <a:r>
              <a:rPr lang="en-GB" sz="1500" dirty="0" err="1">
                <a:effectLst/>
                <a:latin typeface="Times New Roman" panose="02020603050405020304" pitchFamily="18" charset="0"/>
                <a:ea typeface="Times New Roman" panose="02020603050405020304" pitchFamily="18" charset="0"/>
              </a:rPr>
              <a:t>yapılmış</a:t>
            </a:r>
            <a:r>
              <a:rPr lang="en-GB" sz="1500" dirty="0">
                <a:effectLst/>
                <a:latin typeface="Times New Roman" panose="02020603050405020304" pitchFamily="18" charset="0"/>
                <a:ea typeface="Times New Roman" panose="02020603050405020304" pitchFamily="18" charset="0"/>
              </a:rPr>
              <a:t> </a:t>
            </a:r>
            <a:r>
              <a:rPr lang="en-GB" sz="1500" dirty="0" err="1">
                <a:effectLst/>
                <a:latin typeface="Times New Roman" panose="02020603050405020304" pitchFamily="18" charset="0"/>
                <a:ea typeface="Times New Roman" panose="02020603050405020304" pitchFamily="18" charset="0"/>
              </a:rPr>
              <a:t>olup</a:t>
            </a:r>
            <a:r>
              <a:rPr lang="en-GB" sz="1500" dirty="0">
                <a:effectLst/>
                <a:latin typeface="Times New Roman" panose="02020603050405020304" pitchFamily="18" charset="0"/>
                <a:ea typeface="Times New Roman" panose="02020603050405020304" pitchFamily="18" charset="0"/>
              </a:rPr>
              <a:t> </a:t>
            </a:r>
            <a:r>
              <a:rPr lang="en-GB" sz="1500" dirty="0" err="1">
                <a:effectLst/>
                <a:latin typeface="Times New Roman" panose="02020603050405020304" pitchFamily="18" charset="0"/>
                <a:ea typeface="Times New Roman" panose="02020603050405020304" pitchFamily="18" charset="0"/>
              </a:rPr>
              <a:t>mavi</a:t>
            </a:r>
            <a:r>
              <a:rPr lang="en-GB" sz="1500" dirty="0">
                <a:effectLst/>
                <a:latin typeface="Times New Roman" panose="02020603050405020304" pitchFamily="18" charset="0"/>
                <a:ea typeface="Times New Roman" panose="02020603050405020304" pitchFamily="18" charset="0"/>
              </a:rPr>
              <a:t> </a:t>
            </a:r>
            <a:r>
              <a:rPr lang="en-GB" sz="1500" dirty="0" err="1">
                <a:effectLst/>
                <a:latin typeface="Times New Roman" panose="02020603050405020304" pitchFamily="18" charset="0"/>
                <a:ea typeface="Times New Roman" panose="02020603050405020304" pitchFamily="18" charset="0"/>
              </a:rPr>
              <a:t>etiket</a:t>
            </a:r>
            <a:r>
              <a:rPr lang="en-GB" sz="1500" dirty="0">
                <a:effectLst/>
                <a:latin typeface="Times New Roman" panose="02020603050405020304" pitchFamily="18" charset="0"/>
                <a:ea typeface="Times New Roman" panose="02020603050405020304" pitchFamily="18" charset="0"/>
              </a:rPr>
              <a:t> </a:t>
            </a:r>
            <a:r>
              <a:rPr lang="en-GB" sz="1500" dirty="0" err="1">
                <a:effectLst/>
                <a:latin typeface="Times New Roman" panose="02020603050405020304" pitchFamily="18" charset="0"/>
                <a:ea typeface="Times New Roman" panose="02020603050405020304" pitchFamily="18" charset="0"/>
              </a:rPr>
              <a:t>alınmıştır</a:t>
            </a:r>
            <a:r>
              <a:rPr lang="en-GB" sz="1500" dirty="0">
                <a:effectLst/>
                <a:latin typeface="Times New Roman" panose="02020603050405020304" pitchFamily="18" charset="0"/>
                <a:ea typeface="Times New Roman" panose="02020603050405020304" pitchFamily="18" charset="0"/>
              </a:rPr>
              <a:t>.</a:t>
            </a:r>
            <a:endParaRPr lang="tr-TR" sz="1500" dirty="0">
              <a:effectLst/>
              <a:latin typeface="Times New Roman" panose="02020603050405020304" pitchFamily="18" charset="0"/>
              <a:ea typeface="Times New Roman" panose="02020603050405020304" pitchFamily="18" charset="0"/>
            </a:endParaRPr>
          </a:p>
          <a:p>
            <a:pPr indent="228600" algn="just">
              <a:lnSpc>
                <a:spcPct val="150000"/>
              </a:lnSpc>
            </a:pPr>
            <a:r>
              <a:rPr lang="en-GB" sz="1500" dirty="0" err="1">
                <a:effectLst/>
                <a:latin typeface="Times New Roman" panose="02020603050405020304" pitchFamily="18" charset="0"/>
                <a:ea typeface="Times New Roman" panose="02020603050405020304" pitchFamily="18" charset="0"/>
              </a:rPr>
              <a:t>Baibü</a:t>
            </a:r>
            <a:r>
              <a:rPr lang="en-GB" sz="1500" dirty="0">
                <a:effectLst/>
                <a:latin typeface="Times New Roman" panose="02020603050405020304" pitchFamily="18" charset="0"/>
                <a:ea typeface="Times New Roman" panose="02020603050405020304" pitchFamily="18" charset="0"/>
              </a:rPr>
              <a:t> </a:t>
            </a:r>
            <a:r>
              <a:rPr lang="en-GB" sz="1500" dirty="0" err="1">
                <a:effectLst/>
                <a:latin typeface="Times New Roman" panose="02020603050405020304" pitchFamily="18" charset="0"/>
                <a:ea typeface="Times New Roman" panose="02020603050405020304" pitchFamily="18" charset="0"/>
              </a:rPr>
              <a:t>Gölköy</a:t>
            </a:r>
            <a:r>
              <a:rPr lang="en-GB" sz="1500" dirty="0">
                <a:effectLst/>
                <a:latin typeface="Times New Roman" panose="02020603050405020304" pitchFamily="18" charset="0"/>
                <a:ea typeface="Times New Roman" panose="02020603050405020304" pitchFamily="18" charset="0"/>
              </a:rPr>
              <a:t> </a:t>
            </a:r>
            <a:r>
              <a:rPr lang="en-GB" sz="1500" dirty="0" err="1">
                <a:effectLst/>
                <a:latin typeface="Times New Roman" panose="02020603050405020304" pitchFamily="18" charset="0"/>
                <a:ea typeface="Times New Roman" panose="02020603050405020304" pitchFamily="18" charset="0"/>
              </a:rPr>
              <a:t>Kampüsü</a:t>
            </a:r>
            <a:r>
              <a:rPr lang="en-GB" sz="1500" dirty="0">
                <a:effectLst/>
                <a:latin typeface="Times New Roman" panose="02020603050405020304" pitchFamily="18" charset="0"/>
                <a:ea typeface="Times New Roman" panose="02020603050405020304" pitchFamily="18" charset="0"/>
              </a:rPr>
              <a:t>, </a:t>
            </a:r>
            <a:r>
              <a:rPr lang="en-GB" sz="1500" dirty="0" err="1">
                <a:effectLst/>
                <a:latin typeface="Times New Roman" panose="02020603050405020304" pitchFamily="18" charset="0"/>
                <a:ea typeface="Times New Roman" panose="02020603050405020304" pitchFamily="18" charset="0"/>
              </a:rPr>
              <a:t>Seben</a:t>
            </a:r>
            <a:r>
              <a:rPr lang="en-GB" sz="1500" dirty="0">
                <a:effectLst/>
                <a:latin typeface="Times New Roman" panose="02020603050405020304" pitchFamily="18" charset="0"/>
                <a:ea typeface="Times New Roman" panose="02020603050405020304" pitchFamily="18" charset="0"/>
              </a:rPr>
              <a:t> </a:t>
            </a:r>
            <a:r>
              <a:rPr lang="en-GB" sz="1500" dirty="0" err="1">
                <a:effectLst/>
                <a:latin typeface="Times New Roman" panose="02020603050405020304" pitchFamily="18" charset="0"/>
                <a:ea typeface="Times New Roman" panose="02020603050405020304" pitchFamily="18" charset="0"/>
              </a:rPr>
              <a:t>Kampüsü</a:t>
            </a:r>
            <a:r>
              <a:rPr lang="en-GB" sz="1500" dirty="0">
                <a:effectLst/>
                <a:latin typeface="Times New Roman" panose="02020603050405020304" pitchFamily="18" charset="0"/>
                <a:ea typeface="Times New Roman" panose="02020603050405020304" pitchFamily="18" charset="0"/>
              </a:rPr>
              <a:t>, </a:t>
            </a:r>
            <a:r>
              <a:rPr lang="en-GB" sz="1500" dirty="0" err="1">
                <a:effectLst/>
                <a:latin typeface="Times New Roman" panose="02020603050405020304" pitchFamily="18" charset="0"/>
                <a:ea typeface="Times New Roman" panose="02020603050405020304" pitchFamily="18" charset="0"/>
              </a:rPr>
              <a:t>Gerede</a:t>
            </a:r>
            <a:r>
              <a:rPr lang="en-GB" sz="1500" dirty="0">
                <a:effectLst/>
                <a:latin typeface="Times New Roman" panose="02020603050405020304" pitchFamily="18" charset="0"/>
                <a:ea typeface="Times New Roman" panose="02020603050405020304" pitchFamily="18" charset="0"/>
              </a:rPr>
              <a:t> </a:t>
            </a:r>
            <a:r>
              <a:rPr lang="en-GB" sz="1500" dirty="0" err="1">
                <a:effectLst/>
                <a:latin typeface="Times New Roman" panose="02020603050405020304" pitchFamily="18" charset="0"/>
                <a:ea typeface="Times New Roman" panose="02020603050405020304" pitchFamily="18" charset="0"/>
              </a:rPr>
              <a:t>Kampüslerinde</a:t>
            </a:r>
            <a:r>
              <a:rPr lang="en-GB" sz="1500" dirty="0">
                <a:effectLst/>
                <a:latin typeface="Times New Roman" panose="02020603050405020304" pitchFamily="18" charset="0"/>
                <a:ea typeface="Times New Roman" panose="02020603050405020304" pitchFamily="18" charset="0"/>
              </a:rPr>
              <a:t> </a:t>
            </a:r>
            <a:r>
              <a:rPr lang="en-GB" sz="1500" dirty="0" err="1">
                <a:effectLst/>
                <a:latin typeface="Times New Roman" panose="02020603050405020304" pitchFamily="18" charset="0"/>
                <a:ea typeface="Times New Roman" panose="02020603050405020304" pitchFamily="18" charset="0"/>
              </a:rPr>
              <a:t>bulunan</a:t>
            </a:r>
            <a:r>
              <a:rPr lang="en-GB" sz="1500" dirty="0">
                <a:effectLst/>
                <a:latin typeface="Times New Roman" panose="02020603050405020304" pitchFamily="18" charset="0"/>
                <a:ea typeface="Times New Roman" panose="02020603050405020304" pitchFamily="18" charset="0"/>
              </a:rPr>
              <a:t> 34 </a:t>
            </a:r>
            <a:r>
              <a:rPr lang="en-GB" sz="1500" dirty="0" err="1">
                <a:effectLst/>
                <a:latin typeface="Times New Roman" panose="02020603050405020304" pitchFamily="18" charset="0"/>
                <a:ea typeface="Times New Roman" panose="02020603050405020304" pitchFamily="18" charset="0"/>
              </a:rPr>
              <a:t>adet</a:t>
            </a:r>
            <a:r>
              <a:rPr lang="en-GB" sz="1500" dirty="0">
                <a:effectLst/>
                <a:latin typeface="Times New Roman" panose="02020603050405020304" pitchFamily="18" charset="0"/>
                <a:ea typeface="Times New Roman" panose="02020603050405020304" pitchFamily="18" charset="0"/>
              </a:rPr>
              <a:t> </a:t>
            </a:r>
            <a:r>
              <a:rPr lang="en-GB" sz="1500" dirty="0" err="1">
                <a:effectLst/>
                <a:latin typeface="Times New Roman" panose="02020603050405020304" pitchFamily="18" charset="0"/>
                <a:ea typeface="Times New Roman" panose="02020603050405020304" pitchFamily="18" charset="0"/>
              </a:rPr>
              <a:t>otomatik</a:t>
            </a:r>
            <a:r>
              <a:rPr lang="en-GB" sz="1500" dirty="0">
                <a:effectLst/>
                <a:latin typeface="Times New Roman" panose="02020603050405020304" pitchFamily="18" charset="0"/>
                <a:ea typeface="Times New Roman" panose="02020603050405020304" pitchFamily="18" charset="0"/>
              </a:rPr>
              <a:t> </a:t>
            </a:r>
            <a:r>
              <a:rPr lang="en-GB" sz="1500" dirty="0" err="1">
                <a:effectLst/>
                <a:latin typeface="Times New Roman" panose="02020603050405020304" pitchFamily="18" charset="0"/>
                <a:ea typeface="Times New Roman" panose="02020603050405020304" pitchFamily="18" charset="0"/>
              </a:rPr>
              <a:t>kapının</a:t>
            </a:r>
            <a:r>
              <a:rPr lang="en-GB" sz="1500" dirty="0">
                <a:effectLst/>
                <a:latin typeface="Times New Roman" panose="02020603050405020304" pitchFamily="18" charset="0"/>
                <a:ea typeface="Times New Roman" panose="02020603050405020304" pitchFamily="18" charset="0"/>
              </a:rPr>
              <a:t> </a:t>
            </a:r>
            <a:r>
              <a:rPr lang="en-GB" sz="1500" dirty="0" err="1">
                <a:effectLst/>
                <a:latin typeface="Times New Roman" panose="02020603050405020304" pitchFamily="18" charset="0"/>
                <a:ea typeface="Times New Roman" panose="02020603050405020304" pitchFamily="18" charset="0"/>
              </a:rPr>
              <a:t>bakım</a:t>
            </a:r>
            <a:r>
              <a:rPr lang="en-GB" sz="1500" dirty="0">
                <a:effectLst/>
                <a:latin typeface="Times New Roman" panose="02020603050405020304" pitchFamily="18" charset="0"/>
                <a:ea typeface="Times New Roman" panose="02020603050405020304" pitchFamily="18" charset="0"/>
              </a:rPr>
              <a:t> </a:t>
            </a:r>
            <a:r>
              <a:rPr lang="en-GB" sz="1500" dirty="0" err="1">
                <a:effectLst/>
                <a:latin typeface="Times New Roman" panose="02020603050405020304" pitchFamily="18" charset="0"/>
                <a:ea typeface="Times New Roman" panose="02020603050405020304" pitchFamily="18" charset="0"/>
              </a:rPr>
              <a:t>onarımı</a:t>
            </a:r>
            <a:r>
              <a:rPr lang="en-GB" sz="1500" dirty="0">
                <a:effectLst/>
                <a:latin typeface="Times New Roman" panose="02020603050405020304" pitchFamily="18" charset="0"/>
                <a:ea typeface="Times New Roman" panose="02020603050405020304" pitchFamily="18" charset="0"/>
              </a:rPr>
              <a:t> </a:t>
            </a:r>
            <a:r>
              <a:rPr lang="en-GB" sz="1500" dirty="0" err="1">
                <a:effectLst/>
                <a:latin typeface="Times New Roman" panose="02020603050405020304" pitchFamily="18" charset="0"/>
                <a:ea typeface="Times New Roman" panose="02020603050405020304" pitchFamily="18" charset="0"/>
              </a:rPr>
              <a:t>yaptırılmıştır</a:t>
            </a:r>
            <a:r>
              <a:rPr lang="en-GB" sz="1500" dirty="0">
                <a:effectLst/>
                <a:latin typeface="Times New Roman" panose="02020603050405020304" pitchFamily="18" charset="0"/>
                <a:ea typeface="Times New Roman" panose="02020603050405020304" pitchFamily="18" charset="0"/>
              </a:rPr>
              <a:t>.</a:t>
            </a:r>
            <a:r>
              <a:rPr lang="en-GB" sz="1800" dirty="0">
                <a:effectLst/>
                <a:latin typeface="Times New Roman" panose="02020603050405020304" pitchFamily="18" charset="0"/>
                <a:ea typeface="Times New Roman" panose="02020603050405020304" pitchFamily="18" charset="0"/>
              </a:rPr>
              <a:t> </a:t>
            </a:r>
            <a:endParaRPr lang="tr-TR" sz="15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028446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4C3D55DF-1932-4DAC-BC78-4365FD5A9252}"/>
              </a:ext>
            </a:extLst>
          </p:cNvPr>
          <p:cNvSpPr txBox="1">
            <a:spLocks noGrp="1"/>
          </p:cNvSpPr>
          <p:nvPr>
            <p:ph type="title"/>
          </p:nvPr>
        </p:nvSpPr>
        <p:spPr>
          <a:xfrm>
            <a:off x="150811" y="257176"/>
            <a:ext cx="9056690" cy="447674"/>
          </a:xfrm>
          <a:prstGeom prst="rect">
            <a:avLst/>
          </a:prstGeom>
          <a:noFill/>
          <a:ln w="19050">
            <a:solidFill>
              <a:schemeClr val="accent5"/>
            </a:solid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92500"/>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sz="1800" b="1" dirty="0">
                <a:solidFill>
                  <a:schemeClr val="accent2">
                    <a:lumMod val="50000"/>
                  </a:schemeClr>
                </a:solidFill>
                <a:latin typeface="Tw Cen MT" panose="020B0602020104020603" pitchFamily="34" charset="0"/>
                <a:ea typeface="+mj-ea"/>
                <a:cs typeface="+mj-cs"/>
              </a:rPr>
              <a:t>II- </a:t>
            </a:r>
            <a:r>
              <a:rPr lang="tr-TR" sz="1900" b="1" dirty="0">
                <a:solidFill>
                  <a:schemeClr val="accent2">
                    <a:lumMod val="50000"/>
                  </a:schemeClr>
                </a:solidFill>
                <a:latin typeface="Tw Cen MT" panose="020B0602020104020603" pitchFamily="34" charset="0"/>
                <a:ea typeface="+mj-ea"/>
                <a:cs typeface="+mj-cs"/>
              </a:rPr>
              <a:t>AMAÇLAR</a:t>
            </a:r>
            <a:r>
              <a:rPr lang="tr-TR" sz="1800" b="1" dirty="0">
                <a:solidFill>
                  <a:schemeClr val="accent2">
                    <a:lumMod val="50000"/>
                  </a:schemeClr>
                </a:solidFill>
                <a:latin typeface="Tw Cen MT" panose="020B0602020104020603" pitchFamily="34" charset="0"/>
                <a:ea typeface="+mj-ea"/>
                <a:cs typeface="+mj-cs"/>
              </a:rPr>
              <a:t> VE HEDEFLER</a:t>
            </a:r>
          </a:p>
        </p:txBody>
      </p:sp>
      <p:sp>
        <p:nvSpPr>
          <p:cNvPr id="5" name="Başlık 1">
            <a:extLst>
              <a:ext uri="{FF2B5EF4-FFF2-40B4-BE49-F238E27FC236}">
                <a16:creationId xmlns:a16="http://schemas.microsoft.com/office/drawing/2014/main" id="{027BABFF-9B73-4B58-B1CE-AE8170A524E1}"/>
              </a:ext>
            </a:extLst>
          </p:cNvPr>
          <p:cNvSpPr txBox="1">
            <a:spLocks/>
          </p:cNvSpPr>
          <p:nvPr/>
        </p:nvSpPr>
        <p:spPr>
          <a:xfrm>
            <a:off x="150810" y="753912"/>
            <a:ext cx="9056690" cy="371396"/>
          </a:xfrm>
          <a:prstGeom prst="rect">
            <a:avLst/>
          </a:prstGeom>
          <a:noFill/>
          <a:ln w="19050">
            <a:solidFill>
              <a:schemeClr val="accent5"/>
            </a:solid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1800" b="1" i="0" u="none" strike="noStrike" kern="1200" cap="all" spc="0" normalizeH="0" baseline="0" noProof="0" dirty="0">
                <a:ln>
                  <a:noFill/>
                </a:ln>
                <a:solidFill>
                  <a:schemeClr val="accent2">
                    <a:lumMod val="50000"/>
                  </a:schemeClr>
                </a:solidFill>
                <a:effectLst/>
                <a:uLnTx/>
                <a:uFillTx/>
                <a:latin typeface="Tw Cen MT" panose="020B0602020104020603" pitchFamily="34" charset="0"/>
              </a:rPr>
              <a:t>a- </a:t>
            </a:r>
            <a:r>
              <a:rPr kumimoji="0" lang="tr-TR" sz="1800" b="1" i="0" u="none" strike="noStrike" kern="1200" cap="none" spc="0" normalizeH="0" baseline="0" noProof="0" dirty="0">
                <a:ln>
                  <a:noFill/>
                </a:ln>
                <a:solidFill>
                  <a:schemeClr val="accent2">
                    <a:lumMod val="50000"/>
                  </a:schemeClr>
                </a:solidFill>
                <a:effectLst/>
                <a:uLnTx/>
                <a:uFillTx/>
                <a:latin typeface="Tw Cen MT" panose="020B0602020104020603" pitchFamily="34" charset="0"/>
              </a:rPr>
              <a:t>Temel politika ve öncelikler</a:t>
            </a:r>
            <a:endParaRPr kumimoji="0" lang="tr-TR" sz="1800" b="1" i="0" u="none" strike="noStrike" kern="1200" cap="all" spc="0" normalizeH="0" baseline="0" noProof="0" dirty="0">
              <a:ln>
                <a:noFill/>
              </a:ln>
              <a:solidFill>
                <a:schemeClr val="accent2">
                  <a:lumMod val="50000"/>
                </a:schemeClr>
              </a:solidFill>
              <a:effectLst/>
              <a:uLnTx/>
              <a:uFillTx/>
              <a:latin typeface="Tw Cen MT" panose="020B0602020104020603" pitchFamily="34" charset="0"/>
            </a:endParaRPr>
          </a:p>
        </p:txBody>
      </p:sp>
      <p:sp>
        <p:nvSpPr>
          <p:cNvPr id="8" name="Metin kutusu 7">
            <a:extLst>
              <a:ext uri="{FF2B5EF4-FFF2-40B4-BE49-F238E27FC236}">
                <a16:creationId xmlns:a16="http://schemas.microsoft.com/office/drawing/2014/main" id="{B56FFAA9-EE68-4132-9220-3425F5F5D3FD}"/>
              </a:ext>
            </a:extLst>
          </p:cNvPr>
          <p:cNvSpPr txBox="1"/>
          <p:nvPr/>
        </p:nvSpPr>
        <p:spPr>
          <a:xfrm>
            <a:off x="150810" y="1174370"/>
            <a:ext cx="9056690" cy="3366563"/>
          </a:xfrm>
          <a:prstGeom prst="rect">
            <a:avLst/>
          </a:prstGeom>
          <a:noFill/>
        </p:spPr>
        <p:txBody>
          <a:bodyPr wrap="square">
            <a:spAutoFit/>
          </a:bodyPr>
          <a:lstStyle/>
          <a:p>
            <a:pPr indent="449580" algn="just">
              <a:lnSpc>
                <a:spcPct val="150000"/>
              </a:lnSpc>
            </a:pPr>
            <a:r>
              <a:rPr lang="en-GB" sz="1800" dirty="0" err="1">
                <a:effectLst/>
                <a:latin typeface="Times New Roman" panose="02020603050405020304" pitchFamily="18" charset="0"/>
                <a:ea typeface="Times New Roman" panose="02020603050405020304" pitchFamily="18" charset="0"/>
              </a:rPr>
              <a:t>Pandemi</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şartlarında</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klima</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kullanımını</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zorunlu</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olmadıkça</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tavsiye</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etmemekle</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birlikte</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hiçbir</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Üniversite</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personelinin</a:t>
            </a:r>
            <a:r>
              <a:rPr lang="en-GB" sz="1800" dirty="0">
                <a:effectLst/>
                <a:latin typeface="Times New Roman" panose="02020603050405020304" pitchFamily="18" charset="0"/>
                <a:ea typeface="Times New Roman" panose="02020603050405020304" pitchFamily="18" charset="0"/>
              </a:rPr>
              <a:t> can </a:t>
            </a:r>
            <a:r>
              <a:rPr lang="en-GB" sz="1800" dirty="0" err="1">
                <a:effectLst/>
                <a:latin typeface="Times New Roman" panose="02020603050405020304" pitchFamily="18" charset="0"/>
                <a:ea typeface="Times New Roman" panose="02020603050405020304" pitchFamily="18" charset="0"/>
              </a:rPr>
              <a:t>güvenliğini</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riske</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atmamak</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adına</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klima</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temizleme</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süreçlerini</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hızlandırmış</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ve</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sürecin</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sağlıklı</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işlemesine</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adına</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klima</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temizleme</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solüsyonları</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yoluyla</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uzun</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yıllardır</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temizliği</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yapılmayan</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klimalar</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için</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alanında</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uzman</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özel</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bir</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ekip</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oluşturarak</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Yapı</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İşleri</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ve</a:t>
            </a:r>
            <a:r>
              <a:rPr lang="en-GB" sz="1800" dirty="0">
                <a:effectLst/>
                <a:latin typeface="Times New Roman" panose="02020603050405020304" pitchFamily="18" charset="0"/>
                <a:ea typeface="Times New Roman" panose="02020603050405020304" pitchFamily="18" charset="0"/>
              </a:rPr>
              <a:t> Teknik </a:t>
            </a:r>
            <a:r>
              <a:rPr lang="en-GB" sz="1800" dirty="0" err="1">
                <a:effectLst/>
                <a:latin typeface="Times New Roman" panose="02020603050405020304" pitchFamily="18" charset="0"/>
                <a:ea typeface="Times New Roman" panose="02020603050405020304" pitchFamily="18" charset="0"/>
              </a:rPr>
              <a:t>Daire</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Başkanlığınca</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klima</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ve</a:t>
            </a:r>
            <a:r>
              <a:rPr lang="en-GB" sz="1800" dirty="0">
                <a:effectLst/>
                <a:latin typeface="Times New Roman" panose="02020603050405020304" pitchFamily="18" charset="0"/>
                <a:ea typeface="Times New Roman" panose="02020603050405020304" pitchFamily="18" charset="0"/>
              </a:rPr>
              <a:t> kombi </a:t>
            </a:r>
            <a:r>
              <a:rPr lang="en-GB" sz="1800" dirty="0" err="1">
                <a:effectLst/>
                <a:latin typeface="Times New Roman" panose="02020603050405020304" pitchFamily="18" charset="0"/>
                <a:ea typeface="Times New Roman" panose="02020603050405020304" pitchFamily="18" charset="0"/>
              </a:rPr>
              <a:t>periyodik</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bakım</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ve</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temizlikleri</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süreci</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titizlikle</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devam</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etmektedir</a:t>
            </a:r>
            <a:r>
              <a:rPr lang="tr-TR" sz="1800" dirty="0">
                <a:effectLst/>
                <a:latin typeface="Times New Roman" panose="02020603050405020304" pitchFamily="18" charset="0"/>
                <a:ea typeface="Times New Roman" panose="02020603050405020304" pitchFamily="18" charset="0"/>
              </a:rPr>
              <a:t>.</a:t>
            </a:r>
          </a:p>
          <a:p>
            <a:pPr indent="449580" algn="just">
              <a:lnSpc>
                <a:spcPct val="150000"/>
              </a:lnSpc>
            </a:pPr>
            <a:r>
              <a:rPr lang="tr-TR" sz="1800" dirty="0">
                <a:solidFill>
                  <a:srgbClr val="000000"/>
                </a:solidFill>
                <a:effectLst/>
                <a:latin typeface="Times New Roman" panose="02020603050405020304" pitchFamily="18" charset="0"/>
                <a:ea typeface="Times New Roman" panose="02020603050405020304" pitchFamily="18" charset="0"/>
              </a:rPr>
              <a:t>Bu süreçte </a:t>
            </a:r>
            <a:r>
              <a:rPr lang="en-GB" sz="1800" dirty="0" err="1">
                <a:solidFill>
                  <a:srgbClr val="000000"/>
                </a:solidFill>
                <a:effectLst/>
                <a:latin typeface="Times New Roman" panose="02020603050405020304" pitchFamily="18" charset="0"/>
                <a:ea typeface="Times New Roman" panose="02020603050405020304" pitchFamily="18" charset="0"/>
              </a:rPr>
              <a:t>eksik</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ekipman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ve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insan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kaynağına</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rağmen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elinden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gelen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tüm</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imkanları</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ile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çalışmanın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gururunu</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yaşıyoruz</a:t>
            </a:r>
            <a:r>
              <a:rPr lang="tr-TR" dirty="0">
                <a:solidFill>
                  <a:srgbClr val="000000"/>
                </a:solidFill>
                <a:latin typeface="Times New Roman" panose="02020603050405020304" pitchFamily="18" charset="0"/>
                <a:ea typeface="Times New Roman" panose="02020603050405020304" pitchFamily="18" charset="0"/>
              </a:rPr>
              <a:t>.</a:t>
            </a:r>
            <a:endParaRPr lang="tr-TR" sz="1500" dirty="0">
              <a:effectLst/>
              <a:latin typeface="Times New Roman" panose="02020603050405020304" pitchFamily="18" charset="0"/>
              <a:ea typeface="Times New Roman" panose="02020603050405020304" pitchFamily="18" charset="0"/>
            </a:endParaRPr>
          </a:p>
        </p:txBody>
      </p:sp>
      <p:pic>
        <p:nvPicPr>
          <p:cNvPr id="2050" name="Resim 35">
            <a:extLst>
              <a:ext uri="{FF2B5EF4-FFF2-40B4-BE49-F238E27FC236}">
                <a16:creationId xmlns:a16="http://schemas.microsoft.com/office/drawing/2014/main" id="{FA281580-84E8-4366-AFA3-025DF96527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0243" y="4136899"/>
            <a:ext cx="2225291" cy="25583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2051" name="Picture 3">
            <a:extLst>
              <a:ext uri="{FF2B5EF4-FFF2-40B4-BE49-F238E27FC236}">
                <a16:creationId xmlns:a16="http://schemas.microsoft.com/office/drawing/2014/main" id="{841DBB25-FF49-4949-9726-E0F82552C2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9199" y="4136900"/>
            <a:ext cx="2133161" cy="25583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43504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4C3D55DF-1932-4DAC-BC78-4365FD5A9252}"/>
              </a:ext>
            </a:extLst>
          </p:cNvPr>
          <p:cNvSpPr txBox="1">
            <a:spLocks noGrp="1"/>
          </p:cNvSpPr>
          <p:nvPr>
            <p:ph type="title"/>
          </p:nvPr>
        </p:nvSpPr>
        <p:spPr>
          <a:xfrm>
            <a:off x="339605" y="157339"/>
            <a:ext cx="9007595" cy="447674"/>
          </a:xfrm>
          <a:prstGeom prst="rect">
            <a:avLst/>
          </a:prstGeom>
          <a:noFill/>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92500"/>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sz="1800" b="1" dirty="0">
                <a:solidFill>
                  <a:schemeClr val="accent2">
                    <a:lumMod val="50000"/>
                  </a:schemeClr>
                </a:solidFill>
                <a:latin typeface="Tw Cen MT" panose="020B0602020104020603" pitchFamily="34" charset="0"/>
                <a:ea typeface="+mj-ea"/>
                <a:cs typeface="+mj-cs"/>
              </a:rPr>
              <a:t>II- </a:t>
            </a:r>
            <a:r>
              <a:rPr lang="tr-TR" sz="1900" b="1" dirty="0">
                <a:solidFill>
                  <a:schemeClr val="accent2">
                    <a:lumMod val="50000"/>
                  </a:schemeClr>
                </a:solidFill>
                <a:latin typeface="Tw Cen MT" panose="020B0602020104020603" pitchFamily="34" charset="0"/>
                <a:ea typeface="+mj-ea"/>
                <a:cs typeface="+mj-cs"/>
              </a:rPr>
              <a:t>AMAÇLAR</a:t>
            </a:r>
            <a:r>
              <a:rPr lang="tr-TR" sz="1800" b="1" dirty="0">
                <a:solidFill>
                  <a:schemeClr val="accent2">
                    <a:lumMod val="50000"/>
                  </a:schemeClr>
                </a:solidFill>
                <a:latin typeface="Tw Cen MT" panose="020B0602020104020603" pitchFamily="34" charset="0"/>
                <a:ea typeface="+mj-ea"/>
                <a:cs typeface="+mj-cs"/>
              </a:rPr>
              <a:t> VE HEDEFLER</a:t>
            </a:r>
          </a:p>
        </p:txBody>
      </p:sp>
      <p:sp>
        <p:nvSpPr>
          <p:cNvPr id="5" name="Başlık 1">
            <a:extLst>
              <a:ext uri="{FF2B5EF4-FFF2-40B4-BE49-F238E27FC236}">
                <a16:creationId xmlns:a16="http://schemas.microsoft.com/office/drawing/2014/main" id="{027BABFF-9B73-4B58-B1CE-AE8170A524E1}"/>
              </a:ext>
            </a:extLst>
          </p:cNvPr>
          <p:cNvSpPr txBox="1">
            <a:spLocks/>
          </p:cNvSpPr>
          <p:nvPr/>
        </p:nvSpPr>
        <p:spPr>
          <a:xfrm>
            <a:off x="339605" y="743483"/>
            <a:ext cx="9007595" cy="371396"/>
          </a:xfrm>
          <a:prstGeom prst="rect">
            <a:avLst/>
          </a:prstGeom>
          <a:noFill/>
          <a:ln w="19050">
            <a:solidFill>
              <a:schemeClr val="accent5"/>
            </a:solid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1800" b="1" i="0" u="none" strike="noStrike" kern="1200" cap="none" spc="0" normalizeH="0" baseline="0" noProof="0" dirty="0">
                <a:ln>
                  <a:noFill/>
                </a:ln>
                <a:solidFill>
                  <a:schemeClr val="accent2">
                    <a:lumMod val="50000"/>
                  </a:schemeClr>
                </a:solidFill>
                <a:effectLst/>
                <a:uLnTx/>
                <a:uFillTx/>
                <a:latin typeface="Tw Cen MT" panose="020B0602020104020603" pitchFamily="34" charset="0"/>
              </a:rPr>
              <a:t>B- İdarenin Stratejik Planında Yer Alan Amaç ve Hedefler</a:t>
            </a:r>
          </a:p>
        </p:txBody>
      </p:sp>
      <p:sp>
        <p:nvSpPr>
          <p:cNvPr id="6" name="Metin kutusu 5">
            <a:extLst>
              <a:ext uri="{FF2B5EF4-FFF2-40B4-BE49-F238E27FC236}">
                <a16:creationId xmlns:a16="http://schemas.microsoft.com/office/drawing/2014/main" id="{9F2ACE71-21B3-475B-9A88-C3BF8B39FB8F}"/>
              </a:ext>
            </a:extLst>
          </p:cNvPr>
          <p:cNvSpPr txBox="1"/>
          <p:nvPr/>
        </p:nvSpPr>
        <p:spPr>
          <a:xfrm>
            <a:off x="339605" y="1356141"/>
            <a:ext cx="9007595" cy="5324535"/>
          </a:xfrm>
          <a:prstGeom prst="rect">
            <a:avLst/>
          </a:prstGeom>
          <a:noFill/>
        </p:spPr>
        <p:txBody>
          <a:bodyPr wrap="square">
            <a:spAutoFit/>
          </a:bodyPr>
          <a:lstStyle/>
          <a:p>
            <a:pPr marL="0" indent="0" algn="just">
              <a:buNone/>
            </a:pPr>
            <a:r>
              <a:rPr lang="en-GB" sz="2000" dirty="0">
                <a:latin typeface="Times New Roman" pitchFamily="18" charset="0"/>
                <a:cs typeface="Times New Roman" pitchFamily="18" charset="0"/>
              </a:rPr>
              <a:t>2020 </a:t>
            </a:r>
            <a:r>
              <a:rPr lang="en-GB" sz="2000" dirty="0" err="1">
                <a:latin typeface="Times New Roman" pitchFamily="18" charset="0"/>
                <a:cs typeface="Times New Roman" pitchFamily="18" charset="0"/>
              </a:rPr>
              <a:t>yılında</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Üniversitemiz</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Stratejik</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Planında</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revizyon</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talebimiz</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iletilmiş</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ve</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aşağıda</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belirtilen</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maddelerin</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Yapı</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İşleri</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ve</a:t>
            </a:r>
            <a:r>
              <a:rPr lang="en-GB" sz="2000" dirty="0">
                <a:latin typeface="Times New Roman" pitchFamily="18" charset="0"/>
                <a:cs typeface="Times New Roman" pitchFamily="18" charset="0"/>
              </a:rPr>
              <a:t> Teknik </a:t>
            </a:r>
            <a:r>
              <a:rPr lang="en-GB" sz="2000" dirty="0" err="1">
                <a:latin typeface="Times New Roman" pitchFamily="18" charset="0"/>
                <a:cs typeface="Times New Roman" pitchFamily="18" charset="0"/>
              </a:rPr>
              <a:t>Daire</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Başkanlığı</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olarak</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yer</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alması</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talep</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edilmiştir</a:t>
            </a:r>
            <a:r>
              <a:rPr lang="en-GB" sz="2000" dirty="0">
                <a:latin typeface="Times New Roman" pitchFamily="18" charset="0"/>
                <a:cs typeface="Times New Roman" pitchFamily="18" charset="0"/>
              </a:rPr>
              <a:t>.</a:t>
            </a:r>
            <a:endParaRPr lang="tr-TR" sz="2000" dirty="0">
              <a:latin typeface="Times New Roman" pitchFamily="18" charset="0"/>
              <a:cs typeface="Times New Roman" pitchFamily="18" charset="0"/>
            </a:endParaRPr>
          </a:p>
          <a:p>
            <a:pPr marL="0" indent="0" algn="just">
              <a:buNone/>
            </a:pPr>
            <a:r>
              <a:rPr lang="en-GB" sz="2000" b="1" dirty="0">
                <a:latin typeface="Times New Roman" pitchFamily="18" charset="0"/>
                <a:cs typeface="Times New Roman" pitchFamily="18" charset="0"/>
              </a:rPr>
              <a:t> </a:t>
            </a:r>
            <a:endParaRPr lang="tr-TR" sz="2000" dirty="0">
              <a:latin typeface="Times New Roman" pitchFamily="18" charset="0"/>
              <a:cs typeface="Times New Roman" pitchFamily="18" charset="0"/>
            </a:endParaRPr>
          </a:p>
          <a:p>
            <a:pPr marL="0" indent="0" algn="just">
              <a:buNone/>
            </a:pPr>
            <a:r>
              <a:rPr lang="en-GB" sz="2000" b="1" dirty="0">
                <a:latin typeface="Times New Roman" pitchFamily="18" charset="0"/>
                <a:cs typeface="Times New Roman" pitchFamily="18" charset="0"/>
              </a:rPr>
              <a:t> </a:t>
            </a:r>
            <a:r>
              <a:rPr lang="en-GB" sz="2000" b="1" dirty="0" err="1">
                <a:latin typeface="Times New Roman" pitchFamily="18" charset="0"/>
                <a:cs typeface="Times New Roman" pitchFamily="18" charset="0"/>
              </a:rPr>
              <a:t>Stratejik</a:t>
            </a:r>
            <a:r>
              <a:rPr lang="en-GB" sz="2000" b="1" dirty="0">
                <a:latin typeface="Times New Roman" pitchFamily="18" charset="0"/>
                <a:cs typeface="Times New Roman" pitchFamily="18" charset="0"/>
              </a:rPr>
              <a:t> Plan </a:t>
            </a:r>
            <a:r>
              <a:rPr lang="en-GB" sz="2000" b="1" dirty="0" err="1">
                <a:latin typeface="Times New Roman" pitchFamily="18" charset="0"/>
                <a:cs typeface="Times New Roman" pitchFamily="18" charset="0"/>
              </a:rPr>
              <a:t>Revizyon</a:t>
            </a:r>
            <a:r>
              <a:rPr lang="en-GB" sz="2000" b="1" dirty="0">
                <a:latin typeface="Times New Roman" pitchFamily="18" charset="0"/>
                <a:cs typeface="Times New Roman" pitchFamily="18" charset="0"/>
              </a:rPr>
              <a:t> </a:t>
            </a:r>
            <a:r>
              <a:rPr lang="en-GB" sz="2000" b="1" dirty="0" err="1">
                <a:latin typeface="Times New Roman" pitchFamily="18" charset="0"/>
                <a:cs typeface="Times New Roman" pitchFamily="18" charset="0"/>
              </a:rPr>
              <a:t>Teklifimiz</a:t>
            </a:r>
            <a:r>
              <a:rPr lang="en-GB" sz="2000" b="1" dirty="0">
                <a:latin typeface="Times New Roman" pitchFamily="18" charset="0"/>
                <a:cs typeface="Times New Roman" pitchFamily="18" charset="0"/>
              </a:rPr>
              <a:t> </a:t>
            </a:r>
            <a:r>
              <a:rPr lang="en-GB" sz="2000" b="1" dirty="0" err="1">
                <a:latin typeface="Times New Roman" pitchFamily="18" charset="0"/>
                <a:cs typeface="Times New Roman" pitchFamily="18" charset="0"/>
              </a:rPr>
              <a:t>aşağıdadır</a:t>
            </a:r>
            <a:r>
              <a:rPr lang="en-GB" sz="2000" b="1" dirty="0">
                <a:latin typeface="Times New Roman" pitchFamily="18" charset="0"/>
                <a:cs typeface="Times New Roman" pitchFamily="18" charset="0"/>
              </a:rPr>
              <a:t>: </a:t>
            </a:r>
            <a:endParaRPr lang="tr-TR" sz="2000" dirty="0">
              <a:latin typeface="Times New Roman" pitchFamily="18" charset="0"/>
              <a:cs typeface="Times New Roman" pitchFamily="18" charset="0"/>
            </a:endParaRPr>
          </a:p>
          <a:p>
            <a:pPr marL="0" indent="0" algn="just">
              <a:buNone/>
            </a:pPr>
            <a:r>
              <a:rPr lang="en-GB" sz="2000" dirty="0">
                <a:latin typeface="Times New Roman" pitchFamily="18" charset="0"/>
                <a:cs typeface="Times New Roman" pitchFamily="18" charset="0"/>
              </a:rPr>
              <a:t>2019-2023 </a:t>
            </a:r>
            <a:r>
              <a:rPr lang="en-GB" sz="2000" dirty="0" err="1">
                <a:latin typeface="Times New Roman" pitchFamily="18" charset="0"/>
                <a:cs typeface="Times New Roman" pitchFamily="18" charset="0"/>
              </a:rPr>
              <a:t>yıllarını</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kapsayan</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ve</a:t>
            </a:r>
            <a:r>
              <a:rPr lang="en-GB" sz="2000" dirty="0">
                <a:latin typeface="Times New Roman" pitchFamily="18" charset="0"/>
                <a:cs typeface="Times New Roman" pitchFamily="18" charset="0"/>
              </a:rPr>
              <a:t> 5 </a:t>
            </a:r>
            <a:r>
              <a:rPr lang="en-GB" sz="2000" dirty="0" err="1">
                <a:latin typeface="Times New Roman" pitchFamily="18" charset="0"/>
                <a:cs typeface="Times New Roman" pitchFamily="18" charset="0"/>
              </a:rPr>
              <a:t>Adet</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amaç</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belirlenerek</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Hedeflenen</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politika</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belgelerine</a:t>
            </a:r>
            <a:r>
              <a:rPr lang="en-GB" sz="2000" dirty="0">
                <a:latin typeface="Times New Roman" pitchFamily="18" charset="0"/>
                <a:cs typeface="Times New Roman" pitchFamily="18" charset="0"/>
              </a:rPr>
              <a:t> </a:t>
            </a:r>
            <a:endParaRPr lang="tr-TR" sz="2000" dirty="0">
              <a:latin typeface="Times New Roman" pitchFamily="18" charset="0"/>
              <a:cs typeface="Times New Roman" pitchFamily="18" charset="0"/>
            </a:endParaRPr>
          </a:p>
          <a:p>
            <a:pPr marL="0" indent="0" algn="just">
              <a:buNone/>
            </a:pPr>
            <a:r>
              <a:rPr lang="en-GB" sz="2000" dirty="0">
                <a:latin typeface="Times New Roman" pitchFamily="18" charset="0"/>
                <a:cs typeface="Times New Roman" pitchFamily="18" charset="0"/>
              </a:rPr>
              <a:t> </a:t>
            </a:r>
            <a:endParaRPr lang="tr-TR" sz="2000" dirty="0">
              <a:latin typeface="Times New Roman" pitchFamily="18" charset="0"/>
              <a:cs typeface="Times New Roman" pitchFamily="18" charset="0"/>
            </a:endParaRPr>
          </a:p>
          <a:p>
            <a:pPr algn="just"/>
            <a:r>
              <a:rPr lang="en-GB" sz="2000" b="1" dirty="0" err="1">
                <a:latin typeface="Times New Roman" pitchFamily="18" charset="0"/>
                <a:cs typeface="Times New Roman" pitchFamily="18" charset="0"/>
              </a:rPr>
              <a:t>Amaç</a:t>
            </a:r>
            <a:r>
              <a:rPr lang="en-GB" sz="2000" b="1" dirty="0">
                <a:latin typeface="Times New Roman" pitchFamily="18" charset="0"/>
                <a:cs typeface="Times New Roman" pitchFamily="18" charset="0"/>
              </a:rPr>
              <a:t> 1. </a:t>
            </a:r>
            <a:r>
              <a:rPr lang="en-GB" sz="2000" dirty="0" err="1">
                <a:latin typeface="Times New Roman" pitchFamily="18" charset="0"/>
                <a:cs typeface="Times New Roman" pitchFamily="18" charset="0"/>
              </a:rPr>
              <a:t>Eğitim-Öğretimde</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Kaliteyi</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Geliştirmek</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ve</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Sürdürmek</a:t>
            </a:r>
            <a:endParaRPr lang="tr-TR" sz="2000" dirty="0">
              <a:latin typeface="Times New Roman" pitchFamily="18" charset="0"/>
              <a:cs typeface="Times New Roman" pitchFamily="18" charset="0"/>
            </a:endParaRPr>
          </a:p>
          <a:p>
            <a:pPr algn="just"/>
            <a:r>
              <a:rPr lang="en-GB" sz="2000" b="1" dirty="0" err="1">
                <a:latin typeface="Times New Roman" pitchFamily="18" charset="0"/>
                <a:cs typeface="Times New Roman" pitchFamily="18" charset="0"/>
              </a:rPr>
              <a:t>Amaç</a:t>
            </a:r>
            <a:r>
              <a:rPr lang="en-GB" sz="2000" b="1" dirty="0">
                <a:latin typeface="Times New Roman" pitchFamily="18" charset="0"/>
                <a:cs typeface="Times New Roman" pitchFamily="18" charset="0"/>
              </a:rPr>
              <a:t> 2. </a:t>
            </a:r>
            <a:r>
              <a:rPr lang="en-GB" sz="2000" dirty="0" err="1">
                <a:latin typeface="Times New Roman" pitchFamily="18" charset="0"/>
                <a:cs typeface="Times New Roman" pitchFamily="18" charset="0"/>
              </a:rPr>
              <a:t>Bilimsel</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Araştırmaların</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Nitelik</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ve</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Niceliğini</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Artırmak</a:t>
            </a:r>
            <a:endParaRPr lang="tr-TR" sz="2000" dirty="0">
              <a:latin typeface="Times New Roman" pitchFamily="18" charset="0"/>
              <a:cs typeface="Times New Roman" pitchFamily="18" charset="0"/>
            </a:endParaRPr>
          </a:p>
          <a:p>
            <a:pPr algn="just"/>
            <a:r>
              <a:rPr lang="en-GB" sz="2000" b="1" dirty="0" err="1">
                <a:latin typeface="Times New Roman" pitchFamily="18" charset="0"/>
                <a:cs typeface="Times New Roman" pitchFamily="18" charset="0"/>
              </a:rPr>
              <a:t>Amaç</a:t>
            </a:r>
            <a:r>
              <a:rPr lang="en-GB" sz="2000" b="1" dirty="0">
                <a:latin typeface="Times New Roman" pitchFamily="18" charset="0"/>
                <a:cs typeface="Times New Roman" pitchFamily="18" charset="0"/>
              </a:rPr>
              <a:t> 3. </a:t>
            </a:r>
            <a:r>
              <a:rPr lang="en-GB" sz="2000" dirty="0" err="1">
                <a:latin typeface="Times New Roman" pitchFamily="18" charset="0"/>
                <a:cs typeface="Times New Roman" pitchFamily="18" charset="0"/>
              </a:rPr>
              <a:t>Toplumsal</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Hizmet</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Faaliyetlerinin</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Sayısını</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Artırmak</a:t>
            </a:r>
            <a:endParaRPr lang="tr-TR" sz="2000" dirty="0">
              <a:latin typeface="Times New Roman" pitchFamily="18" charset="0"/>
              <a:cs typeface="Times New Roman" pitchFamily="18" charset="0"/>
            </a:endParaRPr>
          </a:p>
          <a:p>
            <a:pPr algn="just"/>
            <a:r>
              <a:rPr lang="en-GB" sz="2000" b="1" dirty="0" err="1">
                <a:latin typeface="Times New Roman" pitchFamily="18" charset="0"/>
                <a:cs typeface="Times New Roman" pitchFamily="18" charset="0"/>
              </a:rPr>
              <a:t>Amaç</a:t>
            </a:r>
            <a:r>
              <a:rPr lang="en-GB" sz="2000" b="1" dirty="0">
                <a:latin typeface="Times New Roman" pitchFamily="18" charset="0"/>
                <a:cs typeface="Times New Roman" pitchFamily="18" charset="0"/>
              </a:rPr>
              <a:t> 4. </a:t>
            </a:r>
            <a:r>
              <a:rPr lang="en-GB" sz="2000" dirty="0" err="1">
                <a:latin typeface="Times New Roman" pitchFamily="18" charset="0"/>
                <a:cs typeface="Times New Roman" pitchFamily="18" charset="0"/>
              </a:rPr>
              <a:t>Kurumsallaşmayı</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Geliştirmek</a:t>
            </a:r>
            <a:endParaRPr lang="tr-TR" sz="2000" dirty="0">
              <a:latin typeface="Times New Roman" pitchFamily="18" charset="0"/>
              <a:cs typeface="Times New Roman" pitchFamily="18" charset="0"/>
            </a:endParaRPr>
          </a:p>
          <a:p>
            <a:pPr algn="just"/>
            <a:r>
              <a:rPr lang="en-GB" sz="2000" b="1" dirty="0" err="1">
                <a:latin typeface="Times New Roman" pitchFamily="18" charset="0"/>
                <a:cs typeface="Times New Roman" pitchFamily="18" charset="0"/>
              </a:rPr>
              <a:t>Amaç</a:t>
            </a:r>
            <a:r>
              <a:rPr lang="en-GB" sz="2000" b="1" dirty="0">
                <a:latin typeface="Times New Roman" pitchFamily="18" charset="0"/>
                <a:cs typeface="Times New Roman" pitchFamily="18" charset="0"/>
              </a:rPr>
              <a:t> 5. </a:t>
            </a:r>
            <a:r>
              <a:rPr lang="en-GB" sz="2000" dirty="0" err="1">
                <a:latin typeface="Times New Roman" pitchFamily="18" charset="0"/>
                <a:cs typeface="Times New Roman" pitchFamily="18" charset="0"/>
              </a:rPr>
              <a:t>Paydaşlarla</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İletişim</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ve</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İşbirliğini</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Artırarak</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Girişimciliği</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Yaygınlaştırmak</a:t>
            </a:r>
            <a:endParaRPr lang="tr-TR" sz="2000" dirty="0">
              <a:latin typeface="Times New Roman" pitchFamily="18" charset="0"/>
              <a:cs typeface="Times New Roman" pitchFamily="18" charset="0"/>
            </a:endParaRPr>
          </a:p>
          <a:p>
            <a:pPr marL="0" indent="0" algn="just">
              <a:buNone/>
            </a:pPr>
            <a:r>
              <a:rPr lang="en-GB" sz="2000" b="1" dirty="0">
                <a:latin typeface="Times New Roman" pitchFamily="18" charset="0"/>
                <a:cs typeface="Times New Roman" pitchFamily="18" charset="0"/>
              </a:rPr>
              <a:t> </a:t>
            </a:r>
            <a:r>
              <a:rPr lang="en-GB" sz="2000" dirty="0" err="1">
                <a:latin typeface="Times New Roman" pitchFamily="18" charset="0"/>
                <a:cs typeface="Times New Roman" pitchFamily="18" charset="0"/>
              </a:rPr>
              <a:t>amaçları</a:t>
            </a:r>
            <a:r>
              <a:rPr lang="en-GB" sz="2000" dirty="0">
                <a:latin typeface="Times New Roman" pitchFamily="18" charset="0"/>
                <a:cs typeface="Times New Roman" pitchFamily="18" charset="0"/>
              </a:rPr>
              <a:t> </a:t>
            </a:r>
            <a:r>
              <a:rPr lang="en-GB" sz="2000" dirty="0" err="1">
                <a:latin typeface="Times New Roman" pitchFamily="18" charset="0"/>
                <a:cs typeface="Times New Roman" pitchFamily="18" charset="0"/>
              </a:rPr>
              <a:t>arasına</a:t>
            </a:r>
            <a:r>
              <a:rPr lang="en-GB" sz="2000" dirty="0">
                <a:latin typeface="Times New Roman" pitchFamily="18" charset="0"/>
                <a:cs typeface="Times New Roman" pitchFamily="18" charset="0"/>
              </a:rPr>
              <a:t> </a:t>
            </a:r>
            <a:endParaRPr lang="tr-TR" sz="2000" dirty="0">
              <a:latin typeface="Times New Roman" pitchFamily="18" charset="0"/>
              <a:cs typeface="Times New Roman" pitchFamily="18" charset="0"/>
            </a:endParaRPr>
          </a:p>
          <a:p>
            <a:pPr marL="0" indent="0" algn="just">
              <a:buNone/>
            </a:pPr>
            <a:r>
              <a:rPr lang="en-GB" sz="2000" b="1" dirty="0">
                <a:highlight>
                  <a:srgbClr val="00FF00"/>
                </a:highlight>
                <a:latin typeface="Times New Roman" pitchFamily="18" charset="0"/>
                <a:cs typeface="Times New Roman" pitchFamily="18" charset="0"/>
              </a:rPr>
              <a:t>“AMAÇ 6. </a:t>
            </a:r>
            <a:r>
              <a:rPr lang="en-GB" sz="2000" dirty="0" err="1">
                <a:highlight>
                  <a:srgbClr val="00FF00"/>
                </a:highlight>
                <a:latin typeface="Times New Roman" pitchFamily="18" charset="0"/>
                <a:cs typeface="Times New Roman" pitchFamily="18" charset="0"/>
              </a:rPr>
              <a:t>Kaynakları</a:t>
            </a:r>
            <a:r>
              <a:rPr lang="en-GB" sz="2000" dirty="0">
                <a:highlight>
                  <a:srgbClr val="00FF00"/>
                </a:highlight>
                <a:latin typeface="Times New Roman" pitchFamily="18" charset="0"/>
                <a:cs typeface="Times New Roman" pitchFamily="18" charset="0"/>
              </a:rPr>
              <a:t> </a:t>
            </a:r>
            <a:r>
              <a:rPr lang="en-GB" sz="2000" dirty="0" err="1">
                <a:highlight>
                  <a:srgbClr val="00FF00"/>
                </a:highlight>
                <a:latin typeface="Times New Roman" pitchFamily="18" charset="0"/>
                <a:cs typeface="Times New Roman" pitchFamily="18" charset="0"/>
              </a:rPr>
              <a:t>Etkin</a:t>
            </a:r>
            <a:r>
              <a:rPr lang="en-GB" sz="2000" dirty="0">
                <a:highlight>
                  <a:srgbClr val="00FF00"/>
                </a:highlight>
                <a:latin typeface="Times New Roman" pitchFamily="18" charset="0"/>
                <a:cs typeface="Times New Roman" pitchFamily="18" charset="0"/>
              </a:rPr>
              <a:t> </a:t>
            </a:r>
            <a:r>
              <a:rPr lang="en-GB" sz="2000" dirty="0" err="1">
                <a:highlight>
                  <a:srgbClr val="00FF00"/>
                </a:highlight>
                <a:latin typeface="Times New Roman" pitchFamily="18" charset="0"/>
                <a:cs typeface="Times New Roman" pitchFamily="18" charset="0"/>
              </a:rPr>
              <a:t>ve</a:t>
            </a:r>
            <a:r>
              <a:rPr lang="en-GB" sz="2000" dirty="0">
                <a:highlight>
                  <a:srgbClr val="00FF00"/>
                </a:highlight>
                <a:latin typeface="Times New Roman" pitchFamily="18" charset="0"/>
                <a:cs typeface="Times New Roman" pitchFamily="18" charset="0"/>
              </a:rPr>
              <a:t> </a:t>
            </a:r>
            <a:r>
              <a:rPr lang="en-GB" sz="2000" dirty="0" err="1">
                <a:highlight>
                  <a:srgbClr val="00FF00"/>
                </a:highlight>
                <a:latin typeface="Times New Roman" pitchFamily="18" charset="0"/>
                <a:cs typeface="Times New Roman" pitchFamily="18" charset="0"/>
              </a:rPr>
              <a:t>Verimli</a:t>
            </a:r>
            <a:r>
              <a:rPr lang="en-GB" sz="2000" dirty="0">
                <a:highlight>
                  <a:srgbClr val="00FF00"/>
                </a:highlight>
                <a:latin typeface="Times New Roman" pitchFamily="18" charset="0"/>
                <a:cs typeface="Times New Roman" pitchFamily="18" charset="0"/>
              </a:rPr>
              <a:t> </a:t>
            </a:r>
            <a:r>
              <a:rPr lang="en-GB" sz="2000" dirty="0" err="1">
                <a:highlight>
                  <a:srgbClr val="00FF00"/>
                </a:highlight>
                <a:latin typeface="Times New Roman" pitchFamily="18" charset="0"/>
                <a:cs typeface="Times New Roman" pitchFamily="18" charset="0"/>
              </a:rPr>
              <a:t>Kullanabilen</a:t>
            </a:r>
            <a:r>
              <a:rPr lang="en-GB" sz="2000" dirty="0">
                <a:highlight>
                  <a:srgbClr val="00FF00"/>
                </a:highlight>
                <a:latin typeface="Times New Roman" pitchFamily="18" charset="0"/>
                <a:cs typeface="Times New Roman" pitchFamily="18" charset="0"/>
              </a:rPr>
              <a:t>, </a:t>
            </a:r>
            <a:r>
              <a:rPr lang="en-GB" sz="2000" dirty="0" err="1">
                <a:highlight>
                  <a:srgbClr val="00FF00"/>
                </a:highlight>
                <a:latin typeface="Times New Roman" pitchFamily="18" charset="0"/>
                <a:cs typeface="Times New Roman" pitchFamily="18" charset="0"/>
              </a:rPr>
              <a:t>Tasarruf</a:t>
            </a:r>
            <a:r>
              <a:rPr lang="en-GB" sz="2000" dirty="0">
                <a:highlight>
                  <a:srgbClr val="00FF00"/>
                </a:highlight>
                <a:latin typeface="Times New Roman" pitchFamily="18" charset="0"/>
                <a:cs typeface="Times New Roman" pitchFamily="18" charset="0"/>
              </a:rPr>
              <a:t> </a:t>
            </a:r>
            <a:r>
              <a:rPr lang="en-GB" sz="2000" dirty="0" err="1">
                <a:highlight>
                  <a:srgbClr val="00FF00"/>
                </a:highlight>
                <a:latin typeface="Times New Roman" pitchFamily="18" charset="0"/>
                <a:cs typeface="Times New Roman" pitchFamily="18" charset="0"/>
              </a:rPr>
              <a:t>Odaklı</a:t>
            </a:r>
            <a:r>
              <a:rPr lang="en-GB" sz="2000" dirty="0">
                <a:highlight>
                  <a:srgbClr val="00FF00"/>
                </a:highlight>
                <a:latin typeface="Times New Roman" pitchFamily="18" charset="0"/>
                <a:cs typeface="Times New Roman" pitchFamily="18" charset="0"/>
              </a:rPr>
              <a:t> </a:t>
            </a:r>
            <a:r>
              <a:rPr lang="en-GB" sz="2000" dirty="0" err="1">
                <a:highlight>
                  <a:srgbClr val="00FF00"/>
                </a:highlight>
                <a:latin typeface="Times New Roman" pitchFamily="18" charset="0"/>
                <a:cs typeface="Times New Roman" pitchFamily="18" charset="0"/>
              </a:rPr>
              <a:t>Yenilenebilir</a:t>
            </a:r>
            <a:r>
              <a:rPr lang="en-GB" sz="2000" dirty="0">
                <a:highlight>
                  <a:srgbClr val="00FF00"/>
                </a:highlight>
                <a:latin typeface="Times New Roman" pitchFamily="18" charset="0"/>
                <a:cs typeface="Times New Roman" pitchFamily="18" charset="0"/>
              </a:rPr>
              <a:t> </a:t>
            </a:r>
            <a:r>
              <a:rPr lang="en-GB" sz="2000" dirty="0" err="1">
                <a:highlight>
                  <a:srgbClr val="00FF00"/>
                </a:highlight>
                <a:latin typeface="Times New Roman" pitchFamily="18" charset="0"/>
                <a:cs typeface="Times New Roman" pitchFamily="18" charset="0"/>
              </a:rPr>
              <a:t>Kaynaklar</a:t>
            </a:r>
            <a:r>
              <a:rPr lang="en-GB" sz="2000" dirty="0">
                <a:highlight>
                  <a:srgbClr val="00FF00"/>
                </a:highlight>
                <a:latin typeface="Times New Roman" pitchFamily="18" charset="0"/>
                <a:cs typeface="Times New Roman" pitchFamily="18" charset="0"/>
              </a:rPr>
              <a:t> </a:t>
            </a:r>
            <a:r>
              <a:rPr lang="tr-TR" sz="2000" dirty="0">
                <a:highlight>
                  <a:srgbClr val="00FF00"/>
                </a:highlight>
                <a:latin typeface="Times New Roman" pitchFamily="18" charset="0"/>
                <a:cs typeface="Times New Roman" pitchFamily="18" charset="0"/>
              </a:rPr>
              <a:t>Kullanabilen,</a:t>
            </a:r>
            <a:r>
              <a:rPr lang="en-GB" sz="2000" dirty="0">
                <a:highlight>
                  <a:srgbClr val="00FF00"/>
                </a:highlight>
                <a:latin typeface="Times New Roman" pitchFamily="18" charset="0"/>
                <a:cs typeface="Times New Roman" pitchFamily="18" charset="0"/>
              </a:rPr>
              <a:t> </a:t>
            </a:r>
            <a:r>
              <a:rPr lang="en-GB" sz="2000" dirty="0" err="1">
                <a:highlight>
                  <a:srgbClr val="00FF00"/>
                </a:highlight>
                <a:latin typeface="Times New Roman" pitchFamily="18" charset="0"/>
                <a:cs typeface="Times New Roman" pitchFamily="18" charset="0"/>
              </a:rPr>
              <a:t>Çevre</a:t>
            </a:r>
            <a:r>
              <a:rPr lang="en-GB" sz="2000" dirty="0">
                <a:highlight>
                  <a:srgbClr val="00FF00"/>
                </a:highlight>
                <a:latin typeface="Times New Roman" pitchFamily="18" charset="0"/>
                <a:cs typeface="Times New Roman" pitchFamily="18" charset="0"/>
              </a:rPr>
              <a:t> </a:t>
            </a:r>
            <a:r>
              <a:rPr lang="en-GB" sz="2000" dirty="0" err="1">
                <a:highlight>
                  <a:srgbClr val="00FF00"/>
                </a:highlight>
                <a:latin typeface="Times New Roman" pitchFamily="18" charset="0"/>
                <a:cs typeface="Times New Roman" pitchFamily="18" charset="0"/>
              </a:rPr>
              <a:t>Dostu</a:t>
            </a:r>
            <a:r>
              <a:rPr lang="en-GB" sz="2000" dirty="0">
                <a:highlight>
                  <a:srgbClr val="00FF00"/>
                </a:highlight>
                <a:latin typeface="Times New Roman" pitchFamily="18" charset="0"/>
                <a:cs typeface="Times New Roman" pitchFamily="18" charset="0"/>
              </a:rPr>
              <a:t>, </a:t>
            </a:r>
            <a:r>
              <a:rPr lang="en-GB" sz="2000" dirty="0" err="1">
                <a:highlight>
                  <a:srgbClr val="00FF00"/>
                </a:highlight>
                <a:latin typeface="Times New Roman" pitchFamily="18" charset="0"/>
                <a:cs typeface="Times New Roman" pitchFamily="18" charset="0"/>
              </a:rPr>
              <a:t>Engelsiz</a:t>
            </a:r>
            <a:r>
              <a:rPr lang="en-GB" sz="2000" dirty="0">
                <a:highlight>
                  <a:srgbClr val="00FF00"/>
                </a:highlight>
                <a:latin typeface="Times New Roman" pitchFamily="18" charset="0"/>
                <a:cs typeface="Times New Roman" pitchFamily="18" charset="0"/>
              </a:rPr>
              <a:t> </a:t>
            </a:r>
            <a:r>
              <a:rPr lang="en-GB" sz="2000" dirty="0" err="1">
                <a:highlight>
                  <a:srgbClr val="00FF00"/>
                </a:highlight>
                <a:latin typeface="Times New Roman" pitchFamily="18" charset="0"/>
                <a:cs typeface="Times New Roman" pitchFamily="18" charset="0"/>
              </a:rPr>
              <a:t>Üniversite</a:t>
            </a:r>
            <a:r>
              <a:rPr lang="en-GB" sz="2000" dirty="0">
                <a:highlight>
                  <a:srgbClr val="00FF00"/>
                </a:highlight>
                <a:latin typeface="Times New Roman" pitchFamily="18" charset="0"/>
                <a:cs typeface="Times New Roman" pitchFamily="18" charset="0"/>
              </a:rPr>
              <a:t> </a:t>
            </a:r>
            <a:r>
              <a:rPr lang="en-GB" sz="2000" dirty="0" err="1">
                <a:highlight>
                  <a:srgbClr val="00FF00"/>
                </a:highlight>
                <a:latin typeface="Times New Roman" pitchFamily="18" charset="0"/>
                <a:cs typeface="Times New Roman" pitchFamily="18" charset="0"/>
              </a:rPr>
              <a:t>Olmak</a:t>
            </a:r>
            <a:r>
              <a:rPr lang="en-GB" sz="2000" b="1" dirty="0">
                <a:highlight>
                  <a:srgbClr val="00FF00"/>
                </a:highlight>
                <a:latin typeface="Times New Roman" pitchFamily="18" charset="0"/>
                <a:cs typeface="Times New Roman" pitchFamily="18" charset="0"/>
              </a:rPr>
              <a:t>”</a:t>
            </a:r>
            <a:r>
              <a:rPr lang="en-GB" sz="2000" b="1" dirty="0">
                <a:latin typeface="Times New Roman" pitchFamily="18" charset="0"/>
                <a:cs typeface="Times New Roman" pitchFamily="18" charset="0"/>
              </a:rPr>
              <a:t>  </a:t>
            </a:r>
            <a:r>
              <a:rPr lang="tr-TR" sz="2000" dirty="0">
                <a:latin typeface="Times New Roman" pitchFamily="18" charset="0"/>
                <a:cs typeface="Times New Roman" pitchFamily="18" charset="0"/>
              </a:rPr>
              <a:t>şeklinde yeni bir amacın daha eklenmesini talep ediyoruz.</a:t>
            </a:r>
            <a:endParaRPr lang="tr-TR" sz="2000" dirty="0"/>
          </a:p>
        </p:txBody>
      </p:sp>
    </p:spTree>
    <p:extLst>
      <p:ext uri="{BB962C8B-B14F-4D97-AF65-F5344CB8AC3E}">
        <p14:creationId xmlns:p14="http://schemas.microsoft.com/office/powerpoint/2010/main" val="40437924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4C3D55DF-1932-4DAC-BC78-4365FD5A9252}"/>
              </a:ext>
            </a:extLst>
          </p:cNvPr>
          <p:cNvSpPr txBox="1">
            <a:spLocks noGrp="1"/>
          </p:cNvSpPr>
          <p:nvPr>
            <p:ph type="title"/>
          </p:nvPr>
        </p:nvSpPr>
        <p:spPr>
          <a:xfrm>
            <a:off x="352305" y="0"/>
            <a:ext cx="8880594" cy="447674"/>
          </a:xfrm>
          <a:prstGeom prst="rect">
            <a:avLst/>
          </a:prstGeom>
          <a:noFill/>
          <a:ln w="19050">
            <a:solidFill>
              <a:schemeClr val="accent5"/>
            </a:solid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92500"/>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sz="1800" b="1" dirty="0">
                <a:solidFill>
                  <a:schemeClr val="accent2">
                    <a:lumMod val="50000"/>
                  </a:schemeClr>
                </a:solidFill>
                <a:latin typeface="Tw Cen MT" panose="020B0602020104020603" pitchFamily="34" charset="0"/>
                <a:ea typeface="+mj-ea"/>
                <a:cs typeface="+mj-cs"/>
              </a:rPr>
              <a:t>II- AMAÇLAR VE HEDEFLER</a:t>
            </a:r>
          </a:p>
        </p:txBody>
      </p:sp>
      <p:sp>
        <p:nvSpPr>
          <p:cNvPr id="5" name="Başlık 1">
            <a:extLst>
              <a:ext uri="{FF2B5EF4-FFF2-40B4-BE49-F238E27FC236}">
                <a16:creationId xmlns:a16="http://schemas.microsoft.com/office/drawing/2014/main" id="{027BABFF-9B73-4B58-B1CE-AE8170A524E1}"/>
              </a:ext>
            </a:extLst>
          </p:cNvPr>
          <p:cNvSpPr txBox="1">
            <a:spLocks/>
          </p:cNvSpPr>
          <p:nvPr/>
        </p:nvSpPr>
        <p:spPr>
          <a:xfrm>
            <a:off x="352305" y="522644"/>
            <a:ext cx="8880594" cy="371396"/>
          </a:xfrm>
          <a:prstGeom prst="rect">
            <a:avLst/>
          </a:prstGeom>
          <a:noFill/>
          <a:ln w="19050">
            <a:solidFill>
              <a:schemeClr val="accent5"/>
            </a:solid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1800" b="1" i="0" u="none" strike="noStrike" kern="1200" cap="none" spc="0" normalizeH="0" baseline="0" noProof="0" dirty="0">
                <a:ln>
                  <a:noFill/>
                </a:ln>
                <a:solidFill>
                  <a:schemeClr val="accent2">
                    <a:lumMod val="50000"/>
                  </a:schemeClr>
                </a:solidFill>
                <a:effectLst/>
                <a:uLnTx/>
                <a:uFillTx/>
                <a:latin typeface="Tw Cen MT" panose="020B0602020104020603" pitchFamily="34" charset="0"/>
              </a:rPr>
              <a:t>B- İdarenin Stratejik Planında Yer Alan Amaç ve Hedefler</a:t>
            </a:r>
          </a:p>
        </p:txBody>
      </p:sp>
      <p:sp>
        <p:nvSpPr>
          <p:cNvPr id="7" name="İçerik Yer Tutucusu 2">
            <a:extLst>
              <a:ext uri="{FF2B5EF4-FFF2-40B4-BE49-F238E27FC236}">
                <a16:creationId xmlns:a16="http://schemas.microsoft.com/office/drawing/2014/main" id="{9DC7CD1D-8175-4C1D-B02B-C7CDDD361130}"/>
              </a:ext>
            </a:extLst>
          </p:cNvPr>
          <p:cNvSpPr txBox="1">
            <a:spLocks/>
          </p:cNvSpPr>
          <p:nvPr/>
        </p:nvSpPr>
        <p:spPr>
          <a:xfrm>
            <a:off x="152400" y="906740"/>
            <a:ext cx="11544300" cy="6217960"/>
          </a:xfrm>
          <a:prstGeom prst="rect">
            <a:avLst/>
          </a:prstGeom>
          <a:noFill/>
        </p:spPr>
        <p:txBody>
          <a:bodyPr vert="horz" lIns="91440" tIns="45720" rIns="91440" bIns="45720" numCol="2" spcCol="72000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GB" dirty="0">
                <a:latin typeface="Times New Roman" pitchFamily="18" charset="0"/>
                <a:cs typeface="Times New Roman" pitchFamily="18" charset="0"/>
              </a:rPr>
              <a:t> </a:t>
            </a:r>
            <a:r>
              <a:rPr lang="tr-TR" sz="3000" b="1" dirty="0">
                <a:solidFill>
                  <a:srgbClr val="FF0000"/>
                </a:solidFill>
                <a:effectLst/>
                <a:latin typeface="Times New Roman" panose="02020603050405020304" pitchFamily="18" charset="0"/>
                <a:ea typeface="Times New Roman" panose="02020603050405020304" pitchFamily="18" charset="0"/>
              </a:rPr>
              <a:t>Hedef.1: Deprem: </a:t>
            </a:r>
          </a:p>
          <a:p>
            <a:pPr marL="0" indent="0" algn="just">
              <a:buFont typeface="Arial" pitchFamily="34" charset="0"/>
              <a:buNone/>
            </a:pPr>
            <a:endParaRPr lang="tr-TR" sz="3000" dirty="0">
              <a:solidFill>
                <a:srgbClr val="FF0000"/>
              </a:solidFill>
              <a:effectLst/>
              <a:latin typeface="Times New Roman" panose="02020603050405020304" pitchFamily="18" charset="0"/>
              <a:ea typeface="Times New Roman" panose="02020603050405020304" pitchFamily="18" charset="0"/>
            </a:endParaRPr>
          </a:p>
          <a:p>
            <a:pPr marL="106680" indent="0" algn="just">
              <a:lnSpc>
                <a:spcPct val="120000"/>
              </a:lnSpc>
              <a:buNone/>
            </a:pPr>
            <a:r>
              <a:rPr lang="tr-TR" sz="3000" b="1" dirty="0">
                <a:effectLst/>
                <a:latin typeface="Times New Roman" panose="02020603050405020304" pitchFamily="18" charset="0"/>
                <a:ea typeface="Times New Roman" panose="02020603050405020304" pitchFamily="18" charset="0"/>
              </a:rPr>
              <a:t>1.1.</a:t>
            </a:r>
            <a:r>
              <a:rPr lang="tr-TR" sz="3000" dirty="0">
                <a:effectLst/>
                <a:latin typeface="Times New Roman" panose="02020603050405020304" pitchFamily="18" charset="0"/>
                <a:ea typeface="Times New Roman" panose="02020603050405020304" pitchFamily="18" charset="0"/>
              </a:rPr>
              <a:t>İl Geneli Fay Hatları ve Yerleşkeye Etkileri Değerlendirilecek ve Raporlandırılacak</a:t>
            </a:r>
          </a:p>
          <a:p>
            <a:pPr marL="106680" indent="0" algn="just">
              <a:lnSpc>
                <a:spcPct val="120000"/>
              </a:lnSpc>
              <a:buNone/>
            </a:pPr>
            <a:r>
              <a:rPr lang="tr-TR" sz="3000" b="1" dirty="0">
                <a:effectLst/>
                <a:latin typeface="Times New Roman" panose="02020603050405020304" pitchFamily="18" charset="0"/>
                <a:ea typeface="Times New Roman" panose="02020603050405020304" pitchFamily="18" charset="0"/>
              </a:rPr>
              <a:t>1.2.</a:t>
            </a:r>
            <a:r>
              <a:rPr lang="tr-TR" sz="3000" dirty="0">
                <a:effectLst/>
                <a:latin typeface="Times New Roman" panose="02020603050405020304" pitchFamily="18" charset="0"/>
                <a:ea typeface="Times New Roman" panose="02020603050405020304" pitchFamily="18" charset="0"/>
              </a:rPr>
              <a:t>Tüm Yerleşkelerde Zemin </a:t>
            </a:r>
            <a:r>
              <a:rPr lang="tr-TR" sz="3000" dirty="0" err="1">
                <a:effectLst/>
                <a:latin typeface="Times New Roman" panose="02020603050405020304" pitchFamily="18" charset="0"/>
                <a:ea typeface="Times New Roman" panose="02020603050405020304" pitchFamily="18" charset="0"/>
              </a:rPr>
              <a:t>Etüd</a:t>
            </a:r>
            <a:r>
              <a:rPr lang="tr-TR" sz="3000" dirty="0">
                <a:effectLst/>
                <a:latin typeface="Times New Roman" panose="02020603050405020304" pitchFamily="18" charset="0"/>
                <a:ea typeface="Times New Roman" panose="02020603050405020304" pitchFamily="18" charset="0"/>
              </a:rPr>
              <a:t> ve İşlemleri Gerçekleşecek</a:t>
            </a:r>
          </a:p>
          <a:p>
            <a:pPr marL="106680" indent="0" algn="just">
              <a:lnSpc>
                <a:spcPct val="120000"/>
              </a:lnSpc>
              <a:buNone/>
            </a:pPr>
            <a:r>
              <a:rPr lang="tr-TR" sz="3000" b="1" dirty="0">
                <a:effectLst/>
                <a:latin typeface="Times New Roman" panose="02020603050405020304" pitchFamily="18" charset="0"/>
                <a:ea typeface="Times New Roman" panose="02020603050405020304" pitchFamily="18" charset="0"/>
              </a:rPr>
              <a:t>1.3.</a:t>
            </a:r>
            <a:r>
              <a:rPr lang="tr-TR" sz="3000" dirty="0">
                <a:effectLst/>
                <a:latin typeface="Times New Roman" panose="02020603050405020304" pitchFamily="18" charset="0"/>
                <a:ea typeface="Times New Roman" panose="02020603050405020304" pitchFamily="18" charset="0"/>
              </a:rPr>
              <a:t>Mevcut Yapı </a:t>
            </a:r>
            <a:r>
              <a:rPr lang="tr-TR" sz="3000" dirty="0" err="1">
                <a:effectLst/>
                <a:latin typeface="Times New Roman" panose="02020603050405020304" pitchFamily="18" charset="0"/>
                <a:ea typeface="Times New Roman" panose="02020603050405020304" pitchFamily="18" charset="0"/>
              </a:rPr>
              <a:t>Stoğunun</a:t>
            </a:r>
            <a:r>
              <a:rPr lang="tr-TR" sz="3000" dirty="0">
                <a:effectLst/>
                <a:latin typeface="Times New Roman" panose="02020603050405020304" pitchFamily="18" charset="0"/>
                <a:ea typeface="Times New Roman" panose="02020603050405020304" pitchFamily="18" charset="0"/>
              </a:rPr>
              <a:t> Depreme Dayanmasına İlişkin İlk Yapılan Binadan Başlanarak Deprem Dayanım Raporu Hazırlanacak </a:t>
            </a:r>
          </a:p>
          <a:p>
            <a:pPr marL="106680" indent="0" algn="just">
              <a:lnSpc>
                <a:spcPct val="120000"/>
              </a:lnSpc>
              <a:buNone/>
            </a:pPr>
            <a:r>
              <a:rPr lang="tr-TR" sz="3000" b="1" dirty="0">
                <a:effectLst/>
                <a:latin typeface="Times New Roman" panose="02020603050405020304" pitchFamily="18" charset="0"/>
                <a:ea typeface="Times New Roman" panose="02020603050405020304" pitchFamily="18" charset="0"/>
              </a:rPr>
              <a:t>1.4.</a:t>
            </a:r>
            <a:r>
              <a:rPr lang="tr-TR" sz="3000" dirty="0">
                <a:effectLst/>
                <a:latin typeface="Times New Roman" panose="02020603050405020304" pitchFamily="18" charset="0"/>
                <a:ea typeface="Times New Roman" panose="02020603050405020304" pitchFamily="18" charset="0"/>
              </a:rPr>
              <a:t>Depreme Dayanıklı Olmayan Binaların Yenilenmesi İçin Bütçe Çalışmaları Yapılacak</a:t>
            </a:r>
          </a:p>
          <a:p>
            <a:pPr marL="106680" indent="0" algn="just">
              <a:lnSpc>
                <a:spcPct val="120000"/>
              </a:lnSpc>
              <a:buNone/>
            </a:pPr>
            <a:endParaRPr lang="tr-TR" sz="3000" dirty="0">
              <a:effectLst/>
              <a:latin typeface="Times New Roman" panose="02020603050405020304" pitchFamily="18" charset="0"/>
              <a:ea typeface="Times New Roman" panose="02020603050405020304" pitchFamily="18" charset="0"/>
            </a:endParaRPr>
          </a:p>
          <a:p>
            <a:pPr marL="0" indent="0" algn="just">
              <a:lnSpc>
                <a:spcPct val="120000"/>
              </a:lnSpc>
              <a:buNone/>
            </a:pPr>
            <a:r>
              <a:rPr lang="tr-TR" sz="3000" b="1" dirty="0">
                <a:solidFill>
                  <a:srgbClr val="FF0000"/>
                </a:solidFill>
                <a:effectLst/>
                <a:latin typeface="Times New Roman" panose="02020603050405020304" pitchFamily="18" charset="0"/>
                <a:ea typeface="Times New Roman" panose="02020603050405020304" pitchFamily="18" charset="0"/>
              </a:rPr>
              <a:t>Hedef.2 - Enerji Verimliliği İşlemleri ve Kamu Binalarında Enerji Tasarrufu</a:t>
            </a:r>
            <a:r>
              <a:rPr lang="tr-TR" sz="3000" dirty="0">
                <a:solidFill>
                  <a:srgbClr val="FF0000"/>
                </a:solidFill>
                <a:effectLst/>
                <a:latin typeface="Times New Roman" panose="02020603050405020304" pitchFamily="18" charset="0"/>
                <a:ea typeface="Times New Roman" panose="02020603050405020304" pitchFamily="18" charset="0"/>
              </a:rPr>
              <a:t> </a:t>
            </a:r>
          </a:p>
          <a:p>
            <a:pPr marL="0" indent="0" algn="just">
              <a:lnSpc>
                <a:spcPct val="120000"/>
              </a:lnSpc>
              <a:buNone/>
            </a:pPr>
            <a:endParaRPr lang="tr-TR" sz="3000" dirty="0">
              <a:solidFill>
                <a:srgbClr val="FF0000"/>
              </a:solidFill>
              <a:effectLst/>
              <a:latin typeface="Times New Roman" panose="02020603050405020304" pitchFamily="18" charset="0"/>
              <a:ea typeface="Times New Roman" panose="02020603050405020304" pitchFamily="18" charset="0"/>
            </a:endParaRPr>
          </a:p>
          <a:p>
            <a:pPr marL="106680" indent="0" algn="just">
              <a:lnSpc>
                <a:spcPct val="120000"/>
              </a:lnSpc>
              <a:buNone/>
            </a:pPr>
            <a:r>
              <a:rPr lang="tr-TR" sz="3000" b="1" dirty="0">
                <a:effectLst/>
                <a:latin typeface="Times New Roman" panose="02020603050405020304" pitchFamily="18" charset="0"/>
                <a:ea typeface="Times New Roman" panose="02020603050405020304" pitchFamily="18" charset="0"/>
              </a:rPr>
              <a:t>2.1. </a:t>
            </a:r>
            <a:r>
              <a:rPr lang="tr-TR" sz="3000" dirty="0">
                <a:effectLst/>
                <a:latin typeface="Times New Roman" panose="02020603050405020304" pitchFamily="18" charset="0"/>
                <a:ea typeface="Times New Roman" panose="02020603050405020304" pitchFamily="18" charset="0"/>
              </a:rPr>
              <a:t>Isı Verimliliği Çalışmaları </a:t>
            </a:r>
          </a:p>
          <a:p>
            <a:pPr marL="106680" indent="0" algn="just">
              <a:lnSpc>
                <a:spcPct val="120000"/>
              </a:lnSpc>
              <a:buNone/>
            </a:pPr>
            <a:r>
              <a:rPr lang="tr-TR" sz="3000" b="1" dirty="0">
                <a:effectLst/>
                <a:latin typeface="Times New Roman" panose="02020603050405020304" pitchFamily="18" charset="0"/>
                <a:ea typeface="Times New Roman" panose="02020603050405020304" pitchFamily="18" charset="0"/>
              </a:rPr>
              <a:t>2.2.</a:t>
            </a:r>
            <a:r>
              <a:rPr lang="tr-TR" sz="3000" dirty="0">
                <a:effectLst/>
                <a:latin typeface="Times New Roman" panose="02020603050405020304" pitchFamily="18" charset="0"/>
                <a:ea typeface="Times New Roman" panose="02020603050405020304" pitchFamily="18" charset="0"/>
              </a:rPr>
              <a:t> Isıtıcı Elemanların Verimliliği </a:t>
            </a:r>
          </a:p>
          <a:p>
            <a:pPr marL="106680" indent="0" algn="just">
              <a:lnSpc>
                <a:spcPct val="120000"/>
              </a:lnSpc>
              <a:buNone/>
            </a:pPr>
            <a:r>
              <a:rPr lang="tr-TR" sz="3000" b="1" dirty="0">
                <a:effectLst/>
                <a:latin typeface="Times New Roman" panose="02020603050405020304" pitchFamily="18" charset="0"/>
                <a:ea typeface="Times New Roman" panose="02020603050405020304" pitchFamily="18" charset="0"/>
              </a:rPr>
              <a:t>2.3. </a:t>
            </a:r>
            <a:r>
              <a:rPr lang="tr-TR" sz="3000" dirty="0">
                <a:effectLst/>
                <a:latin typeface="Times New Roman" panose="02020603050405020304" pitchFamily="18" charset="0"/>
                <a:ea typeface="Times New Roman" panose="02020603050405020304" pitchFamily="18" charset="0"/>
              </a:rPr>
              <a:t>Isıtılan Mekan Verimliliği </a:t>
            </a:r>
          </a:p>
          <a:p>
            <a:pPr marL="106680" indent="0" algn="just">
              <a:lnSpc>
                <a:spcPct val="120000"/>
              </a:lnSpc>
              <a:buNone/>
            </a:pPr>
            <a:r>
              <a:rPr lang="tr-TR" sz="3000" b="1" dirty="0">
                <a:effectLst/>
                <a:latin typeface="Times New Roman" panose="02020603050405020304" pitchFamily="18" charset="0"/>
                <a:ea typeface="Times New Roman" panose="02020603050405020304" pitchFamily="18" charset="0"/>
              </a:rPr>
              <a:t>2.4.</a:t>
            </a:r>
            <a:r>
              <a:rPr lang="tr-TR" sz="3000" dirty="0">
                <a:effectLst/>
                <a:latin typeface="Times New Roman" panose="02020603050405020304" pitchFamily="18" charset="0"/>
                <a:ea typeface="Times New Roman" panose="02020603050405020304" pitchFamily="18" charset="0"/>
              </a:rPr>
              <a:t> </a:t>
            </a:r>
            <a:r>
              <a:rPr lang="tr-TR" sz="3000" dirty="0" err="1">
                <a:effectLst/>
                <a:latin typeface="Times New Roman" panose="02020603050405020304" pitchFamily="18" charset="0"/>
                <a:ea typeface="Times New Roman" panose="02020603050405020304" pitchFamily="18" charset="0"/>
              </a:rPr>
              <a:t>Kojenarasyon</a:t>
            </a:r>
            <a:r>
              <a:rPr lang="tr-TR" sz="3000" dirty="0">
                <a:effectLst/>
                <a:latin typeface="Times New Roman" panose="02020603050405020304" pitchFamily="18" charset="0"/>
                <a:ea typeface="Times New Roman" panose="02020603050405020304" pitchFamily="18" charset="0"/>
              </a:rPr>
              <a:t> </a:t>
            </a:r>
          </a:p>
          <a:p>
            <a:pPr marL="106680" indent="0" algn="just">
              <a:lnSpc>
                <a:spcPct val="120000"/>
              </a:lnSpc>
              <a:buNone/>
            </a:pPr>
            <a:endParaRPr lang="tr-TR" sz="3000" dirty="0">
              <a:effectLst/>
              <a:latin typeface="Times New Roman" panose="02020603050405020304" pitchFamily="18" charset="0"/>
              <a:ea typeface="Times New Roman" panose="02020603050405020304" pitchFamily="18" charset="0"/>
            </a:endParaRPr>
          </a:p>
          <a:p>
            <a:pPr marL="106680" indent="0" algn="just">
              <a:lnSpc>
                <a:spcPct val="120000"/>
              </a:lnSpc>
              <a:buNone/>
            </a:pPr>
            <a:endParaRPr lang="tr-TR" sz="3000" dirty="0">
              <a:effectLst/>
              <a:latin typeface="Times New Roman" panose="02020603050405020304" pitchFamily="18" charset="0"/>
              <a:ea typeface="Times New Roman" panose="02020603050405020304" pitchFamily="18" charset="0"/>
            </a:endParaRPr>
          </a:p>
          <a:p>
            <a:pPr marL="106680" indent="0" algn="just">
              <a:lnSpc>
                <a:spcPct val="120000"/>
              </a:lnSpc>
              <a:buNone/>
            </a:pPr>
            <a:r>
              <a:rPr lang="tr-TR" sz="3000" b="1" dirty="0">
                <a:effectLst/>
                <a:latin typeface="Times New Roman" panose="02020603050405020304" pitchFamily="18" charset="0"/>
                <a:ea typeface="Times New Roman" panose="02020603050405020304" pitchFamily="18" charset="0"/>
              </a:rPr>
              <a:t>2.5. </a:t>
            </a:r>
            <a:r>
              <a:rPr lang="tr-TR" sz="3000" dirty="0">
                <a:effectLst/>
                <a:latin typeface="Times New Roman" panose="02020603050405020304" pitchFamily="18" charset="0"/>
                <a:ea typeface="Times New Roman" panose="02020603050405020304" pitchFamily="18" charset="0"/>
              </a:rPr>
              <a:t>Aydınlatma Elemanlarının Verimliliği</a:t>
            </a:r>
          </a:p>
          <a:p>
            <a:pPr marL="106680" indent="0">
              <a:lnSpc>
                <a:spcPct val="120000"/>
              </a:lnSpc>
              <a:buNone/>
            </a:pPr>
            <a:r>
              <a:rPr lang="tr-TR" sz="3000" b="1" dirty="0">
                <a:effectLst/>
                <a:latin typeface="Times New Roman" panose="02020603050405020304" pitchFamily="18" charset="0"/>
                <a:ea typeface="Times New Roman" panose="02020603050405020304" pitchFamily="18" charset="0"/>
              </a:rPr>
              <a:t>2.6. </a:t>
            </a:r>
            <a:r>
              <a:rPr lang="tr-TR" sz="3000" dirty="0">
                <a:effectLst/>
                <a:latin typeface="Times New Roman" panose="02020603050405020304" pitchFamily="18" charset="0"/>
                <a:ea typeface="Times New Roman" panose="02020603050405020304" pitchFamily="18" charset="0"/>
              </a:rPr>
              <a:t>Elektrik Verimliliği -</a:t>
            </a:r>
            <a:r>
              <a:rPr lang="tr-TR" sz="3000" dirty="0" err="1">
                <a:effectLst/>
                <a:latin typeface="Times New Roman" panose="02020603050405020304" pitchFamily="18" charset="0"/>
                <a:ea typeface="Times New Roman" panose="02020603050405020304" pitchFamily="18" charset="0"/>
              </a:rPr>
              <a:t>Pc’lerin</a:t>
            </a:r>
            <a:r>
              <a:rPr lang="tr-TR" sz="3000" dirty="0">
                <a:effectLst/>
                <a:latin typeface="Times New Roman" panose="02020603050405020304" pitchFamily="18" charset="0"/>
                <a:ea typeface="Times New Roman" panose="02020603050405020304" pitchFamily="18" charset="0"/>
              </a:rPr>
              <a:t> Elektrik Tüketimi </a:t>
            </a:r>
          </a:p>
          <a:p>
            <a:pPr marL="106680" indent="0">
              <a:lnSpc>
                <a:spcPct val="120000"/>
              </a:lnSpc>
              <a:buNone/>
            </a:pPr>
            <a:r>
              <a:rPr lang="tr-TR" sz="3000" b="1" dirty="0">
                <a:effectLst/>
                <a:latin typeface="Times New Roman" panose="02020603050405020304" pitchFamily="18" charset="0"/>
                <a:ea typeface="Times New Roman" panose="02020603050405020304" pitchFamily="18" charset="0"/>
              </a:rPr>
              <a:t>2.7. </a:t>
            </a:r>
            <a:r>
              <a:rPr lang="tr-TR" sz="3000" dirty="0">
                <a:effectLst/>
                <a:latin typeface="Times New Roman" panose="02020603050405020304" pitchFamily="18" charset="0"/>
                <a:ea typeface="Times New Roman" panose="02020603050405020304" pitchFamily="18" charset="0"/>
              </a:rPr>
              <a:t>Yenilenebilir Enerji Kaynaklarının Projelendirilmesi</a:t>
            </a:r>
          </a:p>
          <a:p>
            <a:pPr marL="0" indent="0">
              <a:lnSpc>
                <a:spcPct val="120000"/>
              </a:lnSpc>
              <a:buNone/>
            </a:pPr>
            <a:endParaRPr lang="tr-TR" sz="3000" dirty="0">
              <a:latin typeface="Times New Roman" panose="02020603050405020304" pitchFamily="18" charset="0"/>
              <a:ea typeface="Times New Roman" panose="02020603050405020304" pitchFamily="18" charset="0"/>
            </a:endParaRPr>
          </a:p>
          <a:p>
            <a:pPr marL="0" indent="0">
              <a:lnSpc>
                <a:spcPct val="120000"/>
              </a:lnSpc>
              <a:buNone/>
            </a:pPr>
            <a:r>
              <a:rPr lang="tr-TR" sz="3000" b="1" dirty="0">
                <a:solidFill>
                  <a:srgbClr val="FF0000"/>
                </a:solidFill>
                <a:effectLst/>
                <a:latin typeface="Times New Roman" panose="02020603050405020304" pitchFamily="18" charset="0"/>
                <a:ea typeface="Times New Roman" panose="02020603050405020304" pitchFamily="18" charset="0"/>
              </a:rPr>
              <a:t>Hedef 3. Yeşil Kampus Etkinlikleri </a:t>
            </a:r>
          </a:p>
          <a:p>
            <a:pPr marL="0" indent="0">
              <a:lnSpc>
                <a:spcPct val="120000"/>
              </a:lnSpc>
              <a:buNone/>
            </a:pPr>
            <a:endParaRPr lang="tr-TR" sz="3000" dirty="0">
              <a:solidFill>
                <a:srgbClr val="FF0000"/>
              </a:solidFill>
              <a:effectLst/>
              <a:latin typeface="Times New Roman" panose="02020603050405020304" pitchFamily="18" charset="0"/>
              <a:ea typeface="Times New Roman" panose="02020603050405020304" pitchFamily="18" charset="0"/>
            </a:endParaRPr>
          </a:p>
          <a:p>
            <a:pPr marL="106680" indent="0">
              <a:lnSpc>
                <a:spcPct val="120000"/>
              </a:lnSpc>
              <a:buNone/>
            </a:pPr>
            <a:r>
              <a:rPr lang="tr-TR" sz="3000" b="1" dirty="0">
                <a:effectLst/>
                <a:latin typeface="Times New Roman" panose="02020603050405020304" pitchFamily="18" charset="0"/>
                <a:ea typeface="Times New Roman" panose="02020603050405020304" pitchFamily="18" charset="0"/>
              </a:rPr>
              <a:t>3.1. </a:t>
            </a:r>
            <a:r>
              <a:rPr lang="tr-TR" sz="3000" dirty="0">
                <a:effectLst/>
                <a:latin typeface="Times New Roman" panose="02020603050405020304" pitchFamily="18" charset="0"/>
                <a:ea typeface="Times New Roman" panose="02020603050405020304" pitchFamily="18" charset="0"/>
              </a:rPr>
              <a:t>Sürdürülebilir ve Yeşil Olmak</a:t>
            </a:r>
          </a:p>
          <a:p>
            <a:pPr marL="106680" indent="0">
              <a:lnSpc>
                <a:spcPct val="120000"/>
              </a:lnSpc>
              <a:buNone/>
            </a:pPr>
            <a:r>
              <a:rPr lang="tr-TR" sz="3000" b="1" dirty="0">
                <a:effectLst/>
                <a:latin typeface="Times New Roman" panose="02020603050405020304" pitchFamily="18" charset="0"/>
                <a:ea typeface="Times New Roman" panose="02020603050405020304" pitchFamily="18" charset="0"/>
              </a:rPr>
              <a:t>3.2. </a:t>
            </a:r>
            <a:r>
              <a:rPr lang="tr-TR" sz="3000" dirty="0">
                <a:effectLst/>
                <a:latin typeface="Times New Roman" panose="02020603050405020304" pitchFamily="18" charset="0"/>
                <a:ea typeface="Times New Roman" panose="02020603050405020304" pitchFamily="18" charset="0"/>
              </a:rPr>
              <a:t>Tasarruf Envanteri (Karbon Ayak İzi)</a:t>
            </a:r>
          </a:p>
          <a:p>
            <a:pPr marL="106680" indent="0">
              <a:lnSpc>
                <a:spcPct val="120000"/>
              </a:lnSpc>
              <a:buNone/>
            </a:pPr>
            <a:r>
              <a:rPr lang="tr-TR" sz="3000" b="1" dirty="0">
                <a:effectLst/>
                <a:latin typeface="Times New Roman" panose="02020603050405020304" pitchFamily="18" charset="0"/>
                <a:ea typeface="Times New Roman" panose="02020603050405020304" pitchFamily="18" charset="0"/>
              </a:rPr>
              <a:t>3.3. </a:t>
            </a:r>
            <a:r>
              <a:rPr lang="tr-TR" sz="3000" dirty="0">
                <a:effectLst/>
                <a:latin typeface="Times New Roman" panose="02020603050405020304" pitchFamily="18" charset="0"/>
                <a:ea typeface="Times New Roman" panose="02020603050405020304" pitchFamily="18" charset="0"/>
              </a:rPr>
              <a:t>Atık Yönetimi</a:t>
            </a:r>
          </a:p>
          <a:p>
            <a:pPr marL="106680" indent="0">
              <a:lnSpc>
                <a:spcPct val="120000"/>
              </a:lnSpc>
              <a:buNone/>
            </a:pPr>
            <a:r>
              <a:rPr lang="tr-TR" sz="3000" b="1" dirty="0">
                <a:effectLst/>
                <a:latin typeface="Times New Roman" panose="02020603050405020304" pitchFamily="18" charset="0"/>
                <a:ea typeface="Times New Roman" panose="02020603050405020304" pitchFamily="18" charset="0"/>
              </a:rPr>
              <a:t>3.4. </a:t>
            </a:r>
            <a:r>
              <a:rPr lang="tr-TR" sz="3000" dirty="0">
                <a:effectLst/>
                <a:latin typeface="Times New Roman" panose="02020603050405020304" pitchFamily="18" charset="0"/>
                <a:ea typeface="Times New Roman" panose="02020603050405020304" pitchFamily="18" charset="0"/>
              </a:rPr>
              <a:t>Yeşil Kampüs İşlemleri  </a:t>
            </a:r>
          </a:p>
          <a:p>
            <a:pPr marL="106680" indent="0">
              <a:lnSpc>
                <a:spcPct val="120000"/>
              </a:lnSpc>
              <a:buNone/>
            </a:pPr>
            <a:endParaRPr lang="tr-TR" sz="3000" dirty="0">
              <a:effectLst/>
              <a:latin typeface="Times New Roman" panose="02020603050405020304" pitchFamily="18" charset="0"/>
              <a:ea typeface="Times New Roman" panose="02020603050405020304" pitchFamily="18" charset="0"/>
            </a:endParaRPr>
          </a:p>
          <a:p>
            <a:pPr marL="0" indent="0">
              <a:lnSpc>
                <a:spcPct val="120000"/>
              </a:lnSpc>
              <a:buNone/>
            </a:pPr>
            <a:r>
              <a:rPr lang="tr-TR" sz="3000" b="1" dirty="0">
                <a:solidFill>
                  <a:srgbClr val="FF0000"/>
                </a:solidFill>
                <a:effectLst/>
                <a:latin typeface="Times New Roman" panose="02020603050405020304" pitchFamily="18" charset="0"/>
                <a:ea typeface="Times New Roman" panose="02020603050405020304" pitchFamily="18" charset="0"/>
              </a:rPr>
              <a:t>Hedef 4.  Engelli Dostu Üniversite / Yaya ve Bisiklet Yolu</a:t>
            </a:r>
          </a:p>
          <a:p>
            <a:pPr marL="0" indent="0">
              <a:lnSpc>
                <a:spcPct val="120000"/>
              </a:lnSpc>
              <a:buNone/>
            </a:pPr>
            <a:endParaRPr lang="tr-TR" sz="3000" dirty="0">
              <a:solidFill>
                <a:srgbClr val="FF0000"/>
              </a:solidFill>
              <a:effectLst/>
              <a:latin typeface="Times New Roman" panose="02020603050405020304" pitchFamily="18" charset="0"/>
              <a:ea typeface="Times New Roman" panose="02020603050405020304" pitchFamily="18" charset="0"/>
            </a:endParaRPr>
          </a:p>
          <a:p>
            <a:pPr marL="106680" indent="0">
              <a:lnSpc>
                <a:spcPct val="120000"/>
              </a:lnSpc>
              <a:buNone/>
            </a:pPr>
            <a:r>
              <a:rPr lang="tr-TR" sz="3000" b="1" dirty="0">
                <a:effectLst/>
                <a:latin typeface="Times New Roman" panose="02020603050405020304" pitchFamily="18" charset="0"/>
                <a:ea typeface="Times New Roman" panose="02020603050405020304" pitchFamily="18" charset="0"/>
              </a:rPr>
              <a:t>4.1.</a:t>
            </a:r>
            <a:r>
              <a:rPr lang="tr-TR" sz="3000" dirty="0">
                <a:effectLst/>
                <a:latin typeface="Times New Roman" panose="02020603050405020304" pitchFamily="18" charset="0"/>
                <a:ea typeface="Times New Roman" panose="02020603050405020304" pitchFamily="18" charset="0"/>
              </a:rPr>
              <a:t> Engelli Dostu Üniversite</a:t>
            </a:r>
          </a:p>
          <a:p>
            <a:pPr marL="106680" indent="0">
              <a:lnSpc>
                <a:spcPct val="120000"/>
              </a:lnSpc>
              <a:buNone/>
            </a:pPr>
            <a:r>
              <a:rPr lang="tr-TR" sz="3000" b="1" dirty="0">
                <a:effectLst/>
                <a:latin typeface="Times New Roman" panose="02020603050405020304" pitchFamily="18" charset="0"/>
                <a:ea typeface="Times New Roman" panose="02020603050405020304" pitchFamily="18" charset="0"/>
              </a:rPr>
              <a:t>4.2. </a:t>
            </a:r>
            <a:r>
              <a:rPr lang="tr-TR" sz="3000" dirty="0">
                <a:effectLst/>
                <a:latin typeface="Times New Roman" panose="02020603050405020304" pitchFamily="18" charset="0"/>
                <a:ea typeface="Times New Roman" panose="02020603050405020304" pitchFamily="18" charset="0"/>
              </a:rPr>
              <a:t>Tüm Sert Zemin Ve Engelli Erişimi, Bisiklet Ve Yaya Yollarının Peyzaj Projesine Eklenmesi</a:t>
            </a:r>
          </a:p>
          <a:p>
            <a:pPr marL="106680" indent="0">
              <a:lnSpc>
                <a:spcPct val="120000"/>
              </a:lnSpc>
              <a:buNone/>
            </a:pPr>
            <a:endParaRPr lang="tr-TR" sz="3000" dirty="0">
              <a:effectLst/>
              <a:latin typeface="Times New Roman" panose="02020603050405020304" pitchFamily="18" charset="0"/>
              <a:ea typeface="Times New Roman" panose="02020603050405020304" pitchFamily="18" charset="0"/>
            </a:endParaRPr>
          </a:p>
          <a:p>
            <a:pPr marL="0" indent="0">
              <a:lnSpc>
                <a:spcPct val="120000"/>
              </a:lnSpc>
              <a:buNone/>
            </a:pPr>
            <a:r>
              <a:rPr lang="tr-TR" sz="3000" b="1" dirty="0">
                <a:solidFill>
                  <a:srgbClr val="FF0000"/>
                </a:solidFill>
                <a:effectLst/>
                <a:latin typeface="Times New Roman" panose="02020603050405020304" pitchFamily="18" charset="0"/>
                <a:ea typeface="Times New Roman" panose="02020603050405020304" pitchFamily="18" charset="0"/>
              </a:rPr>
              <a:t>Hedef 5. Alt Yapı ve Üst Yapı Elemanlarının ve İmar Durumlarının Revizyonu ve Güncellenmesi</a:t>
            </a:r>
            <a:endParaRPr lang="tr-TR" sz="3000" dirty="0">
              <a:solidFill>
                <a:srgbClr val="FF0000"/>
              </a:solidFill>
              <a:effectLst/>
              <a:latin typeface="Times New Roman" panose="02020603050405020304" pitchFamily="18" charset="0"/>
              <a:ea typeface="Times New Roman" panose="02020603050405020304" pitchFamily="18" charset="0"/>
            </a:endParaRPr>
          </a:p>
          <a:p>
            <a:pPr marL="0" indent="0" algn="just">
              <a:buNone/>
            </a:pP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40609214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4C3D55DF-1932-4DAC-BC78-4365FD5A9252}"/>
              </a:ext>
            </a:extLst>
          </p:cNvPr>
          <p:cNvSpPr txBox="1">
            <a:spLocks noGrp="1"/>
          </p:cNvSpPr>
          <p:nvPr>
            <p:ph type="title"/>
          </p:nvPr>
        </p:nvSpPr>
        <p:spPr>
          <a:xfrm>
            <a:off x="393701" y="43039"/>
            <a:ext cx="8890000" cy="447674"/>
          </a:xfrm>
          <a:prstGeom prst="rect">
            <a:avLst/>
          </a:prstGeom>
          <a:noFill/>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92500"/>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sz="1800" b="1" dirty="0">
                <a:solidFill>
                  <a:schemeClr val="accent2">
                    <a:lumMod val="50000"/>
                  </a:schemeClr>
                </a:solidFill>
                <a:latin typeface="Tw Cen MT" panose="020B0602020104020603" pitchFamily="34" charset="0"/>
                <a:ea typeface="+mj-ea"/>
                <a:cs typeface="+mj-cs"/>
              </a:rPr>
              <a:t>II- AMAÇLAR VE HEDEFLER</a:t>
            </a:r>
          </a:p>
        </p:txBody>
      </p:sp>
      <p:sp>
        <p:nvSpPr>
          <p:cNvPr id="5" name="Başlık 1">
            <a:extLst>
              <a:ext uri="{FF2B5EF4-FFF2-40B4-BE49-F238E27FC236}">
                <a16:creationId xmlns:a16="http://schemas.microsoft.com/office/drawing/2014/main" id="{027BABFF-9B73-4B58-B1CE-AE8170A524E1}"/>
              </a:ext>
            </a:extLst>
          </p:cNvPr>
          <p:cNvSpPr txBox="1">
            <a:spLocks/>
          </p:cNvSpPr>
          <p:nvPr/>
        </p:nvSpPr>
        <p:spPr>
          <a:xfrm>
            <a:off x="393701" y="552905"/>
            <a:ext cx="8890000" cy="371396"/>
          </a:xfrm>
          <a:prstGeom prst="rect">
            <a:avLst/>
          </a:prstGeom>
          <a:noFill/>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1800" b="1" i="0" u="none" strike="noStrike" kern="1200" cap="none" spc="0" normalizeH="0" baseline="0" noProof="0" dirty="0">
                <a:ln>
                  <a:noFill/>
                </a:ln>
                <a:solidFill>
                  <a:schemeClr val="accent2">
                    <a:lumMod val="50000"/>
                  </a:schemeClr>
                </a:solidFill>
                <a:effectLst/>
                <a:uLnTx/>
                <a:uFillTx/>
                <a:latin typeface="Tw Cen MT" panose="020B0602020104020603" pitchFamily="34" charset="0"/>
              </a:rPr>
              <a:t>B- İdarenin Stratejik Planında Yer Alan Amaç ve Hedefler</a:t>
            </a:r>
          </a:p>
        </p:txBody>
      </p:sp>
      <p:graphicFrame>
        <p:nvGraphicFramePr>
          <p:cNvPr id="6" name="Tablo 5">
            <a:extLst>
              <a:ext uri="{FF2B5EF4-FFF2-40B4-BE49-F238E27FC236}">
                <a16:creationId xmlns:a16="http://schemas.microsoft.com/office/drawing/2014/main" id="{7EB22630-1C71-48BD-B565-408B83E93EC9}"/>
              </a:ext>
            </a:extLst>
          </p:cNvPr>
          <p:cNvGraphicFramePr>
            <a:graphicFrameLocks noGrp="1"/>
          </p:cNvGraphicFramePr>
          <p:nvPr>
            <p:extLst>
              <p:ext uri="{D42A27DB-BD31-4B8C-83A1-F6EECF244321}">
                <p14:modId xmlns:p14="http://schemas.microsoft.com/office/powerpoint/2010/main" val="2188782283"/>
              </p:ext>
            </p:extLst>
          </p:nvPr>
        </p:nvGraphicFramePr>
        <p:xfrm>
          <a:off x="393700" y="986493"/>
          <a:ext cx="8890002" cy="5826328"/>
        </p:xfrm>
        <a:graphic>
          <a:graphicData uri="http://schemas.openxmlformats.org/drawingml/2006/table">
            <a:tbl>
              <a:tblPr firstRow="1" firstCol="1" bandRow="1"/>
              <a:tblGrid>
                <a:gridCol w="4445001">
                  <a:extLst>
                    <a:ext uri="{9D8B030D-6E8A-4147-A177-3AD203B41FA5}">
                      <a16:colId xmlns:a16="http://schemas.microsoft.com/office/drawing/2014/main" val="3584128389"/>
                    </a:ext>
                  </a:extLst>
                </a:gridCol>
                <a:gridCol w="4445001">
                  <a:extLst>
                    <a:ext uri="{9D8B030D-6E8A-4147-A177-3AD203B41FA5}">
                      <a16:colId xmlns:a16="http://schemas.microsoft.com/office/drawing/2014/main" val="1896050034"/>
                    </a:ext>
                  </a:extLst>
                </a:gridCol>
              </a:tblGrid>
              <a:tr h="177666">
                <a:tc>
                  <a:txBody>
                    <a:bodyPr/>
                    <a:lstStyle/>
                    <a:p>
                      <a:pPr algn="ctr"/>
                      <a:r>
                        <a:rPr lang="tr-TR" sz="1200" b="1" i="1" dirty="0">
                          <a:solidFill>
                            <a:srgbClr val="000000"/>
                          </a:solidFill>
                          <a:effectLst/>
                          <a:latin typeface="Times New Roman" panose="02020603050405020304" pitchFamily="18" charset="0"/>
                          <a:ea typeface="Times New Roman" panose="02020603050405020304" pitchFamily="18" charset="0"/>
                        </a:rPr>
                        <a:t>Stratejik Amaçlar</a:t>
                      </a:r>
                      <a:endParaRPr lang="tr-TR" sz="1200" dirty="0">
                        <a:effectLst/>
                        <a:latin typeface="Times New Roman" panose="02020603050405020304" pitchFamily="18" charset="0"/>
                        <a:ea typeface="Times New Roman" panose="02020603050405020304" pitchFamily="18" charset="0"/>
                      </a:endParaRPr>
                    </a:p>
                  </a:txBody>
                  <a:tcPr marL="22368" marR="223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ctr"/>
                      <a:r>
                        <a:rPr lang="tr-TR" sz="1200" b="1" i="1" dirty="0">
                          <a:solidFill>
                            <a:srgbClr val="000000"/>
                          </a:solidFill>
                          <a:effectLst/>
                          <a:latin typeface="Times New Roman" panose="02020603050405020304" pitchFamily="18" charset="0"/>
                          <a:ea typeface="Times New Roman" panose="02020603050405020304" pitchFamily="18" charset="0"/>
                        </a:rPr>
                        <a:t>Stratejik Hedefler</a:t>
                      </a:r>
                      <a:endParaRPr lang="tr-TR" sz="1200" dirty="0">
                        <a:effectLst/>
                        <a:latin typeface="Times New Roman" panose="02020603050405020304" pitchFamily="18" charset="0"/>
                        <a:ea typeface="Times New Roman" panose="02020603050405020304" pitchFamily="18" charset="0"/>
                      </a:endParaRPr>
                    </a:p>
                  </a:txBody>
                  <a:tcPr marL="22368" marR="223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val="4093869813"/>
                  </a:ext>
                </a:extLst>
              </a:tr>
              <a:tr h="254805">
                <a:tc rowSpan="2">
                  <a:txBody>
                    <a:bodyPr/>
                    <a:lstStyle/>
                    <a:p>
                      <a:pPr algn="just"/>
                      <a:r>
                        <a:rPr lang="tr-TR" sz="1200" dirty="0">
                          <a:solidFill>
                            <a:srgbClr val="000000"/>
                          </a:solidFill>
                          <a:effectLst/>
                          <a:latin typeface="Times New Roman" panose="02020603050405020304" pitchFamily="18" charset="0"/>
                          <a:ea typeface="Times New Roman" panose="02020603050405020304" pitchFamily="18" charset="0"/>
                        </a:rPr>
                        <a:t>Yatırım programı çerçevesinde devam eden projeleri etkin bir şekilde tamamlayıp hizmete sunmak.</a:t>
                      </a:r>
                      <a:endParaRPr lang="tr-TR" sz="1200" dirty="0">
                        <a:effectLst/>
                        <a:latin typeface="Times New Roman" panose="02020603050405020304" pitchFamily="18" charset="0"/>
                        <a:ea typeface="Times New Roman" panose="02020603050405020304" pitchFamily="18" charset="0"/>
                      </a:endParaRPr>
                    </a:p>
                  </a:txBody>
                  <a:tcPr marL="22368" marR="223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tr-TR" sz="1200" dirty="0">
                          <a:solidFill>
                            <a:srgbClr val="000000"/>
                          </a:solidFill>
                          <a:effectLst/>
                          <a:latin typeface="Times New Roman" panose="02020603050405020304" pitchFamily="18" charset="0"/>
                          <a:ea typeface="Times New Roman" panose="02020603050405020304" pitchFamily="18" charset="0"/>
                        </a:rPr>
                        <a:t>Altyapı ve fiziksel alanların %70 oranında geliştirilmesi</a:t>
                      </a:r>
                      <a:endParaRPr lang="tr-TR" sz="1200" dirty="0">
                        <a:effectLst/>
                        <a:latin typeface="Times New Roman" panose="02020603050405020304" pitchFamily="18" charset="0"/>
                        <a:ea typeface="Times New Roman" panose="02020603050405020304" pitchFamily="18" charset="0"/>
                      </a:endParaRPr>
                    </a:p>
                  </a:txBody>
                  <a:tcPr marL="22368" marR="223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98566044"/>
                  </a:ext>
                </a:extLst>
              </a:tr>
              <a:tr h="568868">
                <a:tc vMerge="1">
                  <a:txBody>
                    <a:bodyPr/>
                    <a:lstStyle/>
                    <a:p>
                      <a:endParaRPr lang="tr-TR"/>
                    </a:p>
                  </a:txBody>
                  <a:tcPr/>
                </a:tc>
                <a:tc>
                  <a:txBody>
                    <a:bodyPr/>
                    <a:lstStyle/>
                    <a:p>
                      <a:pPr algn="just"/>
                      <a:r>
                        <a:rPr lang="tr-TR" sz="1200" dirty="0">
                          <a:solidFill>
                            <a:srgbClr val="000000"/>
                          </a:solidFill>
                          <a:effectLst/>
                          <a:latin typeface="Times New Roman" panose="02020603050405020304" pitchFamily="18" charset="0"/>
                          <a:ea typeface="Times New Roman" panose="02020603050405020304" pitchFamily="18" charset="0"/>
                        </a:rPr>
                        <a:t>Üniversitemiz eğitim, öğretim, hizmet ve Ar-Ge amaçlı ortamları çağdaş bir görünüme dönüştürerek öğrenci ve idari personelimizin günümüz koşullarına uygun fiziksel mekanlarda hizmet sağlamak</a:t>
                      </a:r>
                      <a:endParaRPr lang="tr-TR" sz="1200" dirty="0">
                        <a:effectLst/>
                        <a:latin typeface="Times New Roman" panose="02020603050405020304" pitchFamily="18" charset="0"/>
                        <a:ea typeface="Times New Roman" panose="02020603050405020304" pitchFamily="18" charset="0"/>
                      </a:endParaRPr>
                    </a:p>
                  </a:txBody>
                  <a:tcPr marL="22368" marR="223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6863638"/>
                  </a:ext>
                </a:extLst>
              </a:tr>
              <a:tr h="568868">
                <a:tc>
                  <a:txBody>
                    <a:bodyPr/>
                    <a:lstStyle/>
                    <a:p>
                      <a:pPr algn="just"/>
                      <a:r>
                        <a:rPr lang="tr-TR" sz="1200" dirty="0">
                          <a:solidFill>
                            <a:srgbClr val="000000"/>
                          </a:solidFill>
                          <a:effectLst/>
                          <a:latin typeface="Times New Roman" panose="02020603050405020304" pitchFamily="18" charset="0"/>
                          <a:ea typeface="Times New Roman" panose="02020603050405020304" pitchFamily="18" charset="0"/>
                        </a:rPr>
                        <a:t>Var olan yapıların eksiklerini belirleyip tadilatlarını düzenli olarak yapmak, gereken yerlerde daha modern ve ergonomik tasarımlar uygulamak.</a:t>
                      </a:r>
                      <a:endParaRPr lang="tr-TR" sz="1200" dirty="0">
                        <a:effectLst/>
                        <a:latin typeface="Times New Roman" panose="02020603050405020304" pitchFamily="18" charset="0"/>
                        <a:ea typeface="Times New Roman" panose="02020603050405020304" pitchFamily="18" charset="0"/>
                      </a:endParaRPr>
                    </a:p>
                  </a:txBody>
                  <a:tcPr marL="22368" marR="223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tr-TR" sz="1200" dirty="0">
                          <a:solidFill>
                            <a:srgbClr val="000000"/>
                          </a:solidFill>
                          <a:effectLst/>
                          <a:latin typeface="Times New Roman" panose="02020603050405020304" pitchFamily="18" charset="0"/>
                          <a:ea typeface="Times New Roman" panose="02020603050405020304" pitchFamily="18" charset="0"/>
                        </a:rPr>
                        <a:t>Üniversitemiz eğitim, öğretim, hizmet ve Ar-Ge amaçlı ortamları çağdaş bir görünüme dönüştürerek öğrenci ve idari personelimizin günümüz koşullarına uygun fiziksel mekanlarda hizmet sağlamak</a:t>
                      </a:r>
                      <a:endParaRPr lang="tr-TR" sz="1200" dirty="0">
                        <a:effectLst/>
                        <a:latin typeface="Times New Roman" panose="02020603050405020304" pitchFamily="18" charset="0"/>
                        <a:ea typeface="Times New Roman" panose="02020603050405020304" pitchFamily="18" charset="0"/>
                      </a:endParaRPr>
                    </a:p>
                  </a:txBody>
                  <a:tcPr marL="22368" marR="223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07581747"/>
                  </a:ext>
                </a:extLst>
              </a:tr>
              <a:tr h="177666">
                <a:tc rowSpan="5">
                  <a:txBody>
                    <a:bodyPr/>
                    <a:lstStyle/>
                    <a:p>
                      <a:pPr algn="just"/>
                      <a:r>
                        <a:rPr lang="tr-TR" sz="1200" dirty="0">
                          <a:solidFill>
                            <a:srgbClr val="000000"/>
                          </a:solidFill>
                          <a:effectLst/>
                          <a:latin typeface="Times New Roman" panose="02020603050405020304" pitchFamily="18" charset="0"/>
                          <a:ea typeface="Times New Roman" panose="02020603050405020304" pitchFamily="18" charset="0"/>
                        </a:rPr>
                        <a:t>Yatırım programı çerçevesinde yeni projeleri etkin bir şekilde tamamlayıp hizmete sunmak. Var olan yapıların eksiklerini belirleyip tadilatlarını düzenli olarak yapmak, gereken yerlerde daha modern ve ergonomik tasarımlar uygulamak.</a:t>
                      </a:r>
                      <a:endParaRPr lang="tr-TR" sz="1200" dirty="0">
                        <a:effectLst/>
                        <a:latin typeface="Times New Roman" panose="02020603050405020304" pitchFamily="18" charset="0"/>
                        <a:ea typeface="Times New Roman" panose="02020603050405020304" pitchFamily="18" charset="0"/>
                      </a:endParaRPr>
                    </a:p>
                  </a:txBody>
                  <a:tcPr marL="22368" marR="223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tr-TR" sz="1200" dirty="0">
                          <a:solidFill>
                            <a:srgbClr val="000000"/>
                          </a:solidFill>
                          <a:effectLst/>
                          <a:latin typeface="Times New Roman" panose="02020603050405020304" pitchFamily="18" charset="0"/>
                          <a:ea typeface="Times New Roman" panose="02020603050405020304" pitchFamily="18" charset="0"/>
                        </a:rPr>
                        <a:t>Merkezi Derslik Binası</a:t>
                      </a:r>
                      <a:endParaRPr lang="tr-TR" sz="1200" dirty="0">
                        <a:effectLst/>
                        <a:latin typeface="Times New Roman" panose="02020603050405020304" pitchFamily="18" charset="0"/>
                        <a:ea typeface="Times New Roman" panose="02020603050405020304" pitchFamily="18" charset="0"/>
                      </a:endParaRPr>
                    </a:p>
                  </a:txBody>
                  <a:tcPr marL="22368" marR="223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34708977"/>
                  </a:ext>
                </a:extLst>
              </a:tr>
              <a:tr h="355332">
                <a:tc vMerge="1">
                  <a:txBody>
                    <a:bodyPr/>
                    <a:lstStyle/>
                    <a:p>
                      <a:endParaRPr lang="tr-TR"/>
                    </a:p>
                  </a:txBody>
                  <a:tcPr/>
                </a:tc>
                <a:tc>
                  <a:txBody>
                    <a:bodyPr/>
                    <a:lstStyle/>
                    <a:p>
                      <a:r>
                        <a:rPr lang="tr-TR" sz="1200" dirty="0">
                          <a:solidFill>
                            <a:srgbClr val="000000"/>
                          </a:solidFill>
                          <a:effectLst/>
                          <a:latin typeface="Times New Roman" panose="02020603050405020304" pitchFamily="18" charset="0"/>
                          <a:ea typeface="Times New Roman" panose="02020603050405020304" pitchFamily="18" charset="0"/>
                        </a:rPr>
                        <a:t>Yeni Fakültelerin Binaları (Mühendislik Ek 2, İletişim Fak., Teknoloji Fak., İlahiyat Fak. Ek Bina, Veteriner Fak.)</a:t>
                      </a:r>
                      <a:endParaRPr lang="tr-TR" sz="1200" dirty="0">
                        <a:effectLst/>
                        <a:latin typeface="Times New Roman" panose="02020603050405020304" pitchFamily="18" charset="0"/>
                        <a:ea typeface="Times New Roman" panose="02020603050405020304" pitchFamily="18" charset="0"/>
                      </a:endParaRPr>
                    </a:p>
                  </a:txBody>
                  <a:tcPr marL="22368" marR="223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36448966"/>
                  </a:ext>
                </a:extLst>
              </a:tr>
              <a:tr h="177666">
                <a:tc vMerge="1">
                  <a:txBody>
                    <a:bodyPr/>
                    <a:lstStyle/>
                    <a:p>
                      <a:endParaRPr lang="tr-TR"/>
                    </a:p>
                  </a:txBody>
                  <a:tcPr/>
                </a:tc>
                <a:tc>
                  <a:txBody>
                    <a:bodyPr/>
                    <a:lstStyle/>
                    <a:p>
                      <a:r>
                        <a:rPr lang="tr-TR" sz="1200">
                          <a:solidFill>
                            <a:srgbClr val="000000"/>
                          </a:solidFill>
                          <a:effectLst/>
                          <a:latin typeface="Times New Roman" panose="02020603050405020304" pitchFamily="18" charset="0"/>
                          <a:ea typeface="Times New Roman" panose="02020603050405020304" pitchFamily="18" charset="0"/>
                        </a:rPr>
                        <a:t>Altyapı Düzenlemeleri</a:t>
                      </a:r>
                      <a:endParaRPr lang="tr-TR" sz="1200">
                        <a:effectLst/>
                        <a:latin typeface="Times New Roman" panose="02020603050405020304" pitchFamily="18" charset="0"/>
                        <a:ea typeface="Times New Roman" panose="02020603050405020304" pitchFamily="18" charset="0"/>
                      </a:endParaRPr>
                    </a:p>
                  </a:txBody>
                  <a:tcPr marL="22368" marR="223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49453264"/>
                  </a:ext>
                </a:extLst>
              </a:tr>
              <a:tr h="355332">
                <a:tc vMerge="1">
                  <a:txBody>
                    <a:bodyPr/>
                    <a:lstStyle/>
                    <a:p>
                      <a:endParaRPr lang="tr-TR"/>
                    </a:p>
                  </a:txBody>
                  <a:tcPr/>
                </a:tc>
                <a:tc>
                  <a:txBody>
                    <a:bodyPr/>
                    <a:lstStyle/>
                    <a:p>
                      <a:r>
                        <a:rPr lang="tr-TR" sz="1200" dirty="0">
                          <a:solidFill>
                            <a:srgbClr val="000000"/>
                          </a:solidFill>
                          <a:effectLst/>
                          <a:latin typeface="Times New Roman" panose="02020603050405020304" pitchFamily="18" charset="0"/>
                          <a:ea typeface="Times New Roman" panose="02020603050405020304" pitchFamily="18" charset="0"/>
                        </a:rPr>
                        <a:t>Çevre Düzenlemeleri (Öğrencilerin sosyal aidiyetlerinin oluşmasına yönelik açık v kapalı aktivite alanlarının oluşturulması)</a:t>
                      </a:r>
                      <a:endParaRPr lang="tr-TR" sz="1200" dirty="0">
                        <a:effectLst/>
                        <a:latin typeface="Times New Roman" panose="02020603050405020304" pitchFamily="18" charset="0"/>
                        <a:ea typeface="Times New Roman" panose="02020603050405020304" pitchFamily="18" charset="0"/>
                      </a:endParaRPr>
                    </a:p>
                  </a:txBody>
                  <a:tcPr marL="22368" marR="223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08179837"/>
                  </a:ext>
                </a:extLst>
              </a:tr>
              <a:tr h="177666">
                <a:tc vMerge="1">
                  <a:txBody>
                    <a:bodyPr/>
                    <a:lstStyle/>
                    <a:p>
                      <a:endParaRPr lang="tr-TR"/>
                    </a:p>
                  </a:txBody>
                  <a:tcPr/>
                </a:tc>
                <a:tc>
                  <a:txBody>
                    <a:bodyPr/>
                    <a:lstStyle/>
                    <a:p>
                      <a:r>
                        <a:rPr lang="tr-TR" sz="1200" dirty="0">
                          <a:solidFill>
                            <a:srgbClr val="000000"/>
                          </a:solidFill>
                          <a:effectLst/>
                          <a:latin typeface="Times New Roman" panose="02020603050405020304" pitchFamily="18" charset="0"/>
                          <a:ea typeface="Times New Roman" panose="02020603050405020304" pitchFamily="18" charset="0"/>
                        </a:rPr>
                        <a:t>Açık Spor Alanları</a:t>
                      </a:r>
                      <a:endParaRPr lang="tr-TR" sz="1200" dirty="0">
                        <a:effectLst/>
                        <a:latin typeface="Times New Roman" panose="02020603050405020304" pitchFamily="18" charset="0"/>
                        <a:ea typeface="Times New Roman" panose="02020603050405020304" pitchFamily="18" charset="0"/>
                      </a:endParaRPr>
                    </a:p>
                  </a:txBody>
                  <a:tcPr marL="22368" marR="223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54967188"/>
                  </a:ext>
                </a:extLst>
              </a:tr>
              <a:tr h="355332">
                <a:tc rowSpan="4">
                  <a:txBody>
                    <a:bodyPr/>
                    <a:lstStyle/>
                    <a:p>
                      <a:r>
                        <a:rPr lang="tr-TR" sz="1200" dirty="0">
                          <a:solidFill>
                            <a:srgbClr val="000000"/>
                          </a:solidFill>
                          <a:effectLst/>
                          <a:latin typeface="Times New Roman" panose="02020603050405020304" pitchFamily="18" charset="0"/>
                          <a:ea typeface="Times New Roman" panose="02020603050405020304" pitchFamily="18" charset="0"/>
                        </a:rPr>
                        <a:t>Üniversitemiz kampüslerinde bulunan tüm binaların depreme dayanıklılık durumları profesyonel destek sağlanarak tespit edilecek ve sonuca göre girişimlerde bulunulacaktır.</a:t>
                      </a:r>
                      <a:endParaRPr lang="tr-TR" sz="1200" dirty="0">
                        <a:effectLst/>
                        <a:latin typeface="Times New Roman" panose="02020603050405020304" pitchFamily="18" charset="0"/>
                        <a:ea typeface="Times New Roman" panose="02020603050405020304" pitchFamily="18" charset="0"/>
                      </a:endParaRPr>
                    </a:p>
                  </a:txBody>
                  <a:tcPr marL="22368" marR="223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tr-TR" sz="1200" dirty="0">
                          <a:solidFill>
                            <a:srgbClr val="000000"/>
                          </a:solidFill>
                          <a:effectLst/>
                          <a:latin typeface="Times New Roman" panose="02020603050405020304" pitchFamily="18" charset="0"/>
                          <a:ea typeface="Times New Roman" panose="02020603050405020304" pitchFamily="18" charset="0"/>
                        </a:rPr>
                        <a:t>- İl Geneli Fay Hatları ve Yerleşkeye Etkileri Değerlendirilecek ve Raporlandırılacak</a:t>
                      </a:r>
                      <a:endParaRPr lang="tr-TR" sz="1200" dirty="0">
                        <a:effectLst/>
                        <a:latin typeface="Times New Roman" panose="02020603050405020304" pitchFamily="18" charset="0"/>
                        <a:ea typeface="Times New Roman" panose="02020603050405020304" pitchFamily="18" charset="0"/>
                      </a:endParaRPr>
                    </a:p>
                  </a:txBody>
                  <a:tcPr marL="22368" marR="223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33433188"/>
                  </a:ext>
                </a:extLst>
              </a:tr>
              <a:tr h="355332">
                <a:tc vMerge="1">
                  <a:txBody>
                    <a:bodyPr/>
                    <a:lstStyle/>
                    <a:p>
                      <a:endParaRPr lang="tr-TR"/>
                    </a:p>
                  </a:txBody>
                  <a:tcPr/>
                </a:tc>
                <a:tc>
                  <a:txBody>
                    <a:bodyPr/>
                    <a:lstStyle/>
                    <a:p>
                      <a:r>
                        <a:rPr lang="tr-TR" sz="1200" dirty="0">
                          <a:solidFill>
                            <a:srgbClr val="000000"/>
                          </a:solidFill>
                          <a:effectLst/>
                          <a:latin typeface="Times New Roman" panose="02020603050405020304" pitchFamily="18" charset="0"/>
                          <a:ea typeface="Times New Roman" panose="02020603050405020304" pitchFamily="18" charset="0"/>
                        </a:rPr>
                        <a:t>- Tüm Yerleşkelerde Zemin </a:t>
                      </a:r>
                      <a:r>
                        <a:rPr lang="tr-TR" sz="1200" dirty="0" err="1">
                          <a:solidFill>
                            <a:srgbClr val="000000"/>
                          </a:solidFill>
                          <a:effectLst/>
                          <a:latin typeface="Times New Roman" panose="02020603050405020304" pitchFamily="18" charset="0"/>
                          <a:ea typeface="Times New Roman" panose="02020603050405020304" pitchFamily="18" charset="0"/>
                        </a:rPr>
                        <a:t>Etüd</a:t>
                      </a:r>
                      <a:r>
                        <a:rPr lang="tr-TR" sz="1200" dirty="0">
                          <a:solidFill>
                            <a:srgbClr val="000000"/>
                          </a:solidFill>
                          <a:effectLst/>
                          <a:latin typeface="Times New Roman" panose="02020603050405020304" pitchFamily="18" charset="0"/>
                          <a:ea typeface="Times New Roman" panose="02020603050405020304" pitchFamily="18" charset="0"/>
                        </a:rPr>
                        <a:t> ve İşlemleri Gerçekleşecek ve Kayıtları Ortak Olan Arşive kaydedilecek</a:t>
                      </a:r>
                      <a:endParaRPr lang="tr-TR" sz="1200" dirty="0">
                        <a:effectLst/>
                        <a:latin typeface="Times New Roman" panose="02020603050405020304" pitchFamily="18" charset="0"/>
                        <a:ea typeface="Times New Roman" panose="02020603050405020304" pitchFamily="18" charset="0"/>
                      </a:endParaRPr>
                    </a:p>
                  </a:txBody>
                  <a:tcPr marL="22368" marR="223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40373391"/>
                  </a:ext>
                </a:extLst>
              </a:tr>
              <a:tr h="355332">
                <a:tc vMerge="1">
                  <a:txBody>
                    <a:bodyPr/>
                    <a:lstStyle/>
                    <a:p>
                      <a:endParaRPr lang="tr-TR"/>
                    </a:p>
                  </a:txBody>
                  <a:tcPr/>
                </a:tc>
                <a:tc>
                  <a:txBody>
                    <a:bodyPr/>
                    <a:lstStyle/>
                    <a:p>
                      <a:r>
                        <a:rPr lang="tr-TR" sz="1200" dirty="0">
                          <a:solidFill>
                            <a:srgbClr val="000000"/>
                          </a:solidFill>
                          <a:effectLst/>
                          <a:latin typeface="Times New Roman" panose="02020603050405020304" pitchFamily="18" charset="0"/>
                          <a:ea typeface="Times New Roman" panose="02020603050405020304" pitchFamily="18" charset="0"/>
                        </a:rPr>
                        <a:t>- Mevcut Yapı </a:t>
                      </a:r>
                      <a:r>
                        <a:rPr lang="tr-TR" sz="1200" dirty="0" err="1">
                          <a:solidFill>
                            <a:srgbClr val="000000"/>
                          </a:solidFill>
                          <a:effectLst/>
                          <a:latin typeface="Times New Roman" panose="02020603050405020304" pitchFamily="18" charset="0"/>
                          <a:ea typeface="Times New Roman" panose="02020603050405020304" pitchFamily="18" charset="0"/>
                        </a:rPr>
                        <a:t>Stoğunun</a:t>
                      </a:r>
                      <a:r>
                        <a:rPr lang="tr-TR" sz="1200" dirty="0">
                          <a:solidFill>
                            <a:srgbClr val="000000"/>
                          </a:solidFill>
                          <a:effectLst/>
                          <a:latin typeface="Times New Roman" panose="02020603050405020304" pitchFamily="18" charset="0"/>
                          <a:ea typeface="Times New Roman" panose="02020603050405020304" pitchFamily="18" charset="0"/>
                        </a:rPr>
                        <a:t> Depreme Dayanmasına İlişkin İlk Yapılan Binadan Başlanarak Deprem Dayanım Raporu Hazırlanacak</a:t>
                      </a:r>
                      <a:endParaRPr lang="tr-TR" sz="1200" dirty="0">
                        <a:effectLst/>
                        <a:latin typeface="Times New Roman" panose="02020603050405020304" pitchFamily="18" charset="0"/>
                        <a:ea typeface="Times New Roman" panose="02020603050405020304" pitchFamily="18" charset="0"/>
                      </a:endParaRPr>
                    </a:p>
                  </a:txBody>
                  <a:tcPr marL="22368" marR="223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17854553"/>
                  </a:ext>
                </a:extLst>
              </a:tr>
              <a:tr h="355332">
                <a:tc vMerge="1">
                  <a:txBody>
                    <a:bodyPr/>
                    <a:lstStyle/>
                    <a:p>
                      <a:endParaRPr lang="tr-TR"/>
                    </a:p>
                  </a:txBody>
                  <a:tcPr/>
                </a:tc>
                <a:tc>
                  <a:txBody>
                    <a:bodyPr/>
                    <a:lstStyle/>
                    <a:p>
                      <a:r>
                        <a:rPr lang="tr-TR" sz="1200" dirty="0">
                          <a:solidFill>
                            <a:srgbClr val="000000"/>
                          </a:solidFill>
                          <a:effectLst/>
                          <a:latin typeface="Times New Roman" panose="02020603050405020304" pitchFamily="18" charset="0"/>
                          <a:ea typeface="Times New Roman" panose="02020603050405020304" pitchFamily="18" charset="0"/>
                        </a:rPr>
                        <a:t>- Depreme Dayanıklı Olmayan Binaların Yenilenmesi İçin Bütçe Çalışmaları Yapılacak</a:t>
                      </a:r>
                      <a:endParaRPr lang="tr-TR" sz="1200" dirty="0">
                        <a:effectLst/>
                        <a:latin typeface="Times New Roman" panose="02020603050405020304" pitchFamily="18" charset="0"/>
                        <a:ea typeface="Times New Roman" panose="02020603050405020304" pitchFamily="18" charset="0"/>
                      </a:endParaRPr>
                    </a:p>
                  </a:txBody>
                  <a:tcPr marL="22368" marR="223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90663672"/>
                  </a:ext>
                </a:extLst>
              </a:tr>
              <a:tr h="177666">
                <a:tc rowSpan="8">
                  <a:txBody>
                    <a:bodyPr/>
                    <a:lstStyle/>
                    <a:p>
                      <a:r>
                        <a:rPr lang="tr-TR" sz="1200" dirty="0">
                          <a:solidFill>
                            <a:srgbClr val="000000"/>
                          </a:solidFill>
                          <a:effectLst/>
                          <a:latin typeface="Times New Roman" panose="02020603050405020304" pitchFamily="18" charset="0"/>
                          <a:ea typeface="Times New Roman" panose="02020603050405020304" pitchFamily="18" charset="0"/>
                        </a:rPr>
                        <a:t>Depreme Dayanıklı Olan Binalarda Enerji Verimliliği İşlemleri (Kamu </a:t>
                      </a:r>
                      <a:r>
                        <a:rPr lang="tr-TR" sz="1200" dirty="0" err="1">
                          <a:solidFill>
                            <a:srgbClr val="000000"/>
                          </a:solidFill>
                          <a:effectLst/>
                          <a:latin typeface="Times New Roman" panose="02020603050405020304" pitchFamily="18" charset="0"/>
                          <a:ea typeface="Times New Roman" panose="02020603050405020304" pitchFamily="18" charset="0"/>
                        </a:rPr>
                        <a:t>Binlarında</a:t>
                      </a:r>
                      <a:r>
                        <a:rPr lang="tr-TR" sz="1200" dirty="0">
                          <a:solidFill>
                            <a:srgbClr val="000000"/>
                          </a:solidFill>
                          <a:effectLst/>
                          <a:latin typeface="Times New Roman" panose="02020603050405020304" pitchFamily="18" charset="0"/>
                          <a:ea typeface="Times New Roman" panose="02020603050405020304" pitchFamily="18" charset="0"/>
                        </a:rPr>
                        <a:t> Tasarrufun Sağlanması)</a:t>
                      </a:r>
                      <a:endParaRPr lang="tr-TR" sz="1200" dirty="0">
                        <a:effectLst/>
                        <a:latin typeface="Times New Roman" panose="02020603050405020304" pitchFamily="18" charset="0"/>
                        <a:ea typeface="Times New Roman" panose="02020603050405020304" pitchFamily="18" charset="0"/>
                      </a:endParaRPr>
                    </a:p>
                  </a:txBody>
                  <a:tcPr marL="22368" marR="223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tr-TR" sz="1200" dirty="0">
                          <a:solidFill>
                            <a:srgbClr val="000000"/>
                          </a:solidFill>
                          <a:effectLst/>
                          <a:latin typeface="Times New Roman" panose="02020603050405020304" pitchFamily="18" charset="0"/>
                          <a:ea typeface="Times New Roman" panose="02020603050405020304" pitchFamily="18" charset="0"/>
                        </a:rPr>
                        <a:t>- Isı Verimliliği Çalışmaları</a:t>
                      </a:r>
                      <a:endParaRPr lang="tr-TR" sz="1200" dirty="0">
                        <a:effectLst/>
                        <a:latin typeface="Times New Roman" panose="02020603050405020304" pitchFamily="18" charset="0"/>
                        <a:ea typeface="Times New Roman" panose="02020603050405020304" pitchFamily="18" charset="0"/>
                      </a:endParaRPr>
                    </a:p>
                  </a:txBody>
                  <a:tcPr marL="22368" marR="223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06512335"/>
                  </a:ext>
                </a:extLst>
              </a:tr>
              <a:tr h="177666">
                <a:tc vMerge="1">
                  <a:txBody>
                    <a:bodyPr/>
                    <a:lstStyle/>
                    <a:p>
                      <a:endParaRPr lang="tr-TR"/>
                    </a:p>
                  </a:txBody>
                  <a:tcPr/>
                </a:tc>
                <a:tc>
                  <a:txBody>
                    <a:bodyPr/>
                    <a:lstStyle/>
                    <a:p>
                      <a:r>
                        <a:rPr lang="tr-TR" sz="1200" dirty="0">
                          <a:solidFill>
                            <a:srgbClr val="000000"/>
                          </a:solidFill>
                          <a:effectLst/>
                          <a:latin typeface="Times New Roman" panose="02020603050405020304" pitchFamily="18" charset="0"/>
                          <a:ea typeface="Times New Roman" panose="02020603050405020304" pitchFamily="18" charset="0"/>
                        </a:rPr>
                        <a:t>- Isıtıcı Elemanların Verimliliği</a:t>
                      </a:r>
                      <a:endParaRPr lang="tr-TR" sz="1200" dirty="0">
                        <a:effectLst/>
                        <a:latin typeface="Times New Roman" panose="02020603050405020304" pitchFamily="18" charset="0"/>
                        <a:ea typeface="Times New Roman" panose="02020603050405020304" pitchFamily="18" charset="0"/>
                      </a:endParaRPr>
                    </a:p>
                  </a:txBody>
                  <a:tcPr marL="22368" marR="223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50012861"/>
                  </a:ext>
                </a:extLst>
              </a:tr>
              <a:tr h="177666">
                <a:tc vMerge="1">
                  <a:txBody>
                    <a:bodyPr/>
                    <a:lstStyle/>
                    <a:p>
                      <a:endParaRPr lang="tr-TR"/>
                    </a:p>
                  </a:txBody>
                  <a:tcPr/>
                </a:tc>
                <a:tc>
                  <a:txBody>
                    <a:bodyPr/>
                    <a:lstStyle/>
                    <a:p>
                      <a:r>
                        <a:rPr lang="tr-TR" sz="1200" dirty="0">
                          <a:solidFill>
                            <a:srgbClr val="000000"/>
                          </a:solidFill>
                          <a:effectLst/>
                          <a:latin typeface="Times New Roman" panose="02020603050405020304" pitchFamily="18" charset="0"/>
                          <a:ea typeface="Times New Roman" panose="02020603050405020304" pitchFamily="18" charset="0"/>
                        </a:rPr>
                        <a:t>- Su Tüketimi Verimliliği</a:t>
                      </a:r>
                      <a:endParaRPr lang="tr-TR" sz="1200" dirty="0">
                        <a:effectLst/>
                        <a:latin typeface="Times New Roman" panose="02020603050405020304" pitchFamily="18" charset="0"/>
                        <a:ea typeface="Times New Roman" panose="02020603050405020304" pitchFamily="18" charset="0"/>
                      </a:endParaRPr>
                    </a:p>
                  </a:txBody>
                  <a:tcPr marL="22368" marR="223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03460646"/>
                  </a:ext>
                </a:extLst>
              </a:tr>
              <a:tr h="177666">
                <a:tc vMerge="1">
                  <a:txBody>
                    <a:bodyPr/>
                    <a:lstStyle/>
                    <a:p>
                      <a:endParaRPr lang="tr-TR"/>
                    </a:p>
                  </a:txBody>
                  <a:tcPr/>
                </a:tc>
                <a:tc>
                  <a:txBody>
                    <a:bodyPr/>
                    <a:lstStyle/>
                    <a:p>
                      <a:r>
                        <a:rPr lang="tr-TR" sz="1200" dirty="0">
                          <a:solidFill>
                            <a:srgbClr val="000000"/>
                          </a:solidFill>
                          <a:effectLst/>
                          <a:latin typeface="Times New Roman" panose="02020603050405020304" pitchFamily="18" charset="0"/>
                          <a:ea typeface="Times New Roman" panose="02020603050405020304" pitchFamily="18" charset="0"/>
                        </a:rPr>
                        <a:t>- Isıtıcı Üretimi Verimliliği</a:t>
                      </a:r>
                      <a:endParaRPr lang="tr-TR" sz="1200" dirty="0">
                        <a:effectLst/>
                        <a:latin typeface="Times New Roman" panose="02020603050405020304" pitchFamily="18" charset="0"/>
                        <a:ea typeface="Times New Roman" panose="02020603050405020304" pitchFamily="18" charset="0"/>
                      </a:endParaRPr>
                    </a:p>
                  </a:txBody>
                  <a:tcPr marL="22368" marR="223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31915370"/>
                  </a:ext>
                </a:extLst>
              </a:tr>
              <a:tr h="177666">
                <a:tc vMerge="1">
                  <a:txBody>
                    <a:bodyPr/>
                    <a:lstStyle/>
                    <a:p>
                      <a:endParaRPr lang="tr-TR"/>
                    </a:p>
                  </a:txBody>
                  <a:tcPr/>
                </a:tc>
                <a:tc>
                  <a:txBody>
                    <a:bodyPr/>
                    <a:lstStyle/>
                    <a:p>
                      <a:r>
                        <a:rPr lang="tr-TR" sz="1200" dirty="0">
                          <a:solidFill>
                            <a:srgbClr val="000000"/>
                          </a:solidFill>
                          <a:effectLst/>
                          <a:latin typeface="Times New Roman" panose="02020603050405020304" pitchFamily="18" charset="0"/>
                          <a:ea typeface="Times New Roman" panose="02020603050405020304" pitchFamily="18" charset="0"/>
                        </a:rPr>
                        <a:t>- </a:t>
                      </a:r>
                      <a:r>
                        <a:rPr lang="tr-TR" sz="1200" dirty="0" err="1">
                          <a:solidFill>
                            <a:srgbClr val="000000"/>
                          </a:solidFill>
                          <a:effectLst/>
                          <a:latin typeface="Times New Roman" panose="02020603050405020304" pitchFamily="18" charset="0"/>
                          <a:ea typeface="Times New Roman" panose="02020603050405020304" pitchFamily="18" charset="0"/>
                        </a:rPr>
                        <a:t>Kojenarasyon-Tijenerasyon</a:t>
                      </a:r>
                      <a:endParaRPr lang="tr-TR" sz="1200" dirty="0">
                        <a:effectLst/>
                        <a:latin typeface="Times New Roman" panose="02020603050405020304" pitchFamily="18" charset="0"/>
                        <a:ea typeface="Times New Roman" panose="02020603050405020304" pitchFamily="18" charset="0"/>
                      </a:endParaRPr>
                    </a:p>
                  </a:txBody>
                  <a:tcPr marL="22368" marR="223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24519852"/>
                  </a:ext>
                </a:extLst>
              </a:tr>
              <a:tr h="177666">
                <a:tc vMerge="1">
                  <a:txBody>
                    <a:bodyPr/>
                    <a:lstStyle/>
                    <a:p>
                      <a:endParaRPr lang="tr-TR"/>
                    </a:p>
                  </a:txBody>
                  <a:tcPr/>
                </a:tc>
                <a:tc>
                  <a:txBody>
                    <a:bodyPr/>
                    <a:lstStyle/>
                    <a:p>
                      <a:r>
                        <a:rPr lang="tr-TR" sz="1200" dirty="0">
                          <a:solidFill>
                            <a:srgbClr val="000000"/>
                          </a:solidFill>
                          <a:effectLst/>
                          <a:latin typeface="Times New Roman" panose="02020603050405020304" pitchFamily="18" charset="0"/>
                          <a:ea typeface="Times New Roman" panose="02020603050405020304" pitchFamily="18" charset="0"/>
                        </a:rPr>
                        <a:t>- Aydınlatma Elemanlarının Verimliliği</a:t>
                      </a:r>
                      <a:endParaRPr lang="tr-TR" sz="1200" dirty="0">
                        <a:effectLst/>
                        <a:latin typeface="Times New Roman" panose="02020603050405020304" pitchFamily="18" charset="0"/>
                        <a:ea typeface="Times New Roman" panose="02020603050405020304" pitchFamily="18" charset="0"/>
                      </a:endParaRPr>
                    </a:p>
                  </a:txBody>
                  <a:tcPr marL="22368" marR="223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76472491"/>
                  </a:ext>
                </a:extLst>
              </a:tr>
              <a:tr h="177666">
                <a:tc vMerge="1">
                  <a:txBody>
                    <a:bodyPr/>
                    <a:lstStyle/>
                    <a:p>
                      <a:endParaRPr lang="tr-TR"/>
                    </a:p>
                  </a:txBody>
                  <a:tcPr/>
                </a:tc>
                <a:tc>
                  <a:txBody>
                    <a:bodyPr/>
                    <a:lstStyle/>
                    <a:p>
                      <a:r>
                        <a:rPr lang="tr-TR" sz="1200" dirty="0">
                          <a:solidFill>
                            <a:srgbClr val="000000"/>
                          </a:solidFill>
                          <a:effectLst/>
                          <a:latin typeface="Times New Roman" panose="02020603050405020304" pitchFamily="18" charset="0"/>
                          <a:ea typeface="Times New Roman" panose="02020603050405020304" pitchFamily="18" charset="0"/>
                        </a:rPr>
                        <a:t>- Elektrik Verimliliği -</a:t>
                      </a:r>
                      <a:r>
                        <a:rPr lang="tr-TR" sz="1200" dirty="0" err="1">
                          <a:solidFill>
                            <a:srgbClr val="000000"/>
                          </a:solidFill>
                          <a:effectLst/>
                          <a:latin typeface="Times New Roman" panose="02020603050405020304" pitchFamily="18" charset="0"/>
                          <a:ea typeface="Times New Roman" panose="02020603050405020304" pitchFamily="18" charset="0"/>
                        </a:rPr>
                        <a:t>Pc’lerin</a:t>
                      </a:r>
                      <a:r>
                        <a:rPr lang="tr-TR" sz="1200" dirty="0">
                          <a:solidFill>
                            <a:srgbClr val="000000"/>
                          </a:solidFill>
                          <a:effectLst/>
                          <a:latin typeface="Times New Roman" panose="02020603050405020304" pitchFamily="18" charset="0"/>
                          <a:ea typeface="Times New Roman" panose="02020603050405020304" pitchFamily="18" charset="0"/>
                        </a:rPr>
                        <a:t> Elektrik Tüketimi</a:t>
                      </a:r>
                      <a:endParaRPr lang="tr-TR" sz="1200" dirty="0">
                        <a:effectLst/>
                        <a:latin typeface="Times New Roman" panose="02020603050405020304" pitchFamily="18" charset="0"/>
                        <a:ea typeface="Times New Roman" panose="02020603050405020304" pitchFamily="18" charset="0"/>
                      </a:endParaRPr>
                    </a:p>
                  </a:txBody>
                  <a:tcPr marL="22368" marR="223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59466914"/>
                  </a:ext>
                </a:extLst>
              </a:tr>
              <a:tr h="227547">
                <a:tc vMerge="1">
                  <a:txBody>
                    <a:bodyPr/>
                    <a:lstStyle/>
                    <a:p>
                      <a:endParaRPr lang="tr-TR"/>
                    </a:p>
                  </a:txBody>
                  <a:tcPr/>
                </a:tc>
                <a:tc>
                  <a:txBody>
                    <a:bodyPr/>
                    <a:lstStyle/>
                    <a:p>
                      <a:r>
                        <a:rPr lang="tr-TR" sz="1200" dirty="0">
                          <a:solidFill>
                            <a:srgbClr val="000000"/>
                          </a:solidFill>
                          <a:effectLst/>
                          <a:latin typeface="Times New Roman" panose="02020603050405020304" pitchFamily="18" charset="0"/>
                          <a:ea typeface="Times New Roman" panose="02020603050405020304" pitchFamily="18" charset="0"/>
                        </a:rPr>
                        <a:t>- Yenilenebilir Enerji Kaynaklarının Projelendirilmesi</a:t>
                      </a:r>
                      <a:endParaRPr lang="tr-TR" sz="1200" dirty="0">
                        <a:effectLst/>
                        <a:latin typeface="Times New Roman" panose="02020603050405020304" pitchFamily="18" charset="0"/>
                        <a:ea typeface="Times New Roman" panose="02020603050405020304" pitchFamily="18" charset="0"/>
                      </a:endParaRPr>
                    </a:p>
                  </a:txBody>
                  <a:tcPr marL="22368" marR="223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35511487"/>
                  </a:ext>
                </a:extLst>
              </a:tr>
            </a:tbl>
          </a:graphicData>
        </a:graphic>
      </p:graphicFrame>
    </p:spTree>
    <p:extLst>
      <p:ext uri="{BB962C8B-B14F-4D97-AF65-F5344CB8AC3E}">
        <p14:creationId xmlns:p14="http://schemas.microsoft.com/office/powerpoint/2010/main" val="23452170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4C3D55DF-1932-4DAC-BC78-4365FD5A9252}"/>
              </a:ext>
            </a:extLst>
          </p:cNvPr>
          <p:cNvSpPr txBox="1">
            <a:spLocks noGrp="1"/>
          </p:cNvSpPr>
          <p:nvPr>
            <p:ph type="title"/>
          </p:nvPr>
        </p:nvSpPr>
        <p:spPr>
          <a:xfrm>
            <a:off x="442911" y="231776"/>
            <a:ext cx="8624892" cy="447674"/>
          </a:xfrm>
          <a:prstGeom prst="rect">
            <a:avLst/>
          </a:prstGeom>
          <a:noFill/>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92500"/>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sz="1800" b="1" dirty="0">
                <a:solidFill>
                  <a:schemeClr val="accent2">
                    <a:lumMod val="50000"/>
                  </a:schemeClr>
                </a:solidFill>
                <a:latin typeface="Tw Cen MT" panose="020B0602020104020603" pitchFamily="34" charset="0"/>
                <a:ea typeface="+mj-ea"/>
                <a:cs typeface="+mj-cs"/>
              </a:rPr>
              <a:t>III- FAALİYETLERE İLİŞKİN BİLGİ VE DEĞERLENDİRMELER</a:t>
            </a:r>
          </a:p>
        </p:txBody>
      </p:sp>
      <p:sp>
        <p:nvSpPr>
          <p:cNvPr id="5" name="Başlık 1">
            <a:extLst>
              <a:ext uri="{FF2B5EF4-FFF2-40B4-BE49-F238E27FC236}">
                <a16:creationId xmlns:a16="http://schemas.microsoft.com/office/drawing/2014/main" id="{027BABFF-9B73-4B58-B1CE-AE8170A524E1}"/>
              </a:ext>
            </a:extLst>
          </p:cNvPr>
          <p:cNvSpPr txBox="1">
            <a:spLocks/>
          </p:cNvSpPr>
          <p:nvPr/>
        </p:nvSpPr>
        <p:spPr>
          <a:xfrm>
            <a:off x="444500" y="751266"/>
            <a:ext cx="8624892" cy="371396"/>
          </a:xfrm>
          <a:prstGeom prst="rect">
            <a:avLst/>
          </a:prstGeom>
          <a:noFill/>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1800" b="1" i="0" u="none" strike="noStrike" kern="1200" cap="all" spc="0" normalizeH="0" baseline="0" noProof="0" dirty="0">
                <a:ln>
                  <a:noFill/>
                </a:ln>
                <a:solidFill>
                  <a:schemeClr val="accent2">
                    <a:lumMod val="50000"/>
                  </a:schemeClr>
                </a:solidFill>
                <a:effectLst/>
                <a:uLnTx/>
                <a:uFillTx/>
                <a:latin typeface="Tw Cen MT" panose="020B0602020104020603" pitchFamily="34" charset="0"/>
              </a:rPr>
              <a:t>a- </a:t>
            </a:r>
            <a:r>
              <a:rPr kumimoji="0" lang="tr-TR" sz="1800" b="1" i="0" u="none" strike="noStrike" kern="1200" cap="none" spc="0" normalizeH="0" baseline="0" noProof="0" dirty="0">
                <a:ln>
                  <a:noFill/>
                </a:ln>
                <a:solidFill>
                  <a:schemeClr val="accent2">
                    <a:lumMod val="50000"/>
                  </a:schemeClr>
                </a:solidFill>
                <a:effectLst/>
                <a:uLnTx/>
                <a:uFillTx/>
                <a:latin typeface="Tw Cen MT" panose="020B0602020104020603" pitchFamily="34" charset="0"/>
              </a:rPr>
              <a:t>Mali Bilgiler</a:t>
            </a:r>
            <a:endParaRPr kumimoji="0" lang="tr-TR" sz="1800" b="1" i="0" u="none" strike="noStrike" kern="1200" cap="all" spc="0" normalizeH="0" baseline="0" noProof="0" dirty="0">
              <a:ln>
                <a:noFill/>
              </a:ln>
              <a:solidFill>
                <a:schemeClr val="accent2">
                  <a:lumMod val="50000"/>
                </a:schemeClr>
              </a:solidFill>
              <a:effectLst/>
              <a:uLnTx/>
              <a:uFillTx/>
              <a:latin typeface="Tw Cen MT" panose="020B0602020104020603" pitchFamily="34" charset="0"/>
            </a:endParaRPr>
          </a:p>
        </p:txBody>
      </p:sp>
      <p:sp>
        <p:nvSpPr>
          <p:cNvPr id="9" name="Başlık 1">
            <a:extLst>
              <a:ext uri="{FF2B5EF4-FFF2-40B4-BE49-F238E27FC236}">
                <a16:creationId xmlns:a16="http://schemas.microsoft.com/office/drawing/2014/main" id="{62210687-8FC0-4039-A844-B6B5DE427299}"/>
              </a:ext>
            </a:extLst>
          </p:cNvPr>
          <p:cNvSpPr txBox="1">
            <a:spLocks/>
          </p:cNvSpPr>
          <p:nvPr/>
        </p:nvSpPr>
        <p:spPr>
          <a:xfrm>
            <a:off x="442911" y="1182993"/>
            <a:ext cx="8624892" cy="371396"/>
          </a:xfrm>
          <a:prstGeom prst="rect">
            <a:avLst/>
          </a:prstGeom>
          <a:noFill/>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1800" b="1" i="0" u="none" strike="noStrike" kern="1200" cap="none" spc="0" normalizeH="0" baseline="0" noProof="0" dirty="0">
                <a:ln>
                  <a:noFill/>
                </a:ln>
                <a:solidFill>
                  <a:schemeClr val="accent2">
                    <a:lumMod val="50000"/>
                  </a:schemeClr>
                </a:solidFill>
                <a:effectLst/>
                <a:uLnTx/>
                <a:uFillTx/>
                <a:latin typeface="Tw Cen MT" panose="020B0602020104020603" pitchFamily="34" charset="0"/>
              </a:rPr>
              <a:t> Bütçe Uygulama Sonuçları</a:t>
            </a:r>
            <a:endParaRPr kumimoji="0" lang="tr-TR" sz="1800" b="1" i="0" u="none" strike="noStrike" kern="1200" cap="all" spc="0" normalizeH="0" baseline="0" noProof="0" dirty="0">
              <a:ln>
                <a:noFill/>
              </a:ln>
              <a:solidFill>
                <a:schemeClr val="accent2">
                  <a:lumMod val="50000"/>
                </a:schemeClr>
              </a:solidFill>
              <a:effectLst/>
              <a:uLnTx/>
              <a:uFillTx/>
              <a:latin typeface="Tw Cen MT" panose="020B0602020104020603" pitchFamily="34" charset="0"/>
            </a:endParaRPr>
          </a:p>
        </p:txBody>
      </p:sp>
      <p:graphicFrame>
        <p:nvGraphicFramePr>
          <p:cNvPr id="10" name="Tablo 9">
            <a:extLst>
              <a:ext uri="{FF2B5EF4-FFF2-40B4-BE49-F238E27FC236}">
                <a16:creationId xmlns:a16="http://schemas.microsoft.com/office/drawing/2014/main" id="{4DCE29A7-3517-45C9-9578-146E24B2D02E}"/>
              </a:ext>
            </a:extLst>
          </p:cNvPr>
          <p:cNvGraphicFramePr>
            <a:graphicFrameLocks noGrp="1"/>
          </p:cNvGraphicFramePr>
          <p:nvPr>
            <p:extLst>
              <p:ext uri="{D42A27DB-BD31-4B8C-83A1-F6EECF244321}">
                <p14:modId xmlns:p14="http://schemas.microsoft.com/office/powerpoint/2010/main" val="1841966693"/>
              </p:ext>
            </p:extLst>
          </p:nvPr>
        </p:nvGraphicFramePr>
        <p:xfrm>
          <a:off x="442907" y="1762406"/>
          <a:ext cx="8624892" cy="998243"/>
        </p:xfrm>
        <a:graphic>
          <a:graphicData uri="http://schemas.openxmlformats.org/drawingml/2006/table">
            <a:tbl>
              <a:tblPr/>
              <a:tblGrid>
                <a:gridCol w="1430858">
                  <a:extLst>
                    <a:ext uri="{9D8B030D-6E8A-4147-A177-3AD203B41FA5}">
                      <a16:colId xmlns:a16="http://schemas.microsoft.com/office/drawing/2014/main" val="1077173919"/>
                    </a:ext>
                  </a:extLst>
                </a:gridCol>
                <a:gridCol w="1252000">
                  <a:extLst>
                    <a:ext uri="{9D8B030D-6E8A-4147-A177-3AD203B41FA5}">
                      <a16:colId xmlns:a16="http://schemas.microsoft.com/office/drawing/2014/main" val="604357274"/>
                    </a:ext>
                  </a:extLst>
                </a:gridCol>
                <a:gridCol w="1192381">
                  <a:extLst>
                    <a:ext uri="{9D8B030D-6E8A-4147-A177-3AD203B41FA5}">
                      <a16:colId xmlns:a16="http://schemas.microsoft.com/office/drawing/2014/main" val="2809970682"/>
                    </a:ext>
                  </a:extLst>
                </a:gridCol>
                <a:gridCol w="999329">
                  <a:extLst>
                    <a:ext uri="{9D8B030D-6E8A-4147-A177-3AD203B41FA5}">
                      <a16:colId xmlns:a16="http://schemas.microsoft.com/office/drawing/2014/main" val="4105696467"/>
                    </a:ext>
                  </a:extLst>
                </a:gridCol>
                <a:gridCol w="1226449">
                  <a:extLst>
                    <a:ext uri="{9D8B030D-6E8A-4147-A177-3AD203B41FA5}">
                      <a16:colId xmlns:a16="http://schemas.microsoft.com/office/drawing/2014/main" val="3362393983"/>
                    </a:ext>
                  </a:extLst>
                </a:gridCol>
                <a:gridCol w="1490478">
                  <a:extLst>
                    <a:ext uri="{9D8B030D-6E8A-4147-A177-3AD203B41FA5}">
                      <a16:colId xmlns:a16="http://schemas.microsoft.com/office/drawing/2014/main" val="1129350700"/>
                    </a:ext>
                  </a:extLst>
                </a:gridCol>
                <a:gridCol w="1033397">
                  <a:extLst>
                    <a:ext uri="{9D8B030D-6E8A-4147-A177-3AD203B41FA5}">
                      <a16:colId xmlns:a16="http://schemas.microsoft.com/office/drawing/2014/main" val="1878350616"/>
                    </a:ext>
                  </a:extLst>
                </a:gridCol>
              </a:tblGrid>
              <a:tr h="240956">
                <a:tc rowSpan="2">
                  <a:txBody>
                    <a:bodyPr/>
                    <a:lstStyle/>
                    <a:p>
                      <a:pPr algn="ctr" rtl="0" fontAlgn="ctr"/>
                      <a:r>
                        <a:rPr lang="tr-TR" sz="1200" b="0" i="0" u="none" strike="noStrike" dirty="0">
                          <a:solidFill>
                            <a:srgbClr val="000000"/>
                          </a:solidFill>
                          <a:effectLst/>
                          <a:latin typeface="Times New Roman" panose="02020603050405020304" pitchFamily="18" charset="0"/>
                        </a:rPr>
                        <a:t>Bütçe Yılı</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rowSpan="2">
                  <a:txBody>
                    <a:bodyPr/>
                    <a:lstStyle/>
                    <a:p>
                      <a:pPr algn="ctr" rtl="0" fontAlgn="ctr"/>
                      <a:r>
                        <a:rPr lang="tr-TR" sz="1200" b="0" i="0" u="none" strike="noStrike" dirty="0">
                          <a:solidFill>
                            <a:srgbClr val="000000"/>
                          </a:solidFill>
                          <a:effectLst/>
                          <a:latin typeface="Times New Roman" panose="02020603050405020304" pitchFamily="18" charset="0"/>
                        </a:rPr>
                        <a:t>KBÖ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rowSpan="2">
                  <a:txBody>
                    <a:bodyPr/>
                    <a:lstStyle/>
                    <a:p>
                      <a:pPr algn="ctr" rtl="0" fontAlgn="ctr"/>
                      <a:r>
                        <a:rPr lang="tr-TR" sz="1200" b="0" i="0" u="none" strike="noStrike" dirty="0">
                          <a:solidFill>
                            <a:srgbClr val="000000"/>
                          </a:solidFill>
                          <a:effectLst/>
                          <a:latin typeface="Times New Roman" panose="02020603050405020304" pitchFamily="18" charset="0"/>
                        </a:rPr>
                        <a:t>Eklenen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rowSpan="2">
                  <a:txBody>
                    <a:bodyPr/>
                    <a:lstStyle/>
                    <a:p>
                      <a:pPr algn="ctr" rtl="0" fontAlgn="ctr"/>
                      <a:r>
                        <a:rPr lang="tr-TR" sz="1200" b="0" i="0" u="none" strike="noStrike" dirty="0">
                          <a:solidFill>
                            <a:srgbClr val="000000"/>
                          </a:solidFill>
                          <a:effectLst/>
                          <a:latin typeface="Times New Roman" panose="02020603050405020304" pitchFamily="18" charset="0"/>
                        </a:rPr>
                        <a:t>Düşülen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rowSpan="2">
                  <a:txBody>
                    <a:bodyPr/>
                    <a:lstStyle/>
                    <a:p>
                      <a:pPr algn="ctr" rtl="0" fontAlgn="ctr"/>
                      <a:r>
                        <a:rPr lang="tr-TR" sz="1200" b="0" i="0" u="none" strike="noStrike" dirty="0">
                          <a:solidFill>
                            <a:srgbClr val="000000"/>
                          </a:solidFill>
                          <a:effectLst/>
                          <a:latin typeface="Times New Roman" panose="02020603050405020304" pitchFamily="18" charset="0"/>
                        </a:rPr>
                        <a:t>Toplam Ödenek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rowSpan="2">
                  <a:txBody>
                    <a:bodyPr/>
                    <a:lstStyle/>
                    <a:p>
                      <a:pPr algn="ctr" rtl="0" fontAlgn="ctr"/>
                      <a:r>
                        <a:rPr lang="tr-TR" sz="1200" b="0" i="0" u="none" strike="noStrike" dirty="0">
                          <a:solidFill>
                            <a:srgbClr val="000000"/>
                          </a:solidFill>
                          <a:effectLst/>
                          <a:latin typeface="Times New Roman" panose="02020603050405020304" pitchFamily="18" charset="0"/>
                        </a:rPr>
                        <a:t>Harcama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ctr" rtl="0" fontAlgn="ctr"/>
                      <a:r>
                        <a:rPr lang="tr-TR" sz="1200" b="0" i="0" u="none" strike="noStrike">
                          <a:solidFill>
                            <a:srgbClr val="000000"/>
                          </a:solidFill>
                          <a:effectLst/>
                          <a:latin typeface="Times New Roman" panose="02020603050405020304" pitchFamily="18" charset="0"/>
                        </a:rPr>
                        <a:t>Gerç.</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val="3296362058"/>
                  </a:ext>
                </a:extLst>
              </a:tr>
              <a:tr h="252429">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rtl="0" fontAlgn="ctr"/>
                      <a:r>
                        <a:rPr lang="tr-TR" sz="1200" b="0" i="0" u="none" strike="noStrike" dirty="0">
                          <a:solidFill>
                            <a:srgbClr val="000000"/>
                          </a:solidFill>
                          <a:effectLst/>
                          <a:latin typeface="Times New Roman" panose="02020603050405020304" pitchFamily="18" charset="0"/>
                        </a:rPr>
                        <a:t>Oranı</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val="1001645855"/>
                  </a:ext>
                </a:extLst>
              </a:tr>
              <a:tr h="252429">
                <a:tc>
                  <a:txBody>
                    <a:bodyPr/>
                    <a:lstStyle/>
                    <a:p>
                      <a:pPr algn="ctr" rtl="0" fontAlgn="ctr"/>
                      <a:r>
                        <a:rPr lang="tr-TR" sz="1100" b="0" i="0" u="none" strike="noStrike" dirty="0">
                          <a:solidFill>
                            <a:srgbClr val="000000"/>
                          </a:solidFill>
                          <a:effectLst/>
                          <a:latin typeface="Times New Roman" panose="02020603050405020304" pitchFamily="18" charset="0"/>
                        </a:rPr>
                        <a:t>2020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Times New Roman" panose="02020603050405020304" pitchFamily="18" charset="0"/>
                        </a:rPr>
                        <a:t> ₺        13.628.000,00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Times New Roman" panose="02020603050405020304" pitchFamily="18" charset="0"/>
                        </a:rPr>
                        <a:t> ₺        1.522.700,00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Times New Roman" panose="02020603050405020304" pitchFamily="18"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Times New Roman" panose="02020603050405020304" pitchFamily="18" charset="0"/>
                        </a:rPr>
                        <a:t> ₺       15.150.700,00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Times New Roman" panose="02020603050405020304" pitchFamily="18" charset="0"/>
                        </a:rPr>
                        <a:t> ₺               13.827.722,12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Times New Roman" panose="02020603050405020304" pitchFamily="18" charset="0"/>
                        </a:rPr>
                        <a:t>91%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58917465"/>
                  </a:ext>
                </a:extLst>
              </a:tr>
              <a:tr h="252429">
                <a:tc>
                  <a:txBody>
                    <a:bodyPr/>
                    <a:lstStyle/>
                    <a:p>
                      <a:pPr algn="ctr" rtl="0" fontAlgn="ctr"/>
                      <a:r>
                        <a:rPr lang="tr-TR" sz="1100" b="0" i="0" u="none" strike="noStrike">
                          <a:solidFill>
                            <a:srgbClr val="000000"/>
                          </a:solidFill>
                          <a:effectLst/>
                          <a:latin typeface="Times New Roman" panose="02020603050405020304" pitchFamily="18" charset="0"/>
                        </a:rPr>
                        <a:t>2021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1100" b="0" i="0" u="none" strike="noStrike">
                          <a:solidFill>
                            <a:srgbClr val="000000"/>
                          </a:solidFill>
                          <a:effectLst/>
                          <a:latin typeface="Times New Roman" panose="02020603050405020304" pitchFamily="18" charset="0"/>
                        </a:rPr>
                        <a:t> ₺        12.797.000,00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1100" b="0" i="0" u="none" strike="noStrike">
                          <a:solidFill>
                            <a:srgbClr val="000000"/>
                          </a:solidFill>
                          <a:effectLst/>
                          <a:latin typeface="Times New Roman" panose="02020603050405020304" pitchFamily="18" charset="0"/>
                        </a:rPr>
                        <a:t> ₺        2.337.650,00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1100" b="0" i="0" u="none" strike="noStrike">
                          <a:solidFill>
                            <a:srgbClr val="000000"/>
                          </a:solidFill>
                          <a:effectLst/>
                          <a:latin typeface="Times New Roman" panose="02020603050405020304" pitchFamily="18"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1100" b="0" i="0" u="none" strike="noStrike">
                          <a:solidFill>
                            <a:srgbClr val="000000"/>
                          </a:solidFill>
                          <a:effectLst/>
                          <a:latin typeface="Times New Roman" panose="02020603050405020304" pitchFamily="18" charset="0"/>
                        </a:rPr>
                        <a:t> ₺       15.134.650,00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1100" b="0" i="0" u="none" strike="noStrike">
                          <a:solidFill>
                            <a:srgbClr val="000000"/>
                          </a:solidFill>
                          <a:effectLst/>
                          <a:latin typeface="Times New Roman" panose="02020603050405020304" pitchFamily="18" charset="0"/>
                        </a:rPr>
                        <a:t> ₺               14.113.488,61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1100" b="0" i="0" u="none" strike="noStrike" dirty="0">
                          <a:solidFill>
                            <a:srgbClr val="000000"/>
                          </a:solidFill>
                          <a:effectLst/>
                          <a:latin typeface="Times New Roman" panose="02020603050405020304" pitchFamily="18" charset="0"/>
                        </a:rPr>
                        <a:t>91%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03923894"/>
                  </a:ext>
                </a:extLst>
              </a:tr>
            </a:tbl>
          </a:graphicData>
        </a:graphic>
      </p:graphicFrame>
      <p:graphicFrame>
        <p:nvGraphicFramePr>
          <p:cNvPr id="11" name="Tablo 10">
            <a:extLst>
              <a:ext uri="{FF2B5EF4-FFF2-40B4-BE49-F238E27FC236}">
                <a16:creationId xmlns:a16="http://schemas.microsoft.com/office/drawing/2014/main" id="{645D41BE-267A-401E-9D8A-C092A2EE795B}"/>
              </a:ext>
            </a:extLst>
          </p:cNvPr>
          <p:cNvGraphicFramePr>
            <a:graphicFrameLocks noGrp="1"/>
          </p:cNvGraphicFramePr>
          <p:nvPr>
            <p:extLst>
              <p:ext uri="{D42A27DB-BD31-4B8C-83A1-F6EECF244321}">
                <p14:modId xmlns:p14="http://schemas.microsoft.com/office/powerpoint/2010/main" val="938909212"/>
              </p:ext>
            </p:extLst>
          </p:nvPr>
        </p:nvGraphicFramePr>
        <p:xfrm>
          <a:off x="442910" y="2869821"/>
          <a:ext cx="8624890" cy="3797810"/>
        </p:xfrm>
        <a:graphic>
          <a:graphicData uri="http://schemas.openxmlformats.org/drawingml/2006/table">
            <a:tbl>
              <a:tblPr/>
              <a:tblGrid>
                <a:gridCol w="1277762">
                  <a:extLst>
                    <a:ext uri="{9D8B030D-6E8A-4147-A177-3AD203B41FA5}">
                      <a16:colId xmlns:a16="http://schemas.microsoft.com/office/drawing/2014/main" val="1854063951"/>
                    </a:ext>
                  </a:extLst>
                </a:gridCol>
                <a:gridCol w="1118041">
                  <a:extLst>
                    <a:ext uri="{9D8B030D-6E8A-4147-A177-3AD203B41FA5}">
                      <a16:colId xmlns:a16="http://schemas.microsoft.com/office/drawing/2014/main" val="1313928146"/>
                    </a:ext>
                  </a:extLst>
                </a:gridCol>
                <a:gridCol w="1064802">
                  <a:extLst>
                    <a:ext uri="{9D8B030D-6E8A-4147-A177-3AD203B41FA5}">
                      <a16:colId xmlns:a16="http://schemas.microsoft.com/office/drawing/2014/main" val="452312813"/>
                    </a:ext>
                  </a:extLst>
                </a:gridCol>
                <a:gridCol w="1095224">
                  <a:extLst>
                    <a:ext uri="{9D8B030D-6E8A-4147-A177-3AD203B41FA5}">
                      <a16:colId xmlns:a16="http://schemas.microsoft.com/office/drawing/2014/main" val="1227844769"/>
                    </a:ext>
                  </a:extLst>
                </a:gridCol>
                <a:gridCol w="1328467">
                  <a:extLst>
                    <a:ext uri="{9D8B030D-6E8A-4147-A177-3AD203B41FA5}">
                      <a16:colId xmlns:a16="http://schemas.microsoft.com/office/drawing/2014/main" val="2309343931"/>
                    </a:ext>
                  </a:extLst>
                </a:gridCol>
                <a:gridCol w="1331001">
                  <a:extLst>
                    <a:ext uri="{9D8B030D-6E8A-4147-A177-3AD203B41FA5}">
                      <a16:colId xmlns:a16="http://schemas.microsoft.com/office/drawing/2014/main" val="2013380587"/>
                    </a:ext>
                  </a:extLst>
                </a:gridCol>
                <a:gridCol w="922827">
                  <a:extLst>
                    <a:ext uri="{9D8B030D-6E8A-4147-A177-3AD203B41FA5}">
                      <a16:colId xmlns:a16="http://schemas.microsoft.com/office/drawing/2014/main" val="2056271764"/>
                    </a:ext>
                  </a:extLst>
                </a:gridCol>
                <a:gridCol w="486766">
                  <a:extLst>
                    <a:ext uri="{9D8B030D-6E8A-4147-A177-3AD203B41FA5}">
                      <a16:colId xmlns:a16="http://schemas.microsoft.com/office/drawing/2014/main" val="3814522007"/>
                    </a:ext>
                  </a:extLst>
                </a:gridCol>
              </a:tblGrid>
              <a:tr h="410131">
                <a:tc rowSpan="3">
                  <a:txBody>
                    <a:bodyPr/>
                    <a:lstStyle/>
                    <a:p>
                      <a:pPr algn="ctr" rtl="0" fontAlgn="ctr"/>
                      <a:r>
                        <a:rPr lang="tr-TR" sz="1200" b="0" i="0" u="none" strike="noStrike" dirty="0">
                          <a:solidFill>
                            <a:srgbClr val="000000"/>
                          </a:solidFill>
                          <a:effectLst/>
                          <a:latin typeface="Times New Roman" panose="02020603050405020304" pitchFamily="18" charset="0"/>
                        </a:rPr>
                        <a:t>GİDERLER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gridSpan="3">
                  <a:txBody>
                    <a:bodyPr/>
                    <a:lstStyle/>
                    <a:p>
                      <a:pPr algn="ctr" rtl="0" fontAlgn="ctr"/>
                      <a:r>
                        <a:rPr lang="tr-TR" sz="1200" b="0" i="0" u="none" strike="noStrike">
                          <a:solidFill>
                            <a:srgbClr val="000000"/>
                          </a:solidFill>
                          <a:effectLst/>
                          <a:latin typeface="Times New Roman" panose="02020603050405020304" pitchFamily="18" charset="0"/>
                        </a:rPr>
                        <a:t>2020 yılı</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hMerge="1">
                  <a:txBody>
                    <a:bodyPr/>
                    <a:lstStyle/>
                    <a:p>
                      <a:endParaRPr lang="tr-TR"/>
                    </a:p>
                  </a:txBody>
                  <a:tcPr/>
                </a:tc>
                <a:tc hMerge="1">
                  <a:txBody>
                    <a:bodyPr/>
                    <a:lstStyle/>
                    <a:p>
                      <a:endParaRPr lang="tr-TR"/>
                    </a:p>
                  </a:txBody>
                  <a:tcPr/>
                </a:tc>
                <a:tc gridSpan="3">
                  <a:txBody>
                    <a:bodyPr/>
                    <a:lstStyle/>
                    <a:p>
                      <a:pPr algn="ctr" rtl="0" fontAlgn="ctr"/>
                      <a:r>
                        <a:rPr lang="tr-TR" sz="1200" b="0" i="0" u="none" strike="noStrike">
                          <a:solidFill>
                            <a:srgbClr val="000000"/>
                          </a:solidFill>
                          <a:effectLst/>
                          <a:latin typeface="Times New Roman" panose="02020603050405020304" pitchFamily="18" charset="0"/>
                        </a:rPr>
                        <a:t>2021 yılı</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hMerge="1">
                  <a:txBody>
                    <a:bodyPr/>
                    <a:lstStyle/>
                    <a:p>
                      <a:endParaRPr lang="tr-TR"/>
                    </a:p>
                  </a:txBody>
                  <a:tcPr/>
                </a:tc>
                <a:tc hMerge="1">
                  <a:txBody>
                    <a:bodyPr/>
                    <a:lstStyle/>
                    <a:p>
                      <a:endParaRPr lang="tr-TR"/>
                    </a:p>
                  </a:txBody>
                  <a:tcPr/>
                </a:tc>
                <a:tc>
                  <a:txBody>
                    <a:bodyPr/>
                    <a:lstStyle/>
                    <a:p>
                      <a:pPr algn="ctr" rtl="0" fontAlgn="ctr"/>
                      <a:r>
                        <a:rPr lang="tr-TR" sz="1200" b="0" i="0" u="none" strike="noStrike">
                          <a:solidFill>
                            <a:srgbClr val="000000"/>
                          </a:solidFill>
                          <a:effectLst/>
                          <a:latin typeface="Times New Roman" panose="02020603050405020304" pitchFamily="18" charset="0"/>
                        </a:rPr>
                        <a:t>Artış Oranı</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val="1860958145"/>
                  </a:ext>
                </a:extLst>
              </a:tr>
              <a:tr h="205065">
                <a:tc vMerge="1">
                  <a:txBody>
                    <a:bodyPr/>
                    <a:lstStyle/>
                    <a:p>
                      <a:endParaRPr lang="tr-TR"/>
                    </a:p>
                  </a:txBody>
                  <a:tcPr/>
                </a:tc>
                <a:tc>
                  <a:txBody>
                    <a:bodyPr/>
                    <a:lstStyle/>
                    <a:p>
                      <a:pPr algn="ctr" rtl="0" fontAlgn="ctr"/>
                      <a:r>
                        <a:rPr lang="tr-TR" sz="1200" b="0" i="0" u="none" strike="noStrike" dirty="0">
                          <a:solidFill>
                            <a:srgbClr val="000000"/>
                          </a:solidFill>
                          <a:effectLst/>
                          <a:latin typeface="Times New Roman" panose="02020603050405020304" pitchFamily="18" charset="0"/>
                        </a:rPr>
                        <a:t>Toplam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rowSpan="2">
                  <a:txBody>
                    <a:bodyPr/>
                    <a:lstStyle/>
                    <a:p>
                      <a:pPr algn="ctr" rtl="0" fontAlgn="ctr"/>
                      <a:r>
                        <a:rPr lang="tr-TR" sz="1200" b="0" i="0" u="none" strike="noStrike" dirty="0">
                          <a:solidFill>
                            <a:srgbClr val="000000"/>
                          </a:solidFill>
                          <a:effectLst/>
                          <a:latin typeface="Times New Roman" panose="02020603050405020304" pitchFamily="18" charset="0"/>
                        </a:rPr>
                        <a:t>Harcama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ctr" rtl="0" fontAlgn="ctr"/>
                      <a:r>
                        <a:rPr lang="tr-TR" sz="1200" b="0" i="0" u="none" strike="noStrike" dirty="0" err="1">
                          <a:solidFill>
                            <a:srgbClr val="000000"/>
                          </a:solidFill>
                          <a:effectLst/>
                          <a:latin typeface="Times New Roman" panose="02020603050405020304" pitchFamily="18" charset="0"/>
                        </a:rPr>
                        <a:t>Gerç</a:t>
                      </a:r>
                      <a:r>
                        <a:rPr lang="tr-TR" sz="1200" b="0" i="0" u="none" strike="noStrike" dirty="0">
                          <a:solidFill>
                            <a:srgbClr val="000000"/>
                          </a:solidFill>
                          <a:effectLst/>
                          <a:latin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ctr" rtl="0" fontAlgn="ctr"/>
                      <a:r>
                        <a:rPr lang="tr-TR" sz="1200" b="0" i="0" u="none" strike="noStrike" dirty="0">
                          <a:solidFill>
                            <a:srgbClr val="000000"/>
                          </a:solidFill>
                          <a:effectLst/>
                          <a:latin typeface="Times New Roman" panose="02020603050405020304" pitchFamily="18" charset="0"/>
                        </a:rPr>
                        <a:t>Toplam</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rowSpan="2">
                  <a:txBody>
                    <a:bodyPr/>
                    <a:lstStyle/>
                    <a:p>
                      <a:pPr algn="ctr" rtl="0" fontAlgn="ctr"/>
                      <a:r>
                        <a:rPr lang="tr-TR" sz="1200" b="0" i="0" u="none" strike="noStrike" dirty="0">
                          <a:solidFill>
                            <a:srgbClr val="000000"/>
                          </a:solidFill>
                          <a:effectLst/>
                          <a:latin typeface="Times New Roman" panose="02020603050405020304" pitchFamily="18" charset="0"/>
                        </a:rPr>
                        <a:t>Harcama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ctr" rtl="0" fontAlgn="ctr"/>
                      <a:r>
                        <a:rPr lang="tr-TR" sz="1200" b="0" i="0" u="none" strike="noStrike">
                          <a:solidFill>
                            <a:srgbClr val="000000"/>
                          </a:solidFill>
                          <a:effectLst/>
                          <a:latin typeface="Times New Roman" panose="02020603050405020304" pitchFamily="18" charset="0"/>
                        </a:rPr>
                        <a:t>Gerç.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ctr" rtl="0" fontAlgn="ctr"/>
                      <a:r>
                        <a:rPr lang="tr-TR" sz="12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val="4121734097"/>
                  </a:ext>
                </a:extLst>
              </a:tr>
              <a:tr h="213268">
                <a:tc vMerge="1">
                  <a:txBody>
                    <a:bodyPr/>
                    <a:lstStyle/>
                    <a:p>
                      <a:endParaRPr lang="tr-TR"/>
                    </a:p>
                  </a:txBody>
                  <a:tcPr/>
                </a:tc>
                <a:tc>
                  <a:txBody>
                    <a:bodyPr/>
                    <a:lstStyle/>
                    <a:p>
                      <a:pPr algn="ctr" rtl="0" fontAlgn="ctr"/>
                      <a:r>
                        <a:rPr lang="tr-TR" sz="1200" b="0" i="0" u="none" strike="noStrike">
                          <a:solidFill>
                            <a:srgbClr val="000000"/>
                          </a:solidFill>
                          <a:effectLst/>
                          <a:latin typeface="Times New Roman" panose="02020603050405020304" pitchFamily="18" charset="0"/>
                        </a:rPr>
                        <a:t>Ödenek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vMerge="1">
                  <a:txBody>
                    <a:bodyPr/>
                    <a:lstStyle/>
                    <a:p>
                      <a:endParaRPr lang="tr-TR"/>
                    </a:p>
                  </a:txBody>
                  <a:tcPr/>
                </a:tc>
                <a:tc>
                  <a:txBody>
                    <a:bodyPr/>
                    <a:lstStyle/>
                    <a:p>
                      <a:pPr algn="ctr" rtl="0" fontAlgn="ctr"/>
                      <a:r>
                        <a:rPr lang="tr-TR" sz="1200" b="0" i="0" u="none" strike="noStrike">
                          <a:solidFill>
                            <a:srgbClr val="000000"/>
                          </a:solidFill>
                          <a:effectLst/>
                          <a:latin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ctr" rtl="0" fontAlgn="ctr"/>
                      <a:r>
                        <a:rPr lang="tr-TR" sz="1200" b="0" i="0" u="none" strike="noStrike" dirty="0">
                          <a:solidFill>
                            <a:srgbClr val="000000"/>
                          </a:solidFill>
                          <a:effectLst/>
                          <a:latin typeface="Times New Roman" panose="02020603050405020304" pitchFamily="18" charset="0"/>
                        </a:rPr>
                        <a:t>Ödenek</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vMerge="1">
                  <a:txBody>
                    <a:bodyPr/>
                    <a:lstStyle/>
                    <a:p>
                      <a:endParaRPr lang="tr-TR"/>
                    </a:p>
                  </a:txBody>
                  <a:tcPr/>
                </a:tc>
                <a:tc>
                  <a:txBody>
                    <a:bodyPr/>
                    <a:lstStyle/>
                    <a:p>
                      <a:pPr algn="ctr" rtl="0" fontAlgn="ctr"/>
                      <a:r>
                        <a:rPr lang="tr-TR" sz="1200" b="0" i="0" u="none" strike="noStrike" dirty="0">
                          <a:solidFill>
                            <a:srgbClr val="000000"/>
                          </a:solidFill>
                          <a:effectLst/>
                          <a:latin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ctr" fontAlgn="t"/>
                      <a:r>
                        <a:rPr lang="tr-TR" sz="1200" b="0" i="0" u="none" strike="noStrike" dirty="0">
                          <a:solidFill>
                            <a:srgbClr val="000000"/>
                          </a:solidFill>
                          <a:effectLst/>
                          <a:latin typeface="Times New Roman" panose="02020603050405020304" pitchFamily="18" charset="0"/>
                        </a:rPr>
                        <a:t> </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val="2413713801"/>
                  </a:ext>
                </a:extLst>
              </a:tr>
              <a:tr h="205065">
                <a:tc>
                  <a:txBody>
                    <a:bodyPr/>
                    <a:lstStyle/>
                    <a:p>
                      <a:pPr algn="l" rtl="0" fontAlgn="ctr"/>
                      <a:r>
                        <a:rPr lang="tr-TR" sz="1200" b="0" i="0" u="none" strike="noStrike" dirty="0">
                          <a:solidFill>
                            <a:srgbClr val="000000"/>
                          </a:solidFill>
                          <a:effectLst/>
                          <a:latin typeface="Times New Roman" panose="02020603050405020304" pitchFamily="18" charset="0"/>
                        </a:rPr>
                        <a:t>Personel Giderleri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1200" b="0" i="0" u="none" strike="noStrike">
                          <a:solidFill>
                            <a:srgbClr val="000000"/>
                          </a:solidFill>
                          <a:effectLst/>
                          <a:latin typeface="Times New Roman" panose="02020603050405020304" pitchFamily="18" charset="0"/>
                        </a:rPr>
                        <a:t> ₺         3.958.100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rgbClr val="000000"/>
                          </a:solidFill>
                          <a:effectLst/>
                          <a:latin typeface="Times New Roman" panose="02020603050405020304" pitchFamily="18" charset="0"/>
                        </a:rPr>
                        <a:t> ₺        3.958.096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1200" b="0" i="0" u="none" strike="noStrike">
                          <a:solidFill>
                            <a:srgbClr val="000000"/>
                          </a:solidFill>
                          <a:effectLst/>
                          <a:latin typeface="Times New Roman" panose="02020603050405020304" pitchFamily="18" charset="0"/>
                        </a:rPr>
                        <a:t>100%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1200" b="0" i="0" u="none" strike="noStrike">
                          <a:solidFill>
                            <a:srgbClr val="000000"/>
                          </a:solidFill>
                          <a:effectLst/>
                          <a:latin typeface="Times New Roman" panose="02020603050405020304" pitchFamily="18" charset="0"/>
                        </a:rPr>
                        <a:t> ₺        4.450.994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1200" b="0" i="0" u="none" strike="noStrike">
                          <a:solidFill>
                            <a:srgbClr val="000000"/>
                          </a:solidFill>
                          <a:effectLst/>
                          <a:latin typeface="Times New Roman" panose="02020603050405020304" pitchFamily="18" charset="0"/>
                        </a:rPr>
                        <a:t> ₺               4.450.994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1200" b="0" i="0" u="none" strike="noStrike">
                          <a:solidFill>
                            <a:srgbClr val="000000"/>
                          </a:solidFill>
                          <a:effectLst/>
                          <a:latin typeface="Times New Roman" panose="02020603050405020304" pitchFamily="18"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1200" b="0" i="0" u="none" strike="noStrike">
                          <a:solidFill>
                            <a:srgbClr val="000000"/>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92278654"/>
                  </a:ext>
                </a:extLst>
              </a:tr>
              <a:tr h="254281">
                <a:tc>
                  <a:txBody>
                    <a:bodyPr/>
                    <a:lstStyle/>
                    <a:p>
                      <a:pPr algn="r" fontAlgn="ctr"/>
                      <a:r>
                        <a:rPr lang="tr-TR" sz="1500" b="0" i="0" u="none" strike="noStrike" dirty="0">
                          <a:solidFill>
                            <a:srgbClr val="000000"/>
                          </a:solidFill>
                          <a:effectLst/>
                          <a:latin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5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5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5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500" b="0" i="0" u="none" strike="noStrike">
                          <a:solidFill>
                            <a:srgbClr val="000000"/>
                          </a:solidFill>
                          <a:effectLst/>
                          <a:latin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5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5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5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81765528"/>
                  </a:ext>
                </a:extLst>
              </a:tr>
              <a:tr h="410131">
                <a:tc>
                  <a:txBody>
                    <a:bodyPr/>
                    <a:lstStyle/>
                    <a:p>
                      <a:pPr algn="l" rtl="0" fontAlgn="ctr"/>
                      <a:r>
                        <a:rPr lang="tr-TR" sz="1200" b="0" i="0" u="none" strike="noStrike" dirty="0">
                          <a:solidFill>
                            <a:srgbClr val="000000"/>
                          </a:solidFill>
                          <a:effectLst/>
                          <a:latin typeface="Times New Roman" panose="02020603050405020304" pitchFamily="18" charset="0"/>
                        </a:rPr>
                        <a:t>Sos. </a:t>
                      </a:r>
                      <a:r>
                        <a:rPr lang="tr-TR" sz="1200" b="0" i="0" u="none" strike="noStrike" dirty="0" err="1">
                          <a:solidFill>
                            <a:srgbClr val="000000"/>
                          </a:solidFill>
                          <a:effectLst/>
                          <a:latin typeface="Times New Roman" panose="02020603050405020304" pitchFamily="18" charset="0"/>
                        </a:rPr>
                        <a:t>Güv</a:t>
                      </a:r>
                      <a:r>
                        <a:rPr lang="tr-TR" sz="1200" b="0" i="0" u="none" strike="noStrike" dirty="0">
                          <a:solidFill>
                            <a:srgbClr val="000000"/>
                          </a:solidFill>
                          <a:effectLst/>
                          <a:latin typeface="Times New Roman" panose="02020603050405020304" pitchFamily="18" charset="0"/>
                        </a:rPr>
                        <a:t>. Kur. Prim </a:t>
                      </a:r>
                      <a:r>
                        <a:rPr lang="tr-TR" sz="1200" b="0" i="0" u="none" strike="noStrike" dirty="0" err="1">
                          <a:solidFill>
                            <a:srgbClr val="000000"/>
                          </a:solidFill>
                          <a:effectLst/>
                          <a:latin typeface="Times New Roman" panose="02020603050405020304" pitchFamily="18" charset="0"/>
                        </a:rPr>
                        <a:t>Gid</a:t>
                      </a:r>
                      <a:r>
                        <a:rPr lang="tr-TR" sz="1200" b="0" i="0" u="none" strike="noStrike" dirty="0">
                          <a:solidFill>
                            <a:srgbClr val="000000"/>
                          </a:solidFill>
                          <a:effectLst/>
                          <a:latin typeface="Times New Roman" panose="02020603050405020304" pitchFamily="18" charset="0"/>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rgbClr val="000000"/>
                          </a:solidFill>
                          <a:effectLst/>
                          <a:latin typeface="Times New Roman" panose="02020603050405020304" pitchFamily="18" charset="0"/>
                        </a:rPr>
                        <a:t> ₺            715.150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1200" b="0" i="0" u="none" strike="noStrike">
                          <a:solidFill>
                            <a:srgbClr val="000000"/>
                          </a:solidFill>
                          <a:effectLst/>
                          <a:latin typeface="Times New Roman" panose="02020603050405020304" pitchFamily="18" charset="0"/>
                        </a:rPr>
                        <a:t> ₺          716.144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1200" b="0" i="0" u="none" strike="noStrike">
                          <a:solidFill>
                            <a:srgbClr val="000000"/>
                          </a:solidFill>
                          <a:effectLst/>
                          <a:latin typeface="Times New Roman" panose="02020603050405020304" pitchFamily="18" charset="0"/>
                        </a:rPr>
                        <a:t>100%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1200" b="0" i="0" u="none" strike="noStrike">
                          <a:solidFill>
                            <a:srgbClr val="000000"/>
                          </a:solidFill>
                          <a:effectLst/>
                          <a:latin typeface="Times New Roman" panose="02020603050405020304" pitchFamily="18" charset="0"/>
                        </a:rPr>
                        <a:t> ₺           813.558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1200" b="0" i="0" u="none" strike="noStrike">
                          <a:solidFill>
                            <a:srgbClr val="000000"/>
                          </a:solidFill>
                          <a:effectLst/>
                          <a:latin typeface="Times New Roman" panose="02020603050405020304" pitchFamily="18" charset="0"/>
                        </a:rPr>
                        <a:t> ₺                 813.558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1200" b="0" i="0" u="none" strike="noStrike">
                          <a:solidFill>
                            <a:srgbClr val="000000"/>
                          </a:solidFill>
                          <a:effectLst/>
                          <a:latin typeface="Times New Roman" panose="02020603050405020304" pitchFamily="18"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1200" b="0" i="0" u="none" strike="noStrike">
                          <a:solidFill>
                            <a:srgbClr val="000000"/>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00331231"/>
                  </a:ext>
                </a:extLst>
              </a:tr>
              <a:tr h="254281">
                <a:tc>
                  <a:txBody>
                    <a:bodyPr/>
                    <a:lstStyle/>
                    <a:p>
                      <a:pPr algn="r" fontAlgn="ctr"/>
                      <a:r>
                        <a:rPr lang="tr-TR" sz="1500" b="0" i="0" u="none" strike="noStrike">
                          <a:solidFill>
                            <a:srgbClr val="000000"/>
                          </a:solidFill>
                          <a:effectLst/>
                          <a:latin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500" b="0" i="0" u="none" strike="noStrike" dirty="0">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500" b="0" i="0" u="none" strike="noStrike" dirty="0">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5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500" b="0" i="0" u="none" strike="noStrike">
                          <a:solidFill>
                            <a:srgbClr val="000000"/>
                          </a:solidFill>
                          <a:effectLst/>
                          <a:latin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5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5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5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7441558"/>
                  </a:ext>
                </a:extLst>
              </a:tr>
              <a:tr h="410131">
                <a:tc>
                  <a:txBody>
                    <a:bodyPr/>
                    <a:lstStyle/>
                    <a:p>
                      <a:pPr algn="l" rtl="0" fontAlgn="ctr"/>
                      <a:r>
                        <a:rPr lang="es-ES" sz="1200" b="0" i="0" u="none" strike="noStrike">
                          <a:solidFill>
                            <a:srgbClr val="000000"/>
                          </a:solidFill>
                          <a:effectLst/>
                          <a:latin typeface="Times New Roman" panose="02020603050405020304" pitchFamily="18" charset="0"/>
                        </a:rPr>
                        <a:t>Mal ve Hizm. Alım Gid.</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1200" b="0" i="0" u="none" strike="noStrike">
                          <a:solidFill>
                            <a:srgbClr val="000000"/>
                          </a:solidFill>
                          <a:effectLst/>
                          <a:latin typeface="Times New Roman" panose="02020603050405020304" pitchFamily="18" charset="0"/>
                        </a:rPr>
                        <a:t> ₺            796.700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1200" b="0" i="0" u="none" strike="noStrike">
                          <a:solidFill>
                            <a:srgbClr val="000000"/>
                          </a:solidFill>
                          <a:effectLst/>
                          <a:latin typeface="Times New Roman" panose="02020603050405020304" pitchFamily="18" charset="0"/>
                        </a:rPr>
                        <a:t> ₺          753.469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rgbClr val="000000"/>
                          </a:solidFill>
                          <a:effectLst/>
                          <a:latin typeface="Times New Roman" panose="02020603050405020304" pitchFamily="18" charset="0"/>
                        </a:rPr>
                        <a:t>95%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rgbClr val="000000"/>
                          </a:solidFill>
                          <a:effectLst/>
                          <a:latin typeface="Times New Roman" panose="02020603050405020304" pitchFamily="18" charset="0"/>
                        </a:rPr>
                        <a:t> ₺           676.650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1200" b="0" i="0" u="none" strike="noStrike">
                          <a:solidFill>
                            <a:srgbClr val="000000"/>
                          </a:solidFill>
                          <a:effectLst/>
                          <a:latin typeface="Times New Roman" panose="02020603050405020304" pitchFamily="18" charset="0"/>
                        </a:rPr>
                        <a:t> ₺                 639.357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1200" b="0" i="0" u="none" strike="noStrike">
                          <a:solidFill>
                            <a:srgbClr val="000000"/>
                          </a:solidFill>
                          <a:effectLst/>
                          <a:latin typeface="Times New Roman" panose="02020603050405020304" pitchFamily="18" charset="0"/>
                        </a:rPr>
                        <a:t>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1200" b="0" i="0" u="none" strike="noStrike">
                          <a:solidFill>
                            <a:srgbClr val="000000"/>
                          </a:solidFill>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16869415"/>
                  </a:ext>
                </a:extLst>
              </a:tr>
              <a:tr h="254281">
                <a:tc>
                  <a:txBody>
                    <a:bodyPr/>
                    <a:lstStyle/>
                    <a:p>
                      <a:pPr algn="r" fontAlgn="ctr"/>
                      <a:r>
                        <a:rPr lang="tr-TR" sz="1500" b="0" i="0" u="none" strike="noStrike" dirty="0">
                          <a:solidFill>
                            <a:srgbClr val="000000"/>
                          </a:solidFill>
                          <a:effectLst/>
                          <a:latin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5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5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5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500" b="0" i="0" u="none" strike="noStrike">
                          <a:solidFill>
                            <a:srgbClr val="000000"/>
                          </a:solidFill>
                          <a:effectLst/>
                          <a:latin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500" b="0" i="0" u="none" strike="noStrike" dirty="0">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5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5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10708980"/>
                  </a:ext>
                </a:extLst>
              </a:tr>
              <a:tr h="205065">
                <a:tc>
                  <a:txBody>
                    <a:bodyPr/>
                    <a:lstStyle/>
                    <a:p>
                      <a:pPr algn="l" rtl="0" fontAlgn="ctr"/>
                      <a:r>
                        <a:rPr lang="tr-TR" sz="1200" b="0" i="0" u="none" strike="noStrike">
                          <a:solidFill>
                            <a:srgbClr val="000000"/>
                          </a:solidFill>
                          <a:effectLst/>
                          <a:latin typeface="Times New Roman" panose="02020603050405020304" pitchFamily="18" charset="0"/>
                        </a:rPr>
                        <a:t>Cari Transferler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1200" b="0" i="0" u="none" strike="noStrike">
                          <a:solidFill>
                            <a:srgbClr val="000000"/>
                          </a:solidFill>
                          <a:effectLst/>
                          <a:latin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1200" b="0" i="0" u="none" strike="noStrike">
                          <a:solidFill>
                            <a:srgbClr val="000000"/>
                          </a:solidFill>
                          <a:effectLst/>
                          <a:latin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1200" b="0" i="0" u="none" strike="noStrike">
                          <a:solidFill>
                            <a:srgbClr val="000000"/>
                          </a:solidFill>
                          <a:effectLst/>
                          <a:latin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1200" b="0" i="0" u="none" strike="noStrike">
                          <a:solidFill>
                            <a:srgbClr val="000000"/>
                          </a:solidFill>
                          <a:effectLst/>
                          <a:latin typeface="Times New Roman" panose="02020603050405020304" pitchFamily="18" charset="0"/>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rgbClr val="000000"/>
                          </a:solidFill>
                          <a:effectLst/>
                          <a:latin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1200" b="0" i="0" u="none" strike="noStrike">
                          <a:solidFill>
                            <a:srgbClr val="000000"/>
                          </a:solidFill>
                          <a:effectLst/>
                          <a:latin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1200" b="0" i="0" u="none" strike="noStrike">
                          <a:solidFill>
                            <a:srgbClr val="000000"/>
                          </a:solidFill>
                          <a:effectLst/>
                          <a:latin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50345007"/>
                  </a:ext>
                </a:extLst>
              </a:tr>
              <a:tr h="254281">
                <a:tc>
                  <a:txBody>
                    <a:bodyPr/>
                    <a:lstStyle/>
                    <a:p>
                      <a:pPr algn="r" fontAlgn="ctr"/>
                      <a:r>
                        <a:rPr lang="tr-TR" sz="1500" b="0" i="0" u="none" strike="noStrike">
                          <a:solidFill>
                            <a:srgbClr val="000000"/>
                          </a:solidFill>
                          <a:effectLst/>
                          <a:latin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5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5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5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500" b="0" i="0" u="none" strike="noStrike">
                          <a:solidFill>
                            <a:srgbClr val="000000"/>
                          </a:solidFill>
                          <a:effectLst/>
                          <a:latin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5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500" b="0" i="0" u="none" strike="noStrike" dirty="0">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5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69738211"/>
                  </a:ext>
                </a:extLst>
              </a:tr>
              <a:tr h="205065">
                <a:tc>
                  <a:txBody>
                    <a:bodyPr/>
                    <a:lstStyle/>
                    <a:p>
                      <a:pPr algn="l" rtl="0" fontAlgn="ctr"/>
                      <a:r>
                        <a:rPr lang="tr-TR" sz="1200" b="0" i="0" u="none" strike="noStrike">
                          <a:solidFill>
                            <a:srgbClr val="000000"/>
                          </a:solidFill>
                          <a:effectLst/>
                          <a:latin typeface="Times New Roman" panose="02020603050405020304" pitchFamily="18" charset="0"/>
                        </a:rPr>
                        <a:t>Sermaye Giderleri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1200" b="0" i="0" u="none" strike="noStrike">
                          <a:solidFill>
                            <a:srgbClr val="000000"/>
                          </a:solidFill>
                          <a:effectLst/>
                          <a:latin typeface="Times New Roman" panose="02020603050405020304" pitchFamily="18" charset="0"/>
                        </a:rPr>
                        <a:t> ₺       14.354.000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1200" b="0" i="0" u="none" strike="noStrike">
                          <a:solidFill>
                            <a:srgbClr val="000000"/>
                          </a:solidFill>
                          <a:effectLst/>
                          <a:latin typeface="Times New Roman" panose="02020603050405020304" pitchFamily="18" charset="0"/>
                        </a:rPr>
                        <a:t> ₺      13.074.303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1200" b="0" i="0" u="none" strike="noStrike">
                          <a:solidFill>
                            <a:srgbClr val="000000"/>
                          </a:solidFill>
                          <a:effectLst/>
                          <a:latin typeface="Times New Roman" panose="02020603050405020304" pitchFamily="18" charset="0"/>
                        </a:rPr>
                        <a:t>91%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1200" b="0" i="0" u="none" strike="noStrike">
                          <a:solidFill>
                            <a:srgbClr val="000000"/>
                          </a:solidFill>
                          <a:effectLst/>
                          <a:latin typeface="Times New Roman" panose="02020603050405020304" pitchFamily="18" charset="0"/>
                        </a:rPr>
                        <a:t> ₺       14.458.000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1200" b="0" i="0" u="none" strike="noStrike">
                          <a:solidFill>
                            <a:srgbClr val="000000"/>
                          </a:solidFill>
                          <a:effectLst/>
                          <a:latin typeface="Times New Roman" panose="02020603050405020304" pitchFamily="18" charset="0"/>
                        </a:rPr>
                        <a:t> ₺             13.474.131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rgbClr val="000000"/>
                          </a:solidFill>
                          <a:effectLst/>
                          <a:latin typeface="Times New Roman" panose="02020603050405020304" pitchFamily="18" charset="0"/>
                        </a:rPr>
                        <a:t>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tr-TR" sz="1200" b="0" i="0" u="none" strike="noStrike" dirty="0">
                          <a:solidFill>
                            <a:srgbClr val="000000"/>
                          </a:solidFill>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3640474"/>
                  </a:ext>
                </a:extLst>
              </a:tr>
              <a:tr h="254281">
                <a:tc>
                  <a:txBody>
                    <a:bodyPr/>
                    <a:lstStyle/>
                    <a:p>
                      <a:pPr algn="r" fontAlgn="ctr"/>
                      <a:r>
                        <a:rPr lang="tr-TR" sz="1500" b="0" i="0" u="none" strike="noStrike">
                          <a:solidFill>
                            <a:srgbClr val="000000"/>
                          </a:solidFill>
                          <a:effectLst/>
                          <a:latin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5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5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5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500" b="0" i="0" u="none" strike="noStrike">
                          <a:solidFill>
                            <a:srgbClr val="000000"/>
                          </a:solidFill>
                          <a:effectLst/>
                          <a:latin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5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5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500" b="0" i="0" u="none" strike="noStrike" dirty="0">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72395473"/>
                  </a:ext>
                </a:extLst>
              </a:tr>
              <a:tr h="262484">
                <a:tc>
                  <a:txBody>
                    <a:bodyPr/>
                    <a:lstStyle/>
                    <a:p>
                      <a:pPr algn="ctr" rtl="0" fontAlgn="ctr"/>
                      <a:r>
                        <a:rPr lang="tr-TR" sz="1200" b="0" i="0" u="none" strike="noStrike">
                          <a:solidFill>
                            <a:srgbClr val="000000"/>
                          </a:solidFill>
                          <a:effectLst/>
                          <a:latin typeface="Times New Roman" panose="02020603050405020304" pitchFamily="18" charset="0"/>
                        </a:rPr>
                        <a:t>GENEL TOPLAM</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r>
                        <a:rPr lang="tr-TR" sz="15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r>
                        <a:rPr lang="tr-TR" sz="15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5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r>
                        <a:rPr lang="tr-TR" sz="1500" b="0" i="0" u="none" strike="noStrike">
                          <a:solidFill>
                            <a:srgbClr val="000000"/>
                          </a:solidFill>
                          <a:effectLst/>
                          <a:latin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r>
                        <a:rPr lang="tr-TR" sz="15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5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500" b="0" i="0" u="none" strike="noStrike" dirty="0">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12860021"/>
                  </a:ext>
                </a:extLst>
              </a:tr>
            </a:tbl>
          </a:graphicData>
        </a:graphic>
      </p:graphicFrame>
    </p:spTree>
    <p:extLst>
      <p:ext uri="{BB962C8B-B14F-4D97-AF65-F5344CB8AC3E}">
        <p14:creationId xmlns:p14="http://schemas.microsoft.com/office/powerpoint/2010/main" val="18294171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4C3D55DF-1932-4DAC-BC78-4365FD5A9252}"/>
              </a:ext>
            </a:extLst>
          </p:cNvPr>
          <p:cNvSpPr txBox="1">
            <a:spLocks noGrp="1"/>
          </p:cNvSpPr>
          <p:nvPr>
            <p:ph type="title"/>
          </p:nvPr>
        </p:nvSpPr>
        <p:spPr>
          <a:xfrm>
            <a:off x="354011" y="396876"/>
            <a:ext cx="8751889" cy="447674"/>
          </a:xfrm>
          <a:prstGeom prst="rect">
            <a:avLst/>
          </a:prstGeom>
          <a:solidFill>
            <a:schemeClr val="bg1"/>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92500"/>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sz="1800" b="1" dirty="0">
                <a:solidFill>
                  <a:schemeClr val="accent2">
                    <a:lumMod val="50000"/>
                  </a:schemeClr>
                </a:solidFill>
                <a:latin typeface="Tw Cen MT" panose="020B0602020104020603" pitchFamily="34" charset="0"/>
                <a:ea typeface="+mj-ea"/>
                <a:cs typeface="+mj-cs"/>
              </a:rPr>
              <a:t>III- FAALİYETLERE İLİŞKİN BİLGİ VE DEĞERLENDİRMELER</a:t>
            </a:r>
          </a:p>
        </p:txBody>
      </p:sp>
      <p:sp>
        <p:nvSpPr>
          <p:cNvPr id="5" name="Başlık 1">
            <a:extLst>
              <a:ext uri="{FF2B5EF4-FFF2-40B4-BE49-F238E27FC236}">
                <a16:creationId xmlns:a16="http://schemas.microsoft.com/office/drawing/2014/main" id="{027BABFF-9B73-4B58-B1CE-AE8170A524E1}"/>
              </a:ext>
            </a:extLst>
          </p:cNvPr>
          <p:cNvSpPr txBox="1">
            <a:spLocks/>
          </p:cNvSpPr>
          <p:nvPr/>
        </p:nvSpPr>
        <p:spPr>
          <a:xfrm>
            <a:off x="355600" y="916366"/>
            <a:ext cx="8751889" cy="371396"/>
          </a:xfrm>
          <a:prstGeom prst="rect">
            <a:avLst/>
          </a:prstGeom>
          <a:solidFill>
            <a:schemeClr val="bg1"/>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1800" b="1" i="0" u="none" strike="noStrike" kern="1200" cap="all" spc="0" normalizeH="0" baseline="0" noProof="0" dirty="0">
                <a:ln>
                  <a:noFill/>
                </a:ln>
                <a:solidFill>
                  <a:schemeClr val="accent2">
                    <a:lumMod val="50000"/>
                  </a:schemeClr>
                </a:solidFill>
                <a:effectLst/>
                <a:uLnTx/>
                <a:uFillTx/>
                <a:latin typeface="Tw Cen MT" panose="020B0602020104020603" pitchFamily="34" charset="0"/>
              </a:rPr>
              <a:t>a- </a:t>
            </a:r>
            <a:r>
              <a:rPr kumimoji="0" lang="tr-TR" sz="1800" b="1" i="0" u="none" strike="noStrike" kern="1200" cap="none" spc="0" normalizeH="0" baseline="0" noProof="0" dirty="0">
                <a:ln>
                  <a:noFill/>
                </a:ln>
                <a:solidFill>
                  <a:schemeClr val="accent2">
                    <a:lumMod val="50000"/>
                  </a:schemeClr>
                </a:solidFill>
                <a:effectLst/>
                <a:uLnTx/>
                <a:uFillTx/>
                <a:latin typeface="Tw Cen MT" panose="020B0602020104020603" pitchFamily="34" charset="0"/>
              </a:rPr>
              <a:t>Mali Bilgiler</a:t>
            </a:r>
            <a:endParaRPr kumimoji="0" lang="tr-TR" sz="1800" b="1" i="0" u="none" strike="noStrike" kern="1200" cap="all" spc="0" normalizeH="0" baseline="0" noProof="0" dirty="0">
              <a:ln>
                <a:noFill/>
              </a:ln>
              <a:solidFill>
                <a:schemeClr val="accent2">
                  <a:lumMod val="50000"/>
                </a:schemeClr>
              </a:solidFill>
              <a:effectLst/>
              <a:uLnTx/>
              <a:uFillTx/>
              <a:latin typeface="Tw Cen MT" panose="020B0602020104020603" pitchFamily="34" charset="0"/>
            </a:endParaRPr>
          </a:p>
        </p:txBody>
      </p:sp>
      <p:sp>
        <p:nvSpPr>
          <p:cNvPr id="9" name="Başlık 1">
            <a:extLst>
              <a:ext uri="{FF2B5EF4-FFF2-40B4-BE49-F238E27FC236}">
                <a16:creationId xmlns:a16="http://schemas.microsoft.com/office/drawing/2014/main" id="{62210687-8FC0-4039-A844-B6B5DE427299}"/>
              </a:ext>
            </a:extLst>
          </p:cNvPr>
          <p:cNvSpPr txBox="1">
            <a:spLocks/>
          </p:cNvSpPr>
          <p:nvPr/>
        </p:nvSpPr>
        <p:spPr>
          <a:xfrm>
            <a:off x="354011" y="1348093"/>
            <a:ext cx="8751889" cy="371396"/>
          </a:xfrm>
          <a:prstGeom prst="rect">
            <a:avLst/>
          </a:prstGeom>
          <a:solidFill>
            <a:schemeClr val="bg1"/>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1800" b="1" i="0" u="none" strike="noStrike" kern="1200" cap="none" spc="0" normalizeH="0" baseline="0" noProof="0" dirty="0">
                <a:ln>
                  <a:noFill/>
                </a:ln>
                <a:solidFill>
                  <a:schemeClr val="accent2">
                    <a:lumMod val="50000"/>
                  </a:schemeClr>
                </a:solidFill>
                <a:effectLst/>
                <a:uLnTx/>
                <a:uFillTx/>
                <a:latin typeface="Tw Cen MT" panose="020B0602020104020603" pitchFamily="34" charset="0"/>
              </a:rPr>
              <a:t>Bütçe Uygulama Sonuçları</a:t>
            </a:r>
            <a:endParaRPr kumimoji="0" lang="tr-TR" sz="1800" b="1" i="0" u="none" strike="noStrike" kern="1200" cap="all" spc="0" normalizeH="0" baseline="0" noProof="0" dirty="0">
              <a:ln>
                <a:noFill/>
              </a:ln>
              <a:solidFill>
                <a:schemeClr val="accent2">
                  <a:lumMod val="50000"/>
                </a:schemeClr>
              </a:solidFill>
              <a:effectLst/>
              <a:uLnTx/>
              <a:uFillTx/>
              <a:latin typeface="Tw Cen MT" panose="020B0602020104020603" pitchFamily="34" charset="0"/>
            </a:endParaRPr>
          </a:p>
        </p:txBody>
      </p:sp>
      <p:graphicFrame>
        <p:nvGraphicFramePr>
          <p:cNvPr id="7" name="Tablo 6">
            <a:extLst>
              <a:ext uri="{FF2B5EF4-FFF2-40B4-BE49-F238E27FC236}">
                <a16:creationId xmlns:a16="http://schemas.microsoft.com/office/drawing/2014/main" id="{F9C66F5D-70C1-4A05-94EB-45721E746119}"/>
              </a:ext>
            </a:extLst>
          </p:cNvPr>
          <p:cNvGraphicFramePr>
            <a:graphicFrameLocks noGrp="1"/>
          </p:cNvGraphicFramePr>
          <p:nvPr>
            <p:extLst>
              <p:ext uri="{D42A27DB-BD31-4B8C-83A1-F6EECF244321}">
                <p14:modId xmlns:p14="http://schemas.microsoft.com/office/powerpoint/2010/main" val="3887160486"/>
              </p:ext>
            </p:extLst>
          </p:nvPr>
        </p:nvGraphicFramePr>
        <p:xfrm>
          <a:off x="354013" y="2049068"/>
          <a:ext cx="8751888" cy="3524337"/>
        </p:xfrm>
        <a:graphic>
          <a:graphicData uri="http://schemas.openxmlformats.org/drawingml/2006/table">
            <a:tbl>
              <a:tblPr firstRow="1" firstCol="1" bandRow="1">
                <a:tableStyleId>{EB9631B5-78F2-41C9-869B-9F39066F8104}</a:tableStyleId>
              </a:tblPr>
              <a:tblGrid>
                <a:gridCol w="1510569">
                  <a:extLst>
                    <a:ext uri="{9D8B030D-6E8A-4147-A177-3AD203B41FA5}">
                      <a16:colId xmlns:a16="http://schemas.microsoft.com/office/drawing/2014/main" val="20000"/>
                    </a:ext>
                  </a:extLst>
                </a:gridCol>
                <a:gridCol w="1220227">
                  <a:extLst>
                    <a:ext uri="{9D8B030D-6E8A-4147-A177-3AD203B41FA5}">
                      <a16:colId xmlns:a16="http://schemas.microsoft.com/office/drawing/2014/main" val="20001"/>
                    </a:ext>
                  </a:extLst>
                </a:gridCol>
                <a:gridCol w="1328517">
                  <a:extLst>
                    <a:ext uri="{9D8B030D-6E8A-4147-A177-3AD203B41FA5}">
                      <a16:colId xmlns:a16="http://schemas.microsoft.com/office/drawing/2014/main" val="20002"/>
                    </a:ext>
                  </a:extLst>
                </a:gridCol>
                <a:gridCol w="1133123">
                  <a:extLst>
                    <a:ext uri="{9D8B030D-6E8A-4147-A177-3AD203B41FA5}">
                      <a16:colId xmlns:a16="http://schemas.microsoft.com/office/drawing/2014/main" val="20003"/>
                    </a:ext>
                  </a:extLst>
                </a:gridCol>
                <a:gridCol w="1287712">
                  <a:extLst>
                    <a:ext uri="{9D8B030D-6E8A-4147-A177-3AD203B41FA5}">
                      <a16:colId xmlns:a16="http://schemas.microsoft.com/office/drawing/2014/main" val="20004"/>
                    </a:ext>
                  </a:extLst>
                </a:gridCol>
                <a:gridCol w="1159019">
                  <a:extLst>
                    <a:ext uri="{9D8B030D-6E8A-4147-A177-3AD203B41FA5}">
                      <a16:colId xmlns:a16="http://schemas.microsoft.com/office/drawing/2014/main" val="20005"/>
                    </a:ext>
                  </a:extLst>
                </a:gridCol>
                <a:gridCol w="1112721">
                  <a:extLst>
                    <a:ext uri="{9D8B030D-6E8A-4147-A177-3AD203B41FA5}">
                      <a16:colId xmlns:a16="http://schemas.microsoft.com/office/drawing/2014/main" val="20006"/>
                    </a:ext>
                  </a:extLst>
                </a:gridCol>
              </a:tblGrid>
              <a:tr h="1469610">
                <a:tc>
                  <a:txBody>
                    <a:bodyPr/>
                    <a:lstStyle/>
                    <a:p>
                      <a:pPr algn="ctr">
                        <a:spcAft>
                          <a:spcPts val="0"/>
                        </a:spcAft>
                      </a:pPr>
                      <a:r>
                        <a:rPr lang="tr-TR" sz="1200" dirty="0">
                          <a:solidFill>
                            <a:schemeClr val="tx1"/>
                          </a:solidFill>
                          <a:effectLst/>
                          <a:latin typeface="Times New Roman" pitchFamily="18" charset="0"/>
                          <a:cs typeface="Times New Roman" pitchFamily="18" charset="0"/>
                        </a:rPr>
                        <a:t>HAZİNE YARDIMI</a:t>
                      </a:r>
                      <a:endParaRPr lang="tr-TR" sz="1200" dirty="0">
                        <a:solidFill>
                          <a:schemeClr val="tx1"/>
                        </a:solidFill>
                        <a:effectLst/>
                        <a:latin typeface="Times New Roman" pitchFamily="18" charset="0"/>
                        <a:ea typeface="Times New Roman"/>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200" dirty="0">
                          <a:solidFill>
                            <a:schemeClr val="tx1"/>
                          </a:solidFill>
                          <a:effectLst/>
                          <a:latin typeface="Times New Roman" pitchFamily="18" charset="0"/>
                          <a:cs typeface="Times New Roman" pitchFamily="18" charset="0"/>
                        </a:rPr>
                        <a:t>Bütçe Ödeneği (TL)</a:t>
                      </a:r>
                      <a:endParaRPr lang="tr-TR" sz="1200" dirty="0">
                        <a:solidFill>
                          <a:schemeClr val="tx1"/>
                        </a:solidFill>
                        <a:effectLst/>
                        <a:latin typeface="Times New Roman" pitchFamily="18" charset="0"/>
                        <a:ea typeface="Times New Roman"/>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200" dirty="0">
                          <a:solidFill>
                            <a:schemeClr val="tx1"/>
                          </a:solidFill>
                          <a:effectLst/>
                          <a:latin typeface="Times New Roman" pitchFamily="18" charset="0"/>
                          <a:cs typeface="Times New Roman" pitchFamily="18" charset="0"/>
                        </a:rPr>
                        <a:t>Gelir/Bütçe (TL)</a:t>
                      </a:r>
                      <a:endParaRPr lang="tr-TR" sz="1200" dirty="0">
                        <a:solidFill>
                          <a:schemeClr val="tx1"/>
                        </a:solidFill>
                        <a:effectLst/>
                        <a:latin typeface="Times New Roman" pitchFamily="18" charset="0"/>
                        <a:ea typeface="Times New Roman"/>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200" dirty="0">
                          <a:solidFill>
                            <a:schemeClr val="tx1"/>
                          </a:solidFill>
                          <a:effectLst/>
                          <a:latin typeface="Times New Roman" pitchFamily="18" charset="0"/>
                          <a:cs typeface="Times New Roman" pitchFamily="18" charset="0"/>
                        </a:rPr>
                        <a:t>Gerçekleşme Durumu ( % )</a:t>
                      </a:r>
                      <a:endParaRPr lang="tr-TR" sz="1200" dirty="0">
                        <a:solidFill>
                          <a:schemeClr val="tx1"/>
                        </a:solidFill>
                        <a:effectLst/>
                        <a:latin typeface="Times New Roman" pitchFamily="18" charset="0"/>
                        <a:ea typeface="Times New Roman"/>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200" dirty="0">
                          <a:solidFill>
                            <a:schemeClr val="tx1"/>
                          </a:solidFill>
                          <a:effectLst/>
                          <a:latin typeface="Times New Roman" pitchFamily="18" charset="0"/>
                          <a:cs typeface="Times New Roman" pitchFamily="18" charset="0"/>
                        </a:rPr>
                        <a:t>Gider/Harcama</a:t>
                      </a:r>
                      <a:br>
                        <a:rPr lang="tr-TR" sz="1200" dirty="0">
                          <a:solidFill>
                            <a:schemeClr val="tx1"/>
                          </a:solidFill>
                          <a:effectLst/>
                          <a:latin typeface="Times New Roman" pitchFamily="18" charset="0"/>
                          <a:cs typeface="Times New Roman" pitchFamily="18" charset="0"/>
                        </a:rPr>
                      </a:br>
                      <a:r>
                        <a:rPr lang="tr-TR" sz="1200" dirty="0">
                          <a:solidFill>
                            <a:schemeClr val="tx1"/>
                          </a:solidFill>
                          <a:effectLst/>
                          <a:latin typeface="Times New Roman" pitchFamily="18" charset="0"/>
                          <a:cs typeface="Times New Roman" pitchFamily="18" charset="0"/>
                        </a:rPr>
                        <a:t>( TL )</a:t>
                      </a:r>
                      <a:endParaRPr lang="tr-TR" sz="1200" dirty="0">
                        <a:solidFill>
                          <a:schemeClr val="tx1"/>
                        </a:solidFill>
                        <a:effectLst/>
                        <a:latin typeface="Times New Roman" pitchFamily="18" charset="0"/>
                        <a:ea typeface="Times New Roman"/>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200" dirty="0">
                          <a:solidFill>
                            <a:schemeClr val="tx1"/>
                          </a:solidFill>
                          <a:effectLst/>
                          <a:latin typeface="Times New Roman" pitchFamily="18" charset="0"/>
                          <a:cs typeface="Times New Roman" pitchFamily="18" charset="0"/>
                        </a:rPr>
                        <a:t>Sonuç (Kalan/Bloke) (TL)</a:t>
                      </a:r>
                      <a:endParaRPr lang="tr-TR" sz="1200" dirty="0">
                        <a:solidFill>
                          <a:schemeClr val="tx1"/>
                        </a:solidFill>
                        <a:effectLst/>
                        <a:latin typeface="Times New Roman" pitchFamily="18" charset="0"/>
                        <a:ea typeface="Times New Roman"/>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200" dirty="0">
                          <a:solidFill>
                            <a:schemeClr val="tx1"/>
                          </a:solidFill>
                          <a:effectLst/>
                          <a:latin typeface="Times New Roman" pitchFamily="18" charset="0"/>
                          <a:cs typeface="Times New Roman" pitchFamily="18" charset="0"/>
                        </a:rPr>
                        <a:t>Açıklama (Likitten Aktarılan TL)</a:t>
                      </a:r>
                      <a:endParaRPr lang="tr-TR" sz="1200" dirty="0">
                        <a:solidFill>
                          <a:schemeClr val="tx1"/>
                        </a:solidFill>
                        <a:effectLst/>
                        <a:latin typeface="Times New Roman" pitchFamily="18" charset="0"/>
                        <a:ea typeface="Times New Roman"/>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74989">
                <a:tc>
                  <a:txBody>
                    <a:bodyPr/>
                    <a:lstStyle/>
                    <a:p>
                      <a:pPr algn="ctr">
                        <a:spcAft>
                          <a:spcPts val="0"/>
                        </a:spcAft>
                      </a:pPr>
                      <a:r>
                        <a:rPr lang="tr-TR" sz="1200" dirty="0">
                          <a:solidFill>
                            <a:schemeClr val="tx1"/>
                          </a:solidFill>
                          <a:effectLst/>
                          <a:latin typeface="Times New Roman" pitchFamily="18" charset="0"/>
                          <a:cs typeface="Times New Roman" pitchFamily="18" charset="0"/>
                        </a:rPr>
                        <a:t>MAL VE HİZMET ALIMLARI </a:t>
                      </a:r>
                      <a:endParaRPr lang="tr-TR" sz="1200" dirty="0">
                        <a:solidFill>
                          <a:schemeClr val="tx1"/>
                        </a:solidFill>
                        <a:effectLst/>
                        <a:latin typeface="Times New Roman" pitchFamily="18" charset="0"/>
                        <a:ea typeface="Times New Roman"/>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200" dirty="0">
                          <a:effectLst/>
                          <a:latin typeface="Times New Roman" pitchFamily="18" charset="0"/>
                          <a:cs typeface="Times New Roman" pitchFamily="18" charset="0"/>
                        </a:rPr>
                        <a:t>124.000,00 ₺</a:t>
                      </a:r>
                      <a:endParaRPr lang="tr-TR" sz="1200" dirty="0">
                        <a:effectLst/>
                        <a:latin typeface="Times New Roman" pitchFamily="18" charset="0"/>
                        <a:ea typeface="Times New Roman"/>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1200" dirty="0">
                          <a:effectLst/>
                          <a:latin typeface="Times New Roman" pitchFamily="18" charset="0"/>
                          <a:cs typeface="Times New Roman" pitchFamily="18" charset="0"/>
                        </a:rPr>
                        <a:t>796.700,00 ₺</a:t>
                      </a:r>
                      <a:endParaRPr lang="tr-TR" sz="1200" dirty="0">
                        <a:effectLst/>
                        <a:latin typeface="Times New Roman" pitchFamily="18" charset="0"/>
                        <a:ea typeface="Times New Roman"/>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1200" dirty="0">
                          <a:effectLst/>
                          <a:latin typeface="Times New Roman" pitchFamily="18" charset="0"/>
                          <a:cs typeface="Times New Roman" pitchFamily="18" charset="0"/>
                        </a:rPr>
                        <a:t>% 94.57</a:t>
                      </a:r>
                      <a:endParaRPr lang="tr-TR" sz="1200" dirty="0">
                        <a:effectLst/>
                        <a:latin typeface="Times New Roman" pitchFamily="18" charset="0"/>
                        <a:ea typeface="Times New Roman"/>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1200" dirty="0">
                          <a:effectLst/>
                          <a:latin typeface="Times New Roman" pitchFamily="18" charset="0"/>
                          <a:cs typeface="Times New Roman" pitchFamily="18" charset="0"/>
                        </a:rPr>
                        <a:t>753.468,76 ₺</a:t>
                      </a:r>
                      <a:endParaRPr lang="tr-TR" sz="1200" dirty="0">
                        <a:effectLst/>
                        <a:latin typeface="Times New Roman" pitchFamily="18" charset="0"/>
                        <a:ea typeface="Times New Roman"/>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1200" dirty="0">
                          <a:effectLst/>
                          <a:latin typeface="Times New Roman" pitchFamily="18" charset="0"/>
                          <a:cs typeface="Times New Roman" pitchFamily="18" charset="0"/>
                        </a:rPr>
                        <a:t>43.231,24 ₺</a:t>
                      </a:r>
                      <a:endParaRPr lang="tr-TR" sz="1200" dirty="0">
                        <a:effectLst/>
                        <a:latin typeface="Times New Roman" pitchFamily="18" charset="0"/>
                        <a:ea typeface="Times New Roman"/>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1200" dirty="0">
                          <a:effectLst/>
                          <a:latin typeface="Times New Roman" pitchFamily="18" charset="0"/>
                          <a:cs typeface="Times New Roman" pitchFamily="18" charset="0"/>
                        </a:rPr>
                        <a:t>672.700,00 ₺</a:t>
                      </a:r>
                      <a:endParaRPr lang="tr-TR" sz="1200" dirty="0">
                        <a:effectLst/>
                        <a:latin typeface="Times New Roman" pitchFamily="18" charset="0"/>
                        <a:ea typeface="Times New Roman"/>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979738">
                <a:tc>
                  <a:txBody>
                    <a:bodyPr/>
                    <a:lstStyle/>
                    <a:p>
                      <a:pPr algn="ctr">
                        <a:spcAft>
                          <a:spcPts val="0"/>
                        </a:spcAft>
                      </a:pPr>
                      <a:r>
                        <a:rPr lang="tr-TR" sz="1200" dirty="0">
                          <a:solidFill>
                            <a:schemeClr val="tx1"/>
                          </a:solidFill>
                          <a:effectLst/>
                          <a:latin typeface="Times New Roman" pitchFamily="18" charset="0"/>
                          <a:cs typeface="Times New Roman" pitchFamily="18" charset="0"/>
                        </a:rPr>
                        <a:t>SERMAYE GİDERLERİ  </a:t>
                      </a:r>
                      <a:endParaRPr lang="tr-TR" sz="1200" dirty="0">
                        <a:solidFill>
                          <a:schemeClr val="tx1"/>
                        </a:solidFill>
                        <a:effectLst/>
                        <a:latin typeface="Times New Roman" pitchFamily="18" charset="0"/>
                        <a:ea typeface="Times New Roman"/>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tr-TR" sz="1200">
                          <a:effectLst/>
                          <a:latin typeface="Times New Roman" pitchFamily="18" charset="0"/>
                          <a:cs typeface="Times New Roman" pitchFamily="18" charset="0"/>
                        </a:rPr>
                        <a:t>13.504.000,00 ₺</a:t>
                      </a:r>
                      <a:endParaRPr lang="tr-TR" sz="1200">
                        <a:effectLst/>
                        <a:latin typeface="Times New Roman" pitchFamily="18" charset="0"/>
                        <a:ea typeface="Times New Roman"/>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1200" dirty="0">
                          <a:effectLst/>
                          <a:latin typeface="Times New Roman" pitchFamily="18" charset="0"/>
                          <a:cs typeface="Times New Roman" pitchFamily="18" charset="0"/>
                        </a:rPr>
                        <a:t>14.354.000,00 ₺</a:t>
                      </a:r>
                      <a:endParaRPr lang="tr-TR" sz="1200" dirty="0">
                        <a:effectLst/>
                        <a:latin typeface="Times New Roman" pitchFamily="18" charset="0"/>
                        <a:ea typeface="Times New Roman"/>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1200">
                          <a:effectLst/>
                          <a:latin typeface="Times New Roman" pitchFamily="18" charset="0"/>
                          <a:cs typeface="Times New Roman" pitchFamily="18" charset="0"/>
                        </a:rPr>
                        <a:t>% 91.08</a:t>
                      </a:r>
                      <a:endParaRPr lang="tr-TR" sz="1200">
                        <a:effectLst/>
                        <a:latin typeface="Times New Roman" pitchFamily="18" charset="0"/>
                        <a:ea typeface="Times New Roman"/>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1200">
                          <a:effectLst/>
                          <a:latin typeface="Times New Roman" pitchFamily="18" charset="0"/>
                          <a:cs typeface="Times New Roman" pitchFamily="18" charset="0"/>
                        </a:rPr>
                        <a:t>13.074.303,36 ₺</a:t>
                      </a:r>
                      <a:endParaRPr lang="tr-TR" sz="1200">
                        <a:effectLst/>
                        <a:latin typeface="Times New Roman" pitchFamily="18" charset="0"/>
                        <a:ea typeface="Times New Roman"/>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1200">
                          <a:effectLst/>
                          <a:latin typeface="Times New Roman" pitchFamily="18" charset="0"/>
                          <a:cs typeface="Times New Roman" pitchFamily="18" charset="0"/>
                        </a:rPr>
                        <a:t>2.431.696,64 ₺</a:t>
                      </a:r>
                      <a:endParaRPr lang="tr-TR" sz="1200">
                        <a:effectLst/>
                        <a:latin typeface="Times New Roman" pitchFamily="18" charset="0"/>
                        <a:ea typeface="Times New Roman"/>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1200" dirty="0">
                          <a:effectLst/>
                          <a:latin typeface="Times New Roman" pitchFamily="18" charset="0"/>
                          <a:cs typeface="Times New Roman" pitchFamily="18" charset="0"/>
                        </a:rPr>
                        <a:t>850.000,00 ₺</a:t>
                      </a:r>
                      <a:endParaRPr lang="tr-TR" sz="1200" dirty="0">
                        <a:effectLst/>
                        <a:latin typeface="Times New Roman" pitchFamily="18" charset="0"/>
                        <a:ea typeface="Times New Roman"/>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53089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22531E13-9641-4E6A-9EA0-8CEF61494377}"/>
              </a:ext>
            </a:extLst>
          </p:cNvPr>
          <p:cNvSpPr txBox="1">
            <a:spLocks noGrp="1"/>
          </p:cNvSpPr>
          <p:nvPr>
            <p:ph type="title"/>
          </p:nvPr>
        </p:nvSpPr>
        <p:spPr>
          <a:xfrm>
            <a:off x="492165" y="148111"/>
            <a:ext cx="8868559" cy="499032"/>
          </a:xfrm>
          <a:prstGeom prst="rect">
            <a:avLst/>
          </a:prstGeom>
          <a:noFill/>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92500"/>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sz="2400" b="1" dirty="0">
                <a:solidFill>
                  <a:schemeClr val="accent2">
                    <a:lumMod val="50000"/>
                  </a:schemeClr>
                </a:solidFill>
                <a:latin typeface="+mj-lt"/>
                <a:ea typeface="+mj-ea"/>
                <a:cs typeface="+mj-cs"/>
              </a:rPr>
              <a:t>I- GENEL BİLGİLER </a:t>
            </a:r>
          </a:p>
        </p:txBody>
      </p:sp>
      <p:sp>
        <p:nvSpPr>
          <p:cNvPr id="8" name="Metin Yer Tutucusu 7">
            <a:extLst>
              <a:ext uri="{FF2B5EF4-FFF2-40B4-BE49-F238E27FC236}">
                <a16:creationId xmlns:a16="http://schemas.microsoft.com/office/drawing/2014/main" id="{A6E78BEB-1A2D-4B0B-8473-DE4CC3B9A13B}"/>
              </a:ext>
            </a:extLst>
          </p:cNvPr>
          <p:cNvSpPr>
            <a:spLocks noGrp="1"/>
          </p:cNvSpPr>
          <p:nvPr>
            <p:ph type="body" idx="1"/>
          </p:nvPr>
        </p:nvSpPr>
        <p:spPr>
          <a:xfrm>
            <a:off x="504042" y="1262530"/>
            <a:ext cx="8868558" cy="5244352"/>
          </a:xfrm>
          <a:noFill/>
        </p:spPr>
        <p:txBody>
          <a:bodyPr>
            <a:noAutofit/>
          </a:bodyPr>
          <a:lstStyle/>
          <a:p>
            <a:pPr marL="285750" lvl="0" indent="-285750" algn="just">
              <a:buFont typeface="Wingdings" panose="05000000000000000000" pitchFamily="2" charset="2"/>
              <a:buChar char="v"/>
            </a:pPr>
            <a:r>
              <a:rPr lang="tr-TR" sz="1800" cap="none" dirty="0">
                <a:latin typeface="Times New Roman" pitchFamily="18" charset="0"/>
                <a:cs typeface="Times New Roman" pitchFamily="18" charset="0"/>
              </a:rPr>
              <a:t>Kampüs peyzaj planlamalarını hazırlayıp zemine uygulamak,</a:t>
            </a:r>
          </a:p>
          <a:p>
            <a:pPr marL="285750" lvl="0" indent="-285750" algn="just">
              <a:buFont typeface="Wingdings" panose="05000000000000000000" pitchFamily="2" charset="2"/>
              <a:buChar char="v"/>
            </a:pPr>
            <a:r>
              <a:rPr lang="tr-TR" sz="1800" cap="none" dirty="0">
                <a:latin typeface="Times New Roman" pitchFamily="18" charset="0"/>
                <a:cs typeface="Times New Roman" pitchFamily="18" charset="0"/>
              </a:rPr>
              <a:t>Yerleşkelerimizin üzerinde bulunduğu arazilerinin harita üzerinde sanallaştırmasını sağlamak, </a:t>
            </a:r>
          </a:p>
          <a:p>
            <a:pPr marL="285750" lvl="0" indent="-285750" algn="just">
              <a:buFont typeface="Wingdings" panose="05000000000000000000" pitchFamily="2" charset="2"/>
              <a:buChar char="v"/>
            </a:pPr>
            <a:r>
              <a:rPr lang="tr-TR" sz="1800" cap="none" dirty="0">
                <a:latin typeface="Times New Roman" pitchFamily="18" charset="0"/>
                <a:cs typeface="Times New Roman" pitchFamily="18" charset="0"/>
              </a:rPr>
              <a:t>Gerekli her türlü, yapı, tesis, onarım, bakım, imalat, etüt, proje, keşif, ihale ve denetleme işlerini; kamu ihale kanunu, ilgili yönetmelik ve mevzuat hükümleri doğrultusunda yapmak ve yaptırmak,</a:t>
            </a:r>
          </a:p>
          <a:p>
            <a:pPr marL="285750" lvl="0" indent="-285750" algn="just">
              <a:buFont typeface="Wingdings" panose="05000000000000000000" pitchFamily="2" charset="2"/>
              <a:buChar char="v"/>
            </a:pPr>
            <a:r>
              <a:rPr lang="tr-TR" sz="1800" cap="none" dirty="0">
                <a:latin typeface="Times New Roman" pitchFamily="18" charset="0"/>
                <a:cs typeface="Times New Roman" pitchFamily="18" charset="0"/>
              </a:rPr>
              <a:t>Bina ve tesislerin projelerini yapmak, ihale işlem dosyalarını hazırlamak, ihaleleri yürütmek ve sonuçlandırmak, bakım ve onarımla ilgili ihaleleri yürütmek, bakım ve onarım işlerini yapmak,</a:t>
            </a:r>
          </a:p>
          <a:p>
            <a:pPr marL="285750" lvl="0" indent="-285750" algn="just">
              <a:buFont typeface="Wingdings" panose="05000000000000000000" pitchFamily="2" charset="2"/>
              <a:buChar char="v"/>
            </a:pPr>
            <a:r>
              <a:rPr lang="tr-TR" sz="1800" cap="none" dirty="0">
                <a:latin typeface="Times New Roman" pitchFamily="18" charset="0"/>
                <a:cs typeface="Times New Roman" pitchFamily="18" charset="0"/>
              </a:rPr>
              <a:t>Gelişim planı doğrultusunda yapılması planlanan bina ve tesisleri projelendirmek, fizibilite raporlarını hazırlamak, yapım ihalelerini gerçekleştirmek,</a:t>
            </a:r>
          </a:p>
          <a:p>
            <a:pPr marL="285750" lvl="0" indent="-285750" algn="just">
              <a:buFont typeface="Wingdings" panose="05000000000000000000" pitchFamily="2" charset="2"/>
              <a:buChar char="v"/>
            </a:pPr>
            <a:r>
              <a:rPr lang="tr-TR" sz="1800" cap="none" dirty="0">
                <a:latin typeface="Times New Roman" pitchFamily="18" charset="0"/>
                <a:cs typeface="Times New Roman" pitchFamily="18" charset="0"/>
              </a:rPr>
              <a:t>Üniversite bina ve tesislerinin projelerini yapmak, ihale dosyalarını hazırlamak, yapı ve onarımla ilgili ihaleleri yürütmek, inşaatları kontrol etmek ve teslim almak, bakım ve onarım işlerini yapmak, </a:t>
            </a:r>
          </a:p>
          <a:p>
            <a:pPr marL="285750" lvl="0" indent="-285750" algn="just">
              <a:buFont typeface="Wingdings" panose="05000000000000000000" pitchFamily="2" charset="2"/>
              <a:buChar char="v"/>
            </a:pPr>
            <a:r>
              <a:rPr lang="tr-TR" sz="1800" cap="none" dirty="0">
                <a:latin typeface="Times New Roman" pitchFamily="18" charset="0"/>
                <a:cs typeface="Times New Roman" pitchFamily="18" charset="0"/>
              </a:rPr>
              <a:t>Kalorifer, kazan dairesi, soğuk oda, </a:t>
            </a:r>
            <a:r>
              <a:rPr lang="tr-TR" sz="1800" cap="none" dirty="0" err="1">
                <a:latin typeface="Times New Roman" pitchFamily="18" charset="0"/>
                <a:cs typeface="Times New Roman" pitchFamily="18" charset="0"/>
              </a:rPr>
              <a:t>jenaratör</a:t>
            </a:r>
            <a:r>
              <a:rPr lang="tr-TR" sz="1800" cap="none" dirty="0">
                <a:latin typeface="Times New Roman" pitchFamily="18" charset="0"/>
                <a:cs typeface="Times New Roman" pitchFamily="18" charset="0"/>
              </a:rPr>
              <a:t>, havalandırma sistemleri ile çevre    düzenleme ve asansör bakım ve onarımı ile benzer işleri yürütmek</a:t>
            </a:r>
          </a:p>
        </p:txBody>
      </p:sp>
      <p:sp>
        <p:nvSpPr>
          <p:cNvPr id="11" name="Başlık 1">
            <a:extLst>
              <a:ext uri="{FF2B5EF4-FFF2-40B4-BE49-F238E27FC236}">
                <a16:creationId xmlns:a16="http://schemas.microsoft.com/office/drawing/2014/main" id="{42172567-A367-4690-A846-60249C5DF777}"/>
              </a:ext>
            </a:extLst>
          </p:cNvPr>
          <p:cNvSpPr txBox="1">
            <a:spLocks/>
          </p:cNvSpPr>
          <p:nvPr/>
        </p:nvSpPr>
        <p:spPr>
          <a:xfrm>
            <a:off x="504042" y="707546"/>
            <a:ext cx="8868558" cy="342786"/>
          </a:xfrm>
          <a:prstGeom prst="rect">
            <a:avLst/>
          </a:prstGeom>
          <a:noFill/>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92500" lnSpcReduction="20000"/>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Pct val="125000"/>
              <a:buFont typeface="Arial" panose="020B0604020202020204" pitchFamily="34" charset="0"/>
              <a:buNone/>
              <a:tabLst/>
              <a:defRPr/>
            </a:pPr>
            <a:r>
              <a:rPr kumimoji="0" lang="tr-TR" sz="2000" b="1" i="0" u="none" strike="noStrike" kern="1200" cap="all" spc="0" normalizeH="0" baseline="0" noProof="0" dirty="0">
                <a:ln>
                  <a:noFill/>
                </a:ln>
                <a:solidFill>
                  <a:schemeClr val="accent2">
                    <a:lumMod val="50000"/>
                  </a:schemeClr>
                </a:solidFill>
                <a:effectLst/>
                <a:uLnTx/>
                <a:uFillTx/>
                <a:latin typeface="Tw Cen MT"/>
                <a:ea typeface="+mn-ea"/>
                <a:cs typeface="+mn-cs"/>
              </a:rPr>
              <a:t>B</a:t>
            </a:r>
            <a:r>
              <a:rPr kumimoji="0" lang="tr-TR" sz="2000" b="1" i="0" u="none" strike="noStrike" kern="1200" cap="none" spc="0" normalizeH="0" baseline="0" noProof="0" dirty="0">
                <a:ln>
                  <a:noFill/>
                </a:ln>
                <a:solidFill>
                  <a:schemeClr val="accent2">
                    <a:lumMod val="50000"/>
                  </a:schemeClr>
                </a:solidFill>
                <a:effectLst/>
                <a:uLnTx/>
                <a:uFillTx/>
                <a:latin typeface="Tw Cen MT"/>
                <a:ea typeface="+mn-ea"/>
                <a:cs typeface="+mn-cs"/>
              </a:rPr>
              <a:t>- Yetki, Görev ve Sorumluluklar</a:t>
            </a:r>
          </a:p>
        </p:txBody>
      </p:sp>
    </p:spTree>
    <p:extLst>
      <p:ext uri="{BB962C8B-B14F-4D97-AF65-F5344CB8AC3E}">
        <p14:creationId xmlns:p14="http://schemas.microsoft.com/office/powerpoint/2010/main" val="42048287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4C3D55DF-1932-4DAC-BC78-4365FD5A9252}"/>
              </a:ext>
            </a:extLst>
          </p:cNvPr>
          <p:cNvSpPr txBox="1">
            <a:spLocks noGrp="1"/>
          </p:cNvSpPr>
          <p:nvPr>
            <p:ph type="title"/>
          </p:nvPr>
        </p:nvSpPr>
        <p:spPr>
          <a:xfrm>
            <a:off x="468311" y="231776"/>
            <a:ext cx="8574088" cy="447674"/>
          </a:xfrm>
          <a:prstGeom prst="rect">
            <a:avLst/>
          </a:prstGeom>
          <a:ln w="19050">
            <a:solidFill>
              <a:schemeClr val="accent5"/>
            </a:solid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92500"/>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sz="1800" b="1" dirty="0">
                <a:solidFill>
                  <a:schemeClr val="accent2">
                    <a:lumMod val="50000"/>
                  </a:schemeClr>
                </a:solidFill>
                <a:latin typeface="Tw Cen MT" panose="020B0602020104020603" pitchFamily="34" charset="0"/>
                <a:ea typeface="+mj-ea"/>
                <a:cs typeface="+mj-cs"/>
              </a:rPr>
              <a:t>III- FAALİYETLERE İLİŞKİN BİLGİ VE DEĞERLENDİRMELER</a:t>
            </a:r>
          </a:p>
        </p:txBody>
      </p:sp>
      <p:graphicFrame>
        <p:nvGraphicFramePr>
          <p:cNvPr id="7" name="Tablo 9">
            <a:extLst>
              <a:ext uri="{FF2B5EF4-FFF2-40B4-BE49-F238E27FC236}">
                <a16:creationId xmlns:a16="http://schemas.microsoft.com/office/drawing/2014/main" id="{0C26FD1D-37D5-4551-906F-72564CF2E3B8}"/>
              </a:ext>
            </a:extLst>
          </p:cNvPr>
          <p:cNvGraphicFramePr>
            <a:graphicFrameLocks noGrp="1"/>
          </p:cNvGraphicFramePr>
          <p:nvPr>
            <p:ph idx="1"/>
            <p:extLst>
              <p:ext uri="{D42A27DB-BD31-4B8C-83A1-F6EECF244321}">
                <p14:modId xmlns:p14="http://schemas.microsoft.com/office/powerpoint/2010/main" val="1581039955"/>
              </p:ext>
            </p:extLst>
          </p:nvPr>
        </p:nvGraphicFramePr>
        <p:xfrm>
          <a:off x="468309" y="1636793"/>
          <a:ext cx="8572755" cy="5143529"/>
        </p:xfrm>
        <a:graphic>
          <a:graphicData uri="http://schemas.openxmlformats.org/drawingml/2006/table">
            <a:tbl>
              <a:tblPr firstRow="1" bandRow="1">
                <a:tableStyleId>{5C22544A-7EE6-4342-B048-85BDC9FD1C3A}</a:tableStyleId>
              </a:tblPr>
              <a:tblGrid>
                <a:gridCol w="3667152">
                  <a:extLst>
                    <a:ext uri="{9D8B030D-6E8A-4147-A177-3AD203B41FA5}">
                      <a16:colId xmlns:a16="http://schemas.microsoft.com/office/drawing/2014/main" val="2403536604"/>
                    </a:ext>
                  </a:extLst>
                </a:gridCol>
                <a:gridCol w="4905603">
                  <a:extLst>
                    <a:ext uri="{9D8B030D-6E8A-4147-A177-3AD203B41FA5}">
                      <a16:colId xmlns:a16="http://schemas.microsoft.com/office/drawing/2014/main" val="4165344308"/>
                    </a:ext>
                  </a:extLst>
                </a:gridCol>
              </a:tblGrid>
              <a:tr h="388649">
                <a:tc>
                  <a:txBody>
                    <a:bodyPr/>
                    <a:lstStyle/>
                    <a:p>
                      <a:pPr algn="just"/>
                      <a:r>
                        <a:rPr lang="tr-TR" dirty="0"/>
                        <a:t>SAYIŞTAY DENETİMİ</a:t>
                      </a:r>
                    </a:p>
                  </a:txBody>
                  <a:tcPr/>
                </a:tc>
                <a:tc>
                  <a:txBody>
                    <a:bodyPr/>
                    <a:lstStyle/>
                    <a:p>
                      <a:pPr algn="ctr"/>
                      <a:r>
                        <a:rPr lang="tr-TR" dirty="0"/>
                        <a:t>İÇ DENETİM</a:t>
                      </a:r>
                    </a:p>
                  </a:txBody>
                  <a:tcPr/>
                </a:tc>
                <a:extLst>
                  <a:ext uri="{0D108BD9-81ED-4DB2-BD59-A6C34878D82A}">
                    <a16:rowId xmlns:a16="http://schemas.microsoft.com/office/drawing/2014/main" val="2453697380"/>
                  </a:ext>
                </a:extLst>
              </a:tr>
              <a:tr h="3890792">
                <a:tc>
                  <a:txBody>
                    <a:bodyPr/>
                    <a:lstStyle/>
                    <a:p>
                      <a:pPr algn="just"/>
                      <a:r>
                        <a:rPr lang="tr-TR" sz="1800" kern="1200" dirty="0">
                          <a:solidFill>
                            <a:schemeClr val="dk1"/>
                          </a:solidFill>
                          <a:effectLst/>
                          <a:latin typeface="+mn-lt"/>
                          <a:ea typeface="+mn-ea"/>
                          <a:cs typeface="+mn-cs"/>
                        </a:rPr>
                        <a:t>Strateji Geliştirme Daire Başkanlığının 12.01.2021 tarihli yazısına göre Üniversitemiz 2020 Mali Yılı Sayıştay Başkanlığı denetimi kapsamında incelenmiş olup; 2020 Sayıştay Denetim Raporunda yer alan birimimize ilişkin bulgular değerlendirilmiştir.</a:t>
                      </a:r>
                    </a:p>
                    <a:p>
                      <a:pPr algn="just"/>
                      <a:endParaRPr lang="tr-TR" sz="1800" kern="1200" baseline="0" dirty="0">
                        <a:solidFill>
                          <a:schemeClr val="dk1"/>
                        </a:solidFill>
                        <a:effectLst/>
                        <a:latin typeface="+mn-lt"/>
                        <a:ea typeface="+mn-ea"/>
                        <a:cs typeface="+mn-cs"/>
                      </a:endParaRPr>
                    </a:p>
                    <a:p>
                      <a:pPr algn="just"/>
                      <a:r>
                        <a:rPr lang="tr-TR" baseline="0" dirty="0">
                          <a:highlight>
                            <a:srgbClr val="FFFF00"/>
                          </a:highlight>
                        </a:rPr>
                        <a:t>İstenen diğer bilgiler: </a:t>
                      </a:r>
                      <a:r>
                        <a:rPr lang="tr-TR" dirty="0">
                          <a:solidFill>
                            <a:schemeClr val="bg1"/>
                          </a:solidFill>
                          <a:highlight>
                            <a:srgbClr val="FFFF00"/>
                          </a:highlight>
                          <a:hlinkClick r:id="rId3" action="ppaction://hlinkfile"/>
                        </a:rPr>
                        <a:t>Sayıştay\</a:t>
                      </a:r>
                      <a:r>
                        <a:rPr lang="tr-TR" dirty="0" err="1">
                          <a:solidFill>
                            <a:schemeClr val="bg1"/>
                          </a:solidFill>
                          <a:highlight>
                            <a:srgbClr val="FFFF00"/>
                          </a:highlight>
                          <a:hlinkClick r:id="rId3" action="ppaction://hlinkfile"/>
                        </a:rPr>
                        <a:t>sayıştay</a:t>
                      </a:r>
                      <a:r>
                        <a:rPr lang="tr-TR" dirty="0">
                          <a:solidFill>
                            <a:schemeClr val="bg1"/>
                          </a:solidFill>
                          <a:highlight>
                            <a:srgbClr val="FFFF00"/>
                          </a:highlight>
                          <a:hlinkClick r:id="rId3" action="ppaction://hlinkfile"/>
                        </a:rPr>
                        <a:t> 2020\SAYIŞTAY 2020-ARALIK\3.Ekler\yapı İŞLERİ SAYIŞTAY 22.01.2021.Docx</a:t>
                      </a:r>
                      <a:endParaRPr lang="tr-TR" dirty="0">
                        <a:solidFill>
                          <a:schemeClr val="bg1"/>
                        </a:solidFill>
                        <a:highlight>
                          <a:srgbClr val="FFFF00"/>
                        </a:highlight>
                      </a:endParaRPr>
                    </a:p>
                  </a:txBody>
                  <a:tcPr/>
                </a:tc>
                <a:tc>
                  <a:txBody>
                    <a:bodyPr/>
                    <a:lstStyle/>
                    <a:p>
                      <a:pPr algn="just"/>
                      <a:r>
                        <a:rPr lang="tr-TR" dirty="0"/>
                        <a:t>2021 mali yılı itibariyle</a:t>
                      </a:r>
                      <a:r>
                        <a:rPr lang="tr-TR" baseline="0" dirty="0"/>
                        <a:t> İç Denetim Biriminden Orman Ödemeleri, TOKİ, lojman yakıt ısıtma giderlerine ilişkin rehberlik ve danışmanlık faaliyetinden yararlanılmıştır. </a:t>
                      </a:r>
                    </a:p>
                    <a:p>
                      <a:pPr algn="just"/>
                      <a:r>
                        <a:rPr lang="tr-TR" baseline="0" dirty="0"/>
                        <a:t>2021 mali yılında İç Denetim Birimi tarafından denetime tabi olunmamıştır. </a:t>
                      </a:r>
                      <a:r>
                        <a:rPr lang="tr-TR" sz="1800" kern="1200" dirty="0">
                          <a:solidFill>
                            <a:schemeClr val="dk1"/>
                          </a:solidFill>
                          <a:effectLst/>
                          <a:latin typeface="+mn-lt"/>
                          <a:ea typeface="+mn-ea"/>
                          <a:cs typeface="+mn-cs"/>
                        </a:rPr>
                        <a:t>5018 sayılı Kamu Mali Yönetimi ve Kontrol Kanununda</a:t>
                      </a:r>
                      <a:r>
                        <a:rPr lang="tr-TR" sz="1800" b="1" kern="120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belirtilen İç Kontrol Sistemi içerisinde ele alınan İç Denetim faaliyetleri, idarelerin yönetim ve kontrol yapıları, malî işlemlerinin risk yönetimi, yönetim ve kontrol süreçlerinin etkinliğini değerlendirmek, geliştirmek üzere İç Denetim Birimi denetimleri ve danışmanlık destekleri ile mali sistemimize yönelik iyileştirme çabamız ve gayretimiz devam etmektedir. </a:t>
                      </a:r>
                    </a:p>
                    <a:p>
                      <a:endParaRPr lang="tr-TR" sz="1800" dirty="0"/>
                    </a:p>
                  </a:txBody>
                  <a:tcPr/>
                </a:tc>
                <a:extLst>
                  <a:ext uri="{0D108BD9-81ED-4DB2-BD59-A6C34878D82A}">
                    <a16:rowId xmlns:a16="http://schemas.microsoft.com/office/drawing/2014/main" val="1520323063"/>
                  </a:ext>
                </a:extLst>
              </a:tr>
            </a:tbl>
          </a:graphicData>
        </a:graphic>
      </p:graphicFrame>
      <p:sp>
        <p:nvSpPr>
          <p:cNvPr id="5" name="Başlık 1">
            <a:extLst>
              <a:ext uri="{FF2B5EF4-FFF2-40B4-BE49-F238E27FC236}">
                <a16:creationId xmlns:a16="http://schemas.microsoft.com/office/drawing/2014/main" id="{027BABFF-9B73-4B58-B1CE-AE8170A524E1}"/>
              </a:ext>
            </a:extLst>
          </p:cNvPr>
          <p:cNvSpPr txBox="1">
            <a:spLocks/>
          </p:cNvSpPr>
          <p:nvPr/>
        </p:nvSpPr>
        <p:spPr>
          <a:xfrm>
            <a:off x="469900" y="751266"/>
            <a:ext cx="8572754" cy="371396"/>
          </a:xfrm>
          <a:prstGeom prst="rect">
            <a:avLst/>
          </a:prstGeom>
          <a:ln w="19050">
            <a:solidFill>
              <a:schemeClr val="accent5"/>
            </a:solid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1800" b="1" i="0" u="none" strike="noStrike" kern="1200" cap="all" spc="0" normalizeH="0" baseline="0" noProof="0" dirty="0">
                <a:ln>
                  <a:noFill/>
                </a:ln>
                <a:solidFill>
                  <a:schemeClr val="accent2">
                    <a:lumMod val="50000"/>
                  </a:schemeClr>
                </a:solidFill>
                <a:effectLst/>
                <a:uLnTx/>
                <a:uFillTx/>
                <a:latin typeface="Tw Cen MT" panose="020B0602020104020603" pitchFamily="34" charset="0"/>
              </a:rPr>
              <a:t>a- </a:t>
            </a:r>
            <a:r>
              <a:rPr kumimoji="0" lang="tr-TR" sz="1800" b="1" i="0" u="none" strike="noStrike" kern="1200" cap="none" spc="0" normalizeH="0" baseline="0" noProof="0" dirty="0">
                <a:ln>
                  <a:noFill/>
                </a:ln>
                <a:solidFill>
                  <a:schemeClr val="accent2">
                    <a:lumMod val="50000"/>
                  </a:schemeClr>
                </a:solidFill>
                <a:effectLst/>
                <a:uLnTx/>
                <a:uFillTx/>
                <a:latin typeface="Tw Cen MT" panose="020B0602020104020603" pitchFamily="34" charset="0"/>
              </a:rPr>
              <a:t>Mali Bilgiler</a:t>
            </a:r>
            <a:endParaRPr kumimoji="0" lang="tr-TR" sz="1800" b="1" i="0" u="none" strike="noStrike" kern="1200" cap="all" spc="0" normalizeH="0" baseline="0" noProof="0" dirty="0">
              <a:ln>
                <a:noFill/>
              </a:ln>
              <a:solidFill>
                <a:schemeClr val="accent2">
                  <a:lumMod val="50000"/>
                </a:schemeClr>
              </a:solidFill>
              <a:effectLst/>
              <a:uLnTx/>
              <a:uFillTx/>
              <a:latin typeface="Tw Cen MT" panose="020B0602020104020603" pitchFamily="34" charset="0"/>
            </a:endParaRPr>
          </a:p>
        </p:txBody>
      </p:sp>
      <p:sp>
        <p:nvSpPr>
          <p:cNvPr id="9" name="Başlık 1">
            <a:extLst>
              <a:ext uri="{FF2B5EF4-FFF2-40B4-BE49-F238E27FC236}">
                <a16:creationId xmlns:a16="http://schemas.microsoft.com/office/drawing/2014/main" id="{62210687-8FC0-4039-A844-B6B5DE427299}"/>
              </a:ext>
            </a:extLst>
          </p:cNvPr>
          <p:cNvSpPr txBox="1">
            <a:spLocks/>
          </p:cNvSpPr>
          <p:nvPr/>
        </p:nvSpPr>
        <p:spPr>
          <a:xfrm>
            <a:off x="468311" y="1182993"/>
            <a:ext cx="8574089" cy="371396"/>
          </a:xfrm>
          <a:prstGeom prst="rect">
            <a:avLst/>
          </a:prstGeom>
          <a:ln w="19050">
            <a:solidFill>
              <a:schemeClr val="accent5"/>
            </a:solid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1800" b="1" i="0" u="none" strike="noStrike" kern="1200" cap="none" spc="0" normalizeH="0" baseline="0" noProof="0" dirty="0">
                <a:ln>
                  <a:noFill/>
                </a:ln>
                <a:solidFill>
                  <a:schemeClr val="accent2">
                    <a:lumMod val="50000"/>
                  </a:schemeClr>
                </a:solidFill>
                <a:effectLst/>
                <a:uLnTx/>
                <a:uFillTx/>
                <a:latin typeface="Tw Cen MT" panose="020B0602020104020603" pitchFamily="34" charset="0"/>
              </a:rPr>
              <a:t>Mali Denetim Sonuçları</a:t>
            </a:r>
            <a:endParaRPr kumimoji="0" lang="tr-TR" sz="1800" b="1" i="0" u="none" strike="noStrike" kern="1200" cap="all" spc="0" normalizeH="0" baseline="0" noProof="0" dirty="0">
              <a:ln>
                <a:noFill/>
              </a:ln>
              <a:solidFill>
                <a:schemeClr val="accent2">
                  <a:lumMod val="50000"/>
                </a:schemeClr>
              </a:solidFill>
              <a:effectLst/>
              <a:uLnTx/>
              <a:uFillTx/>
              <a:latin typeface="Tw Cen MT" panose="020B0602020104020603" pitchFamily="34" charset="0"/>
            </a:endParaRPr>
          </a:p>
        </p:txBody>
      </p:sp>
    </p:spTree>
    <p:extLst>
      <p:ext uri="{BB962C8B-B14F-4D97-AF65-F5344CB8AC3E}">
        <p14:creationId xmlns:p14="http://schemas.microsoft.com/office/powerpoint/2010/main" val="31730216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4C45E8DC-FB27-4676-9EDB-E4BC1F892C1D}"/>
              </a:ext>
            </a:extLst>
          </p:cNvPr>
          <p:cNvSpPr txBox="1">
            <a:spLocks noGrp="1"/>
          </p:cNvSpPr>
          <p:nvPr>
            <p:ph type="title"/>
          </p:nvPr>
        </p:nvSpPr>
        <p:spPr>
          <a:prstGeom prst="rect">
            <a:avLst/>
          </a:prstGeom>
          <a:scene3d>
            <a:camera prst="orthographicFront"/>
            <a:lightRig rig="chilly" dir="t"/>
          </a:scene3d>
          <a:sp3d>
            <a:bevelT/>
          </a:sp3d>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2500"/>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sz="2400" b="1" dirty="0">
                <a:solidFill>
                  <a:srgbClr val="C00000"/>
                </a:solidFill>
                <a:latin typeface="+mj-lt"/>
                <a:ea typeface="+mj-ea"/>
                <a:cs typeface="+mj-cs"/>
              </a:rPr>
              <a:t>IV- kurumsal kabiliyet ve kapasitenin değerlendirilmesi</a:t>
            </a:r>
          </a:p>
        </p:txBody>
      </p:sp>
      <p:sp>
        <p:nvSpPr>
          <p:cNvPr id="2" name="Metin Yer Tutucusu 1"/>
          <p:cNvSpPr>
            <a:spLocks noGrp="1"/>
          </p:cNvSpPr>
          <p:nvPr>
            <p:ph type="body" idx="1"/>
          </p:nvPr>
        </p:nvSpPr>
        <p:spPr/>
        <p:txBody>
          <a:bodyPr/>
          <a:lstStyle/>
          <a:p>
            <a:endParaRPr lang="tr-TR"/>
          </a:p>
        </p:txBody>
      </p:sp>
      <p:graphicFrame>
        <p:nvGraphicFramePr>
          <p:cNvPr id="5" name="Tablo 5">
            <a:extLst>
              <a:ext uri="{FF2B5EF4-FFF2-40B4-BE49-F238E27FC236}">
                <a16:creationId xmlns:a16="http://schemas.microsoft.com/office/drawing/2014/main" id="{19026407-F5C0-48FC-ADB0-AAE2D9F544DC}"/>
              </a:ext>
            </a:extLst>
          </p:cNvPr>
          <p:cNvGraphicFramePr>
            <a:graphicFrameLocks noGrp="1"/>
          </p:cNvGraphicFramePr>
          <p:nvPr>
            <p:ph idx="4294967295"/>
            <p:extLst>
              <p:ext uri="{D42A27DB-BD31-4B8C-83A1-F6EECF244321}">
                <p14:modId xmlns:p14="http://schemas.microsoft.com/office/powerpoint/2010/main" val="1973208294"/>
              </p:ext>
            </p:extLst>
          </p:nvPr>
        </p:nvGraphicFramePr>
        <p:xfrm>
          <a:off x="0" y="612013"/>
          <a:ext cx="11355440" cy="6245987"/>
        </p:xfrm>
        <a:graphic>
          <a:graphicData uri="http://schemas.openxmlformats.org/drawingml/2006/table">
            <a:tbl>
              <a:tblPr firstRow="1" bandRow="1">
                <a:tableStyleId>{5C22544A-7EE6-4342-B048-85BDC9FD1C3A}</a:tableStyleId>
              </a:tblPr>
              <a:tblGrid>
                <a:gridCol w="1257305">
                  <a:extLst>
                    <a:ext uri="{9D8B030D-6E8A-4147-A177-3AD203B41FA5}">
                      <a16:colId xmlns:a16="http://schemas.microsoft.com/office/drawing/2014/main" val="868804626"/>
                    </a:ext>
                  </a:extLst>
                </a:gridCol>
                <a:gridCol w="3035070">
                  <a:extLst>
                    <a:ext uri="{9D8B030D-6E8A-4147-A177-3AD203B41FA5}">
                      <a16:colId xmlns:a16="http://schemas.microsoft.com/office/drawing/2014/main" val="2043254470"/>
                    </a:ext>
                  </a:extLst>
                </a:gridCol>
                <a:gridCol w="4840306">
                  <a:extLst>
                    <a:ext uri="{9D8B030D-6E8A-4147-A177-3AD203B41FA5}">
                      <a16:colId xmlns:a16="http://schemas.microsoft.com/office/drawing/2014/main" val="2782523424"/>
                    </a:ext>
                  </a:extLst>
                </a:gridCol>
                <a:gridCol w="2222759">
                  <a:extLst>
                    <a:ext uri="{9D8B030D-6E8A-4147-A177-3AD203B41FA5}">
                      <a16:colId xmlns:a16="http://schemas.microsoft.com/office/drawing/2014/main" val="3121671126"/>
                    </a:ext>
                  </a:extLst>
                </a:gridCol>
              </a:tblGrid>
              <a:tr h="944878">
                <a:tc>
                  <a:txBody>
                    <a:bodyPr/>
                    <a:lstStyle/>
                    <a:p>
                      <a:pPr algn="ctr"/>
                      <a:r>
                        <a:rPr lang="tr-TR" sz="1600" dirty="0">
                          <a:solidFill>
                            <a:schemeClr val="tx1"/>
                          </a:solidFill>
                        </a:rPr>
                        <a:t>A-Stratejik Planda Öngörülmeyen Kurumsal Kapasite Artışı</a:t>
                      </a:r>
                    </a:p>
                  </a:txBody>
                  <a:tcPr>
                    <a:solidFill>
                      <a:schemeClr val="accent4">
                        <a:lumMod val="75000"/>
                      </a:schemeClr>
                    </a:solidFill>
                  </a:tcPr>
                </a:tc>
                <a:tc>
                  <a:txBody>
                    <a:bodyPr/>
                    <a:lstStyle/>
                    <a:p>
                      <a:pPr algn="ctr"/>
                      <a:endParaRPr lang="tr-TR" sz="2400" dirty="0">
                        <a:solidFill>
                          <a:schemeClr val="tx1"/>
                        </a:solidFill>
                      </a:endParaRPr>
                    </a:p>
                    <a:p>
                      <a:pPr algn="ctr"/>
                      <a:endParaRPr lang="tr-TR" sz="2400" dirty="0">
                        <a:solidFill>
                          <a:schemeClr val="tx1"/>
                        </a:solidFill>
                      </a:endParaRPr>
                    </a:p>
                    <a:p>
                      <a:pPr algn="ctr"/>
                      <a:r>
                        <a:rPr lang="tr-TR" sz="2400" dirty="0">
                          <a:solidFill>
                            <a:schemeClr val="tx1"/>
                          </a:solidFill>
                        </a:rPr>
                        <a:t>B-Üstünlükler</a:t>
                      </a:r>
                    </a:p>
                  </a:txBody>
                  <a:tcPr>
                    <a:solidFill>
                      <a:schemeClr val="accent4">
                        <a:lumMod val="75000"/>
                      </a:schemeClr>
                    </a:solidFill>
                  </a:tcPr>
                </a:tc>
                <a:tc>
                  <a:txBody>
                    <a:bodyPr/>
                    <a:lstStyle/>
                    <a:p>
                      <a:pPr algn="ctr"/>
                      <a:endParaRPr lang="tr-TR" sz="2400" dirty="0">
                        <a:solidFill>
                          <a:schemeClr val="tx1"/>
                        </a:solidFill>
                      </a:endParaRPr>
                    </a:p>
                    <a:p>
                      <a:pPr algn="ctr"/>
                      <a:endParaRPr lang="tr-TR" sz="2400" dirty="0">
                        <a:solidFill>
                          <a:schemeClr val="tx1"/>
                        </a:solidFill>
                      </a:endParaRPr>
                    </a:p>
                    <a:p>
                      <a:pPr algn="ctr"/>
                      <a:r>
                        <a:rPr lang="tr-TR" sz="2400" dirty="0">
                          <a:solidFill>
                            <a:schemeClr val="tx1"/>
                          </a:solidFill>
                        </a:rPr>
                        <a:t>C-Zayıflıklar</a:t>
                      </a:r>
                    </a:p>
                  </a:txBody>
                  <a:tcPr>
                    <a:solidFill>
                      <a:schemeClr val="accent4">
                        <a:lumMod val="75000"/>
                      </a:schemeClr>
                    </a:solidFill>
                  </a:tcPr>
                </a:tc>
                <a:tc>
                  <a:txBody>
                    <a:bodyPr/>
                    <a:lstStyle/>
                    <a:p>
                      <a:pPr algn="ctr"/>
                      <a:endParaRPr lang="tr-TR" sz="2400" dirty="0">
                        <a:solidFill>
                          <a:schemeClr val="tx1"/>
                        </a:solidFill>
                      </a:endParaRPr>
                    </a:p>
                    <a:p>
                      <a:pPr algn="ctr"/>
                      <a:endParaRPr lang="tr-TR" sz="2400" dirty="0">
                        <a:solidFill>
                          <a:schemeClr val="tx1"/>
                        </a:solidFill>
                      </a:endParaRPr>
                    </a:p>
                    <a:p>
                      <a:pPr algn="ctr"/>
                      <a:r>
                        <a:rPr lang="tr-TR" sz="2000" dirty="0">
                          <a:solidFill>
                            <a:schemeClr val="tx1"/>
                          </a:solidFill>
                        </a:rPr>
                        <a:t>D-Değerlendirme</a:t>
                      </a:r>
                    </a:p>
                  </a:txBody>
                  <a:tcPr>
                    <a:solidFill>
                      <a:schemeClr val="accent4">
                        <a:lumMod val="75000"/>
                      </a:schemeClr>
                    </a:solidFill>
                  </a:tcPr>
                </a:tc>
                <a:extLst>
                  <a:ext uri="{0D108BD9-81ED-4DB2-BD59-A6C34878D82A}">
                    <a16:rowId xmlns:a16="http://schemas.microsoft.com/office/drawing/2014/main" val="1416568573"/>
                  </a:ext>
                </a:extLst>
              </a:tr>
              <a:tr h="4225342">
                <a:tc>
                  <a:txBody>
                    <a:bodyPr/>
                    <a:lstStyle/>
                    <a:p>
                      <a:endParaRPr lang="tr-TR" dirty="0"/>
                    </a:p>
                  </a:txBody>
                  <a:tcPr/>
                </a:tc>
                <a:tc>
                  <a:txBody>
                    <a:bodyPr/>
                    <a:lstStyle/>
                    <a:p>
                      <a:pPr marL="171450" lvl="0" indent="-171450" algn="just">
                        <a:buFont typeface="Wingdings" panose="05000000000000000000" pitchFamily="2" charset="2"/>
                        <a:buChar char="ü"/>
                      </a:pP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Personelimizin</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uyum</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içinde</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çalışması</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amir</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memur</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arasında</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karşılıklı</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güven</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ve</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ekip</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çalışmasına</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yatkın</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olması</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a:t>
                      </a:r>
                      <a:endParaRPr lang="tr-TR" sz="1200" kern="1200" dirty="0">
                        <a:solidFill>
                          <a:schemeClr val="dk1"/>
                        </a:solidFill>
                        <a:effectLst/>
                        <a:latin typeface="Times New Roman" panose="02020603050405020304" pitchFamily="18" charset="0"/>
                        <a:ea typeface="+mn-ea"/>
                        <a:cs typeface="Times New Roman" panose="02020603050405020304" pitchFamily="18" charset="0"/>
                      </a:endParaRPr>
                    </a:p>
                    <a:p>
                      <a:pPr marL="171450" lvl="0" indent="-171450" algn="just">
                        <a:buFont typeface="Wingdings" panose="05000000000000000000" pitchFamily="2" charset="2"/>
                        <a:buChar char="ü"/>
                      </a:pP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Personelin</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eğitim</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seviyesinin</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yüksek</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olması</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a:t>
                      </a:r>
                      <a:endParaRPr lang="tr-TR" sz="1200" kern="1200" dirty="0">
                        <a:solidFill>
                          <a:schemeClr val="dk1"/>
                        </a:solidFill>
                        <a:effectLst/>
                        <a:latin typeface="Times New Roman" panose="02020603050405020304" pitchFamily="18" charset="0"/>
                        <a:ea typeface="+mn-ea"/>
                        <a:cs typeface="Times New Roman" panose="02020603050405020304" pitchFamily="18" charset="0"/>
                      </a:endParaRPr>
                    </a:p>
                    <a:p>
                      <a:pPr marL="171450" lvl="0" indent="-171450" algn="just">
                        <a:buFont typeface="Wingdings" panose="05000000000000000000" pitchFamily="2" charset="2"/>
                        <a:buChar char="ü"/>
                      </a:pP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Üniversitemize</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maddi</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ve</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manevi</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her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türlü</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desteği</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sağlayan</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İzzet</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Baysal</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Vakfının</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varlığı</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a:t>
                      </a:r>
                      <a:endParaRPr lang="tr-TR" sz="1200" kern="1200" dirty="0">
                        <a:solidFill>
                          <a:schemeClr val="dk1"/>
                        </a:solidFill>
                        <a:effectLst/>
                        <a:latin typeface="Times New Roman" panose="02020603050405020304" pitchFamily="18" charset="0"/>
                        <a:ea typeface="+mn-ea"/>
                        <a:cs typeface="Times New Roman" panose="02020603050405020304" pitchFamily="18" charset="0"/>
                      </a:endParaRPr>
                    </a:p>
                    <a:p>
                      <a:pPr marL="171450" lvl="0" indent="-171450" algn="just">
                        <a:buFont typeface="Wingdings" panose="05000000000000000000" pitchFamily="2" charset="2"/>
                        <a:buChar char="ü"/>
                      </a:pP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Üniversitemizin</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bulunduğu</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bölgenin</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doğal</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güzelliği</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çalışma</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mekânlarının</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ferahlığı</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a:t>
                      </a:r>
                      <a:endParaRPr lang="tr-TR" sz="1200" kern="1200" dirty="0">
                        <a:solidFill>
                          <a:schemeClr val="dk1"/>
                        </a:solidFill>
                        <a:effectLst/>
                        <a:latin typeface="Times New Roman" panose="02020603050405020304" pitchFamily="18" charset="0"/>
                        <a:ea typeface="+mn-ea"/>
                        <a:cs typeface="Times New Roman" panose="02020603050405020304" pitchFamily="18" charset="0"/>
                      </a:endParaRPr>
                    </a:p>
                    <a:p>
                      <a:pPr marL="171450" lvl="0" indent="-171450" algn="just">
                        <a:buFont typeface="Wingdings" panose="05000000000000000000" pitchFamily="2" charset="2"/>
                        <a:buChar char="ü"/>
                      </a:pP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Personelimizin</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özverili</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katılımcı</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yetenekli</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olması</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ve</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verilen</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işleri</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zamanında</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yerine</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getirme</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konusunda</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çaba</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göstermesi</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a:t>
                      </a:r>
                      <a:endParaRPr lang="tr-TR" sz="1200" kern="1200" dirty="0">
                        <a:solidFill>
                          <a:schemeClr val="dk1"/>
                        </a:solidFill>
                        <a:effectLst/>
                        <a:latin typeface="Times New Roman" panose="02020603050405020304" pitchFamily="18" charset="0"/>
                        <a:ea typeface="+mn-ea"/>
                        <a:cs typeface="Times New Roman" panose="02020603050405020304" pitchFamily="18" charset="0"/>
                      </a:endParaRPr>
                    </a:p>
                    <a:p>
                      <a:pPr marL="171450" lvl="0" indent="-171450" algn="just">
                        <a:buFont typeface="Wingdings" panose="05000000000000000000" pitchFamily="2" charset="2"/>
                        <a:buChar char="ü"/>
                      </a:pPr>
                      <a:r>
                        <a:rPr lang="tr-TR" sz="1200" kern="1200" dirty="0">
                          <a:solidFill>
                            <a:schemeClr val="dk1"/>
                          </a:solidFill>
                          <a:effectLst/>
                          <a:latin typeface="Times New Roman" panose="02020603050405020304" pitchFamily="18" charset="0"/>
                          <a:ea typeface="+mn-ea"/>
                          <a:cs typeface="Times New Roman" panose="02020603050405020304" pitchFamily="18" charset="0"/>
                        </a:rPr>
                        <a:t>Personelin yeniliğe ve gelişime açık olması,</a:t>
                      </a:r>
                    </a:p>
                    <a:p>
                      <a:pPr marL="171450" lvl="0" indent="-171450" algn="just">
                        <a:buFont typeface="Wingdings" panose="05000000000000000000" pitchFamily="2" charset="2"/>
                        <a:buChar char="ü"/>
                      </a:pPr>
                      <a:r>
                        <a:rPr lang="tr-TR" sz="1200" kern="1200" dirty="0">
                          <a:solidFill>
                            <a:schemeClr val="dk1"/>
                          </a:solidFill>
                          <a:effectLst/>
                          <a:latin typeface="Times New Roman" panose="02020603050405020304" pitchFamily="18" charset="0"/>
                          <a:ea typeface="+mn-ea"/>
                          <a:cs typeface="Times New Roman" panose="02020603050405020304" pitchFamily="18" charset="0"/>
                        </a:rPr>
                        <a:t>Personelin uzun yıllar çalışmış olması ve tecrübesinin yüksek olması,</a:t>
                      </a:r>
                    </a:p>
                    <a:p>
                      <a:pPr marL="171450" lvl="0" indent="-171450" algn="just">
                        <a:buFont typeface="Wingdings" panose="05000000000000000000" pitchFamily="2" charset="2"/>
                        <a:buChar char="ü"/>
                      </a:pPr>
                      <a:r>
                        <a:rPr lang="tr-TR" sz="1200" kern="1200" dirty="0">
                          <a:solidFill>
                            <a:schemeClr val="dk1"/>
                          </a:solidFill>
                          <a:effectLst/>
                          <a:latin typeface="Times New Roman" panose="02020603050405020304" pitchFamily="18" charset="0"/>
                          <a:ea typeface="+mn-ea"/>
                          <a:cs typeface="Times New Roman" panose="02020603050405020304" pitchFamily="18" charset="0"/>
                        </a:rPr>
                        <a:t>Üniversite yatırımlarının ve teknik hizmetlerin merkezi yapı içinde dairemizce hazırlanarak yürütülmesi</a:t>
                      </a:r>
                    </a:p>
                  </a:txBody>
                  <a:tcPr/>
                </a:tc>
                <a:tc>
                  <a:txBody>
                    <a:bodyPr/>
                    <a:lstStyle/>
                    <a:p>
                      <a:pPr marL="171450" lvl="0" indent="-171450" algn="just">
                        <a:buFont typeface="Arial" panose="020B0604020202020204" pitchFamily="34" charset="0"/>
                        <a:buChar char="•"/>
                      </a:pPr>
                      <a:r>
                        <a:rPr lang="tr-TR" sz="1200" kern="1200" dirty="0">
                          <a:solidFill>
                            <a:schemeClr val="dk1"/>
                          </a:solidFill>
                          <a:effectLst/>
                          <a:latin typeface="Times New Roman" panose="02020603050405020304" pitchFamily="18" charset="0"/>
                          <a:ea typeface="+mn-ea"/>
                          <a:cs typeface="Times New Roman" panose="02020603050405020304" pitchFamily="18" charset="0"/>
                        </a:rPr>
                        <a:t>Mevzuatın fazla ve değişken olması,</a:t>
                      </a:r>
                    </a:p>
                    <a:p>
                      <a:pPr marL="171450" lvl="0" indent="-171450" algn="just">
                        <a:buFont typeface="Arial" panose="020B0604020202020204" pitchFamily="34" charset="0"/>
                        <a:buChar char="•"/>
                      </a:pP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Yetişmiş</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personelin</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terfi</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nakil</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emeklilik</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vb.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sebeplerle</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Başkanlığımızdan</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ayrılması</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ve</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yerine</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gelebilecek</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personelin</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adaptasyon</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sürecinde</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zorluklar</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 </a:t>
                      </a:r>
                      <a:r>
                        <a:rPr lang="en-GB" sz="1200" kern="1200" dirty="0" err="1">
                          <a:solidFill>
                            <a:schemeClr val="dk1"/>
                          </a:solidFill>
                          <a:effectLst/>
                          <a:latin typeface="Times New Roman" panose="02020603050405020304" pitchFamily="18" charset="0"/>
                          <a:ea typeface="+mn-ea"/>
                          <a:cs typeface="Times New Roman" panose="02020603050405020304" pitchFamily="18" charset="0"/>
                        </a:rPr>
                        <a:t>yaşanması</a:t>
                      </a:r>
                      <a:r>
                        <a:rPr lang="en-GB" sz="1200" kern="1200" dirty="0">
                          <a:solidFill>
                            <a:schemeClr val="dk1"/>
                          </a:solidFill>
                          <a:effectLst/>
                          <a:latin typeface="Times New Roman" panose="02020603050405020304" pitchFamily="18" charset="0"/>
                          <a:ea typeface="+mn-ea"/>
                          <a:cs typeface="Times New Roman" panose="02020603050405020304" pitchFamily="18" charset="0"/>
                        </a:rPr>
                        <a:t>,</a:t>
                      </a:r>
                      <a:endParaRPr lang="tr-TR" sz="1200" kern="1200" dirty="0">
                        <a:solidFill>
                          <a:schemeClr val="dk1"/>
                        </a:solidFill>
                        <a:effectLst/>
                        <a:latin typeface="Times New Roman" panose="02020603050405020304" pitchFamily="18" charset="0"/>
                        <a:ea typeface="+mn-ea"/>
                        <a:cs typeface="Times New Roman" panose="02020603050405020304" pitchFamily="18" charset="0"/>
                      </a:endParaRPr>
                    </a:p>
                    <a:p>
                      <a:pPr marL="171450" lvl="0" indent="-171450" algn="just">
                        <a:buFont typeface="Arial" panose="020B0604020202020204" pitchFamily="34" charset="0"/>
                        <a:buChar char="•"/>
                      </a:pPr>
                      <a:r>
                        <a:rPr lang="tr-TR" sz="1200" kern="1200" dirty="0">
                          <a:solidFill>
                            <a:schemeClr val="dk1"/>
                          </a:solidFill>
                          <a:effectLst/>
                          <a:latin typeface="Times New Roman" panose="02020603050405020304" pitchFamily="18" charset="0"/>
                          <a:ea typeface="+mn-ea"/>
                          <a:cs typeface="Times New Roman" panose="02020603050405020304" pitchFamily="18" charset="0"/>
                        </a:rPr>
                        <a:t>Üniversitemiz teknik personeline ödenen ücretin diğer kamu kurum ve kuruluşlarına oranla daha düşük olması,</a:t>
                      </a:r>
                    </a:p>
                    <a:p>
                      <a:pPr marL="171450" lvl="0" indent="-171450" algn="just">
                        <a:buFont typeface="Arial" panose="020B0604020202020204" pitchFamily="34" charset="0"/>
                        <a:buChar char="•"/>
                      </a:pPr>
                      <a:r>
                        <a:rPr lang="tr-TR" sz="1200" kern="1200" dirty="0">
                          <a:solidFill>
                            <a:schemeClr val="dk1"/>
                          </a:solidFill>
                          <a:effectLst/>
                          <a:latin typeface="Times New Roman" panose="02020603050405020304" pitchFamily="18" charset="0"/>
                          <a:ea typeface="+mn-ea"/>
                          <a:cs typeface="Times New Roman" panose="02020603050405020304" pitchFamily="18" charset="0"/>
                        </a:rPr>
                        <a:t>Üniversitemiz Daire Başkanlıkları arası görev dağılımlarının net bir şekilde yönergeye bağlanmamış olması,</a:t>
                      </a:r>
                    </a:p>
                    <a:p>
                      <a:pPr marL="171450" lvl="0" indent="-171450" algn="just">
                        <a:buFont typeface="Arial" panose="020B0604020202020204" pitchFamily="34" charset="0"/>
                        <a:buChar char="•"/>
                      </a:pPr>
                      <a:r>
                        <a:rPr lang="tr-TR" sz="1200" kern="1200" dirty="0">
                          <a:solidFill>
                            <a:schemeClr val="dk1"/>
                          </a:solidFill>
                          <a:effectLst/>
                          <a:latin typeface="Times New Roman" panose="02020603050405020304" pitchFamily="18" charset="0"/>
                          <a:ea typeface="+mn-ea"/>
                          <a:cs typeface="Times New Roman" panose="02020603050405020304" pitchFamily="18" charset="0"/>
                        </a:rPr>
                        <a:t>Daire Başkanlığımız Şube müdürlüğü teşkilatlanmasının zayıf olması, </a:t>
                      </a:r>
                    </a:p>
                    <a:p>
                      <a:pPr marL="171450" lvl="0" indent="-171450" algn="just">
                        <a:buFont typeface="Arial" panose="020B0604020202020204" pitchFamily="34" charset="0"/>
                        <a:buChar char="•"/>
                      </a:pPr>
                      <a:r>
                        <a:rPr lang="tr-TR" sz="1200" kern="1200" dirty="0">
                          <a:solidFill>
                            <a:schemeClr val="dk1"/>
                          </a:solidFill>
                          <a:effectLst/>
                          <a:latin typeface="Times New Roman" panose="02020603050405020304" pitchFamily="18" charset="0"/>
                          <a:ea typeface="+mn-ea"/>
                          <a:cs typeface="Times New Roman" panose="02020603050405020304" pitchFamily="18" charset="0"/>
                        </a:rPr>
                        <a:t>Yönetici kadrosunun tamamının asaleten değil vekaleten yürütülüyor olması,</a:t>
                      </a:r>
                    </a:p>
                    <a:p>
                      <a:pPr marL="171450" lvl="0" indent="-171450" algn="just">
                        <a:buFont typeface="Arial" panose="020B0604020202020204" pitchFamily="34" charset="0"/>
                        <a:buChar char="•"/>
                      </a:pPr>
                      <a:r>
                        <a:rPr lang="tr-TR" sz="1200" kern="1200" dirty="0">
                          <a:solidFill>
                            <a:schemeClr val="dk1"/>
                          </a:solidFill>
                          <a:effectLst/>
                          <a:latin typeface="Times New Roman" panose="02020603050405020304" pitchFamily="18" charset="0"/>
                          <a:ea typeface="+mn-ea"/>
                          <a:cs typeface="Times New Roman" panose="02020603050405020304" pitchFamily="18" charset="0"/>
                        </a:rPr>
                        <a:t>Yatırım bütçelerine yıllık yeterli ödenek verilmemesi nedeniyle, inşaatların uzun yıllarda tamamlanması sonucu maliyet ve iş yükü olarak artış olması,</a:t>
                      </a:r>
                    </a:p>
                    <a:p>
                      <a:pPr marL="171450" lvl="0" indent="-171450" algn="just">
                        <a:buFont typeface="Arial" panose="020B0604020202020204" pitchFamily="34" charset="0"/>
                        <a:buChar char="•"/>
                      </a:pPr>
                      <a:r>
                        <a:rPr lang="tr-TR" sz="1200" kern="1200" dirty="0">
                          <a:solidFill>
                            <a:schemeClr val="dk1"/>
                          </a:solidFill>
                          <a:effectLst/>
                          <a:latin typeface="Times New Roman" panose="02020603050405020304" pitchFamily="18" charset="0"/>
                          <a:ea typeface="+mn-ea"/>
                          <a:cs typeface="Times New Roman" panose="02020603050405020304" pitchFamily="18" charset="0"/>
                        </a:rPr>
                        <a:t>Etkili iletişim eksikliği,</a:t>
                      </a:r>
                    </a:p>
                    <a:p>
                      <a:pPr marL="171450" lvl="0" indent="-171450" algn="just">
                        <a:buFont typeface="Arial" panose="020B0604020202020204" pitchFamily="34" charset="0"/>
                        <a:buChar char="•"/>
                      </a:pPr>
                      <a:r>
                        <a:rPr lang="tr-TR" sz="1200" kern="1200" dirty="0">
                          <a:solidFill>
                            <a:schemeClr val="dk1"/>
                          </a:solidFill>
                          <a:effectLst/>
                          <a:latin typeface="Times New Roman" panose="02020603050405020304" pitchFamily="18" charset="0"/>
                          <a:ea typeface="+mn-ea"/>
                          <a:cs typeface="Times New Roman" panose="02020603050405020304" pitchFamily="18" charset="0"/>
                        </a:rPr>
                        <a:t>Kişisel gelişim eğitimlerinin olmaması,</a:t>
                      </a:r>
                    </a:p>
                    <a:p>
                      <a:pPr marL="171450" lvl="0" indent="-171450" algn="just">
                        <a:buFont typeface="Arial" panose="020B0604020202020204" pitchFamily="34" charset="0"/>
                        <a:buChar char="•"/>
                      </a:pPr>
                      <a:r>
                        <a:rPr lang="tr-TR" sz="1200" kern="1200" dirty="0">
                          <a:solidFill>
                            <a:schemeClr val="dk1"/>
                          </a:solidFill>
                          <a:effectLst/>
                          <a:latin typeface="Times New Roman" panose="02020603050405020304" pitchFamily="18" charset="0"/>
                          <a:ea typeface="+mn-ea"/>
                          <a:cs typeface="Times New Roman" panose="02020603050405020304" pitchFamily="18" charset="0"/>
                        </a:rPr>
                        <a:t>Zaman yönetimi eksikliği,</a:t>
                      </a:r>
                    </a:p>
                    <a:p>
                      <a:pPr marL="171450" lvl="0" indent="-171450" algn="just">
                        <a:buFont typeface="Arial" panose="020B0604020202020204" pitchFamily="34" charset="0"/>
                        <a:buChar char="•"/>
                      </a:pPr>
                      <a:r>
                        <a:rPr lang="tr-TR" sz="1200" kern="1200" dirty="0">
                          <a:solidFill>
                            <a:schemeClr val="dk1"/>
                          </a:solidFill>
                          <a:effectLst/>
                          <a:latin typeface="Times New Roman" panose="02020603050405020304" pitchFamily="18" charset="0"/>
                          <a:ea typeface="+mn-ea"/>
                          <a:cs typeface="Times New Roman" panose="02020603050405020304" pitchFamily="18" charset="0"/>
                        </a:rPr>
                        <a:t>Sözleşmeli ve Kadrolu teknik personel ihtiyacı,</a:t>
                      </a:r>
                    </a:p>
                    <a:p>
                      <a:pPr marL="171450" lvl="0" indent="-171450" algn="just">
                        <a:buFont typeface="Arial" panose="020B0604020202020204" pitchFamily="34" charset="0"/>
                        <a:buChar char="•"/>
                      </a:pPr>
                      <a:r>
                        <a:rPr lang="tr-TR" sz="1200" kern="1200" dirty="0">
                          <a:solidFill>
                            <a:schemeClr val="dk1"/>
                          </a:solidFill>
                          <a:effectLst/>
                          <a:latin typeface="Times New Roman" panose="02020603050405020304" pitchFamily="18" charset="0"/>
                          <a:ea typeface="+mn-ea"/>
                          <a:cs typeface="Times New Roman" panose="02020603050405020304" pitchFamily="18" charset="0"/>
                        </a:rPr>
                        <a:t>Kadrolu idari personel ihtiyacı,</a:t>
                      </a:r>
                    </a:p>
                    <a:p>
                      <a:pPr marL="171450" lvl="0" indent="-171450" algn="just">
                        <a:buFont typeface="Arial" panose="020B0604020202020204" pitchFamily="34" charset="0"/>
                        <a:buChar char="•"/>
                      </a:pPr>
                      <a:r>
                        <a:rPr lang="tr-TR" sz="1200" kern="1200" dirty="0">
                          <a:solidFill>
                            <a:schemeClr val="dk1"/>
                          </a:solidFill>
                          <a:effectLst/>
                          <a:latin typeface="Times New Roman" panose="02020603050405020304" pitchFamily="18" charset="0"/>
                          <a:ea typeface="+mn-ea"/>
                          <a:cs typeface="Times New Roman" panose="02020603050405020304" pitchFamily="18" charset="0"/>
                        </a:rPr>
                        <a:t>Fiziki mekan yetersizliği,</a:t>
                      </a:r>
                    </a:p>
                    <a:p>
                      <a:pPr marL="171450" lvl="0" indent="-171450" algn="just">
                        <a:buFont typeface="Arial" panose="020B0604020202020204" pitchFamily="34" charset="0"/>
                        <a:buChar char="•"/>
                      </a:pPr>
                      <a:r>
                        <a:rPr lang="tr-TR" sz="1200" kern="1200" dirty="0">
                          <a:solidFill>
                            <a:schemeClr val="dk1"/>
                          </a:solidFill>
                          <a:effectLst/>
                          <a:latin typeface="Times New Roman" panose="02020603050405020304" pitchFamily="18" charset="0"/>
                          <a:ea typeface="+mn-ea"/>
                          <a:cs typeface="Times New Roman" panose="02020603050405020304" pitchFamily="18" charset="0"/>
                        </a:rPr>
                        <a:t>Teknolojiyi takipte geride kalmak,</a:t>
                      </a:r>
                    </a:p>
                    <a:p>
                      <a:pPr marL="171450" lvl="0" indent="-171450" algn="just">
                        <a:buFont typeface="Arial" panose="020B0604020202020204" pitchFamily="34" charset="0"/>
                        <a:buChar char="•"/>
                      </a:pPr>
                      <a:r>
                        <a:rPr lang="tr-TR" sz="1200" kern="1200" dirty="0">
                          <a:solidFill>
                            <a:schemeClr val="dk1"/>
                          </a:solidFill>
                          <a:effectLst/>
                          <a:latin typeface="Times New Roman" panose="02020603050405020304" pitchFamily="18" charset="0"/>
                          <a:ea typeface="+mn-ea"/>
                          <a:cs typeface="Times New Roman" panose="02020603050405020304" pitchFamily="18" charset="0"/>
                        </a:rPr>
                        <a:t>Kaynak yaratılamadığından seminer ve fuarlara katılım sağlayamamak.</a:t>
                      </a:r>
                    </a:p>
                    <a:p>
                      <a:pPr marL="0" lvl="0" indent="0" algn="just">
                        <a:buFont typeface="Arial" pitchFamily="34" charset="0"/>
                        <a:buNone/>
                      </a:pPr>
                      <a:endParaRPr lang="tr-TR" sz="1200" dirty="0"/>
                    </a:p>
                  </a:txBody>
                  <a:tcPr/>
                </a:tc>
                <a:tc>
                  <a:txBody>
                    <a:bodyPr/>
                    <a:lstStyle/>
                    <a:p>
                      <a:pPr algn="just">
                        <a:lnSpc>
                          <a:spcPct val="150000"/>
                        </a:lnSpc>
                      </a:pPr>
                      <a:r>
                        <a:rPr lang="tr-TR" sz="1200" kern="1200" dirty="0">
                          <a:solidFill>
                            <a:schemeClr val="dk1"/>
                          </a:solidFill>
                          <a:effectLst/>
                          <a:latin typeface="Times New Roman" panose="02020603050405020304" pitchFamily="18" charset="0"/>
                          <a:ea typeface="+mn-ea"/>
                          <a:cs typeface="Times New Roman" panose="02020603050405020304" pitchFamily="18" charset="0"/>
                        </a:rPr>
                        <a:t>Başkanlığımız zayıflıklar başlığı altında belirtilmiş olan zayıf yönlerimizi güçlendirmek amacıyla değişiklikler önerilebilir. Takım çalışmasına yatkınlığı sağlamak amaçlı bazı çalışmalar yapılabilir. Teknik ve uzmanlık gerektiren bir bölüm olduğundan dolayı mesleki seminer ve fuarlara toplu katılım sağlanabilir. Personel eksikliği de birimimizi zorlayan konulardan birisidir. İhtiyaç duyulan kadrolar diğer birimlerden veya yeni atama yoluyla temin edilebilir.</a:t>
                      </a:r>
                    </a:p>
                  </a:txBody>
                  <a:tcPr/>
                </a:tc>
                <a:extLst>
                  <a:ext uri="{0D108BD9-81ED-4DB2-BD59-A6C34878D82A}">
                    <a16:rowId xmlns:a16="http://schemas.microsoft.com/office/drawing/2014/main" val="4108458543"/>
                  </a:ext>
                </a:extLst>
              </a:tr>
            </a:tbl>
          </a:graphicData>
        </a:graphic>
      </p:graphicFrame>
      <p:sp>
        <p:nvSpPr>
          <p:cNvPr id="6" name="Başlık 1">
            <a:extLst>
              <a:ext uri="{FF2B5EF4-FFF2-40B4-BE49-F238E27FC236}">
                <a16:creationId xmlns:a16="http://schemas.microsoft.com/office/drawing/2014/main" id="{81532534-1CAF-433F-9A43-16AC43496D04}"/>
              </a:ext>
            </a:extLst>
          </p:cNvPr>
          <p:cNvSpPr txBox="1">
            <a:spLocks/>
          </p:cNvSpPr>
          <p:nvPr/>
        </p:nvSpPr>
        <p:spPr>
          <a:xfrm>
            <a:off x="0" y="66674"/>
            <a:ext cx="11355440" cy="447674"/>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sp3d extrusionH="57150">
              <a:bevelT w="38100" h="38100"/>
            </a:sp3d>
          </a:bodyPr>
          <a:lstStyle>
            <a:lvl1pPr algn="l" defTabSz="914400" rtl="0" eaLnBrk="1" latinLnBrk="0" hangingPunct="1">
              <a:lnSpc>
                <a:spcPct val="90000"/>
              </a:lnSpc>
              <a:spcBef>
                <a:spcPct val="0"/>
              </a:spcBef>
              <a:buNone/>
              <a:defRPr sz="3600" b="0" kern="1200" cap="all" baseline="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tr-TR" sz="1800" b="1" dirty="0">
                <a:solidFill>
                  <a:schemeClr val="accent2">
                    <a:lumMod val="50000"/>
                  </a:schemeClr>
                </a:solidFill>
                <a:latin typeface="Tw Cen MT" panose="020B0602020104020603" pitchFamily="34" charset="0"/>
                <a:ea typeface="+mj-ea"/>
                <a:cs typeface="+mj-cs"/>
              </a:rPr>
              <a:t>IV- KURUMSAL KABİLİYET VE KAPASİTENİN DEĞERLENDİRİLMESİ</a:t>
            </a:r>
          </a:p>
        </p:txBody>
      </p:sp>
    </p:spTree>
    <p:extLst>
      <p:ext uri="{BB962C8B-B14F-4D97-AF65-F5344CB8AC3E}">
        <p14:creationId xmlns:p14="http://schemas.microsoft.com/office/powerpoint/2010/main" val="5630642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4294967295"/>
            <p:extLst>
              <p:ext uri="{D42A27DB-BD31-4B8C-83A1-F6EECF244321}">
                <p14:modId xmlns:p14="http://schemas.microsoft.com/office/powerpoint/2010/main" val="1129394246"/>
              </p:ext>
            </p:extLst>
          </p:nvPr>
        </p:nvGraphicFramePr>
        <p:xfrm>
          <a:off x="130328" y="565151"/>
          <a:ext cx="11637829" cy="6078068"/>
        </p:xfrm>
        <a:graphic>
          <a:graphicData uri="http://schemas.openxmlformats.org/drawingml/2006/table">
            <a:tbl>
              <a:tblPr firstRow="1" bandRow="1">
                <a:tableStyleId>{5C22544A-7EE6-4342-B048-85BDC9FD1C3A}</a:tableStyleId>
              </a:tblPr>
              <a:tblGrid>
                <a:gridCol w="845117">
                  <a:extLst>
                    <a:ext uri="{9D8B030D-6E8A-4147-A177-3AD203B41FA5}">
                      <a16:colId xmlns:a16="http://schemas.microsoft.com/office/drawing/2014/main" val="20000"/>
                    </a:ext>
                  </a:extLst>
                </a:gridCol>
                <a:gridCol w="5185038">
                  <a:extLst>
                    <a:ext uri="{9D8B030D-6E8A-4147-A177-3AD203B41FA5}">
                      <a16:colId xmlns:a16="http://schemas.microsoft.com/office/drawing/2014/main" val="20001"/>
                    </a:ext>
                  </a:extLst>
                </a:gridCol>
                <a:gridCol w="5607674">
                  <a:extLst>
                    <a:ext uri="{9D8B030D-6E8A-4147-A177-3AD203B41FA5}">
                      <a16:colId xmlns:a16="http://schemas.microsoft.com/office/drawing/2014/main" val="20002"/>
                    </a:ext>
                  </a:extLst>
                </a:gridCol>
              </a:tblGrid>
              <a:tr h="390890">
                <a:tc>
                  <a:txBody>
                    <a:bodyPr/>
                    <a:lstStyle/>
                    <a:p>
                      <a:pPr algn="ctr"/>
                      <a:endParaRPr lang="tr-TR" sz="2000" b="0" dirty="0"/>
                    </a:p>
                  </a:txBody>
                  <a:tcPr>
                    <a:solidFill>
                      <a:schemeClr val="bg1"/>
                    </a:solidFill>
                  </a:tcPr>
                </a:tc>
                <a:tc>
                  <a:txBody>
                    <a:bodyPr/>
                    <a:lstStyle/>
                    <a:p>
                      <a:pPr algn="ctr"/>
                      <a:r>
                        <a:rPr lang="tr-TR" sz="1800" b="0" dirty="0"/>
                        <a:t>POZİTİF</a:t>
                      </a:r>
                    </a:p>
                  </a:txBody>
                  <a:tcPr>
                    <a:solidFill>
                      <a:schemeClr val="accent4">
                        <a:lumMod val="40000"/>
                        <a:lumOff val="60000"/>
                      </a:schemeClr>
                    </a:solidFill>
                  </a:tcPr>
                </a:tc>
                <a:tc>
                  <a:txBody>
                    <a:bodyPr/>
                    <a:lstStyle/>
                    <a:p>
                      <a:pPr algn="ctr"/>
                      <a:r>
                        <a:rPr lang="tr-TR" sz="1800" b="0" dirty="0"/>
                        <a:t>NEGATİF</a:t>
                      </a:r>
                    </a:p>
                  </a:txBody>
                  <a:tcPr>
                    <a:solidFill>
                      <a:schemeClr val="accent4">
                        <a:lumMod val="40000"/>
                        <a:lumOff val="60000"/>
                      </a:schemeClr>
                    </a:solidFill>
                  </a:tcPr>
                </a:tc>
                <a:extLst>
                  <a:ext uri="{0D108BD9-81ED-4DB2-BD59-A6C34878D82A}">
                    <a16:rowId xmlns:a16="http://schemas.microsoft.com/office/drawing/2014/main" val="10000"/>
                  </a:ext>
                </a:extLst>
              </a:tr>
              <a:tr h="383746">
                <a:tc rowSpan="2">
                  <a:txBody>
                    <a:bodyPr/>
                    <a:lstStyle/>
                    <a:p>
                      <a:pPr algn="ctr"/>
                      <a:r>
                        <a:rPr lang="tr-TR" sz="1400" dirty="0">
                          <a:solidFill>
                            <a:schemeClr val="bg1"/>
                          </a:solidFill>
                        </a:rPr>
                        <a:t>İÇSEL</a:t>
                      </a:r>
                    </a:p>
                  </a:txBody>
                  <a:tcPr vert="vert270" anchor="ctr">
                    <a:solidFill>
                      <a:schemeClr val="tx2">
                        <a:lumMod val="40000"/>
                        <a:lumOff val="60000"/>
                      </a:schemeClr>
                    </a:solidFill>
                  </a:tcPr>
                </a:tc>
                <a:tc>
                  <a:txBody>
                    <a:bodyPr/>
                    <a:lstStyle/>
                    <a:p>
                      <a:pPr algn="ctr"/>
                      <a:r>
                        <a:rPr lang="tr-TR" sz="1100" dirty="0"/>
                        <a:t>GÜÇLÜ YÖNLER</a:t>
                      </a:r>
                    </a:p>
                  </a:txBody>
                  <a:tcPr>
                    <a:solidFill>
                      <a:schemeClr val="accent4">
                        <a:lumMod val="75000"/>
                      </a:schemeClr>
                    </a:solidFill>
                  </a:tcPr>
                </a:tc>
                <a:tc>
                  <a:txBody>
                    <a:bodyPr/>
                    <a:lstStyle/>
                    <a:p>
                      <a:pPr algn="ctr"/>
                      <a:r>
                        <a:rPr lang="tr-TR" sz="1100" dirty="0"/>
                        <a:t>ZAYIF YÖNLER</a:t>
                      </a:r>
                    </a:p>
                  </a:txBody>
                  <a:tcPr>
                    <a:solidFill>
                      <a:schemeClr val="accent4">
                        <a:lumMod val="75000"/>
                      </a:schemeClr>
                    </a:solidFill>
                  </a:tcPr>
                </a:tc>
                <a:extLst>
                  <a:ext uri="{0D108BD9-81ED-4DB2-BD59-A6C34878D82A}">
                    <a16:rowId xmlns:a16="http://schemas.microsoft.com/office/drawing/2014/main" val="10001"/>
                  </a:ext>
                </a:extLst>
              </a:tr>
              <a:tr h="1728818">
                <a:tc vMerge="1">
                  <a:txBody>
                    <a:bodyPr/>
                    <a:lstStyle/>
                    <a:p>
                      <a:pPr algn="ctr"/>
                      <a:endParaRPr lang="tr-TR" sz="2000" dirty="0">
                        <a:solidFill>
                          <a:schemeClr val="bg1"/>
                        </a:solidFill>
                      </a:endParaRPr>
                    </a:p>
                  </a:txBody>
                  <a:tcPr>
                    <a:solidFill>
                      <a:srgbClr val="FFC000"/>
                    </a:solidFill>
                  </a:tcPr>
                </a:tc>
                <a:tc>
                  <a:txBody>
                    <a:bodyPr/>
                    <a:lstStyle/>
                    <a:p>
                      <a:pPr marL="342900" lvl="0" indent="-342900" algn="just">
                        <a:buAutoNum type="arabicPeriod"/>
                      </a:pPr>
                      <a:r>
                        <a:rPr lang="en-GB" sz="1100" kern="1200" dirty="0" err="1">
                          <a:solidFill>
                            <a:schemeClr val="dk1"/>
                          </a:solidFill>
                          <a:effectLst/>
                          <a:latin typeface="+mn-lt"/>
                          <a:ea typeface="+mn-ea"/>
                          <a:cs typeface="+mn-cs"/>
                        </a:rPr>
                        <a:t>Personelimizin</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uyum</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içinde</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çalışması</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amir</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memur</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arasında</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karşılıklı</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güven</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ve</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ekip</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çalışmasına</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yatkın</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olması</a:t>
                      </a:r>
                      <a:r>
                        <a:rPr lang="en-GB" sz="1100" kern="1200" dirty="0">
                          <a:solidFill>
                            <a:schemeClr val="dk1"/>
                          </a:solidFill>
                          <a:effectLst/>
                          <a:latin typeface="+mn-lt"/>
                          <a:ea typeface="+mn-ea"/>
                          <a:cs typeface="+mn-cs"/>
                        </a:rPr>
                        <a:t>,</a:t>
                      </a:r>
                      <a:endParaRPr lang="tr-TR" sz="1100" kern="1200" dirty="0">
                        <a:solidFill>
                          <a:schemeClr val="dk1"/>
                        </a:solidFill>
                        <a:effectLst/>
                        <a:latin typeface="+mn-lt"/>
                        <a:ea typeface="+mn-ea"/>
                        <a:cs typeface="+mn-cs"/>
                      </a:endParaRPr>
                    </a:p>
                    <a:p>
                      <a:pPr marL="342900" lvl="0" indent="-342900" algn="just">
                        <a:buAutoNum type="arabicPeriod"/>
                      </a:pPr>
                      <a:r>
                        <a:rPr lang="en-GB" sz="1100" kern="1200" dirty="0" err="1">
                          <a:solidFill>
                            <a:schemeClr val="dk1"/>
                          </a:solidFill>
                          <a:effectLst/>
                          <a:latin typeface="+mn-lt"/>
                          <a:ea typeface="+mn-ea"/>
                          <a:cs typeface="+mn-cs"/>
                        </a:rPr>
                        <a:t>Üniversitemize</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maddi</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ve</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manevi</a:t>
                      </a:r>
                      <a:r>
                        <a:rPr lang="en-GB" sz="1100" kern="1200" dirty="0">
                          <a:solidFill>
                            <a:schemeClr val="dk1"/>
                          </a:solidFill>
                          <a:effectLst/>
                          <a:latin typeface="+mn-lt"/>
                          <a:ea typeface="+mn-ea"/>
                          <a:cs typeface="+mn-cs"/>
                        </a:rPr>
                        <a:t> her </a:t>
                      </a:r>
                      <a:r>
                        <a:rPr lang="en-GB" sz="1100" kern="1200" dirty="0" err="1">
                          <a:solidFill>
                            <a:schemeClr val="dk1"/>
                          </a:solidFill>
                          <a:effectLst/>
                          <a:latin typeface="+mn-lt"/>
                          <a:ea typeface="+mn-ea"/>
                          <a:cs typeface="+mn-cs"/>
                        </a:rPr>
                        <a:t>türlü</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desteği</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sağlayan</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İzzet</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Baysal</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Vakfının</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varlığı</a:t>
                      </a:r>
                      <a:r>
                        <a:rPr lang="en-GB" sz="1100" kern="1200" dirty="0">
                          <a:solidFill>
                            <a:schemeClr val="dk1"/>
                          </a:solidFill>
                          <a:effectLst/>
                          <a:latin typeface="+mn-lt"/>
                          <a:ea typeface="+mn-ea"/>
                          <a:cs typeface="+mn-cs"/>
                        </a:rPr>
                        <a:t>,</a:t>
                      </a:r>
                      <a:endParaRPr lang="tr-TR" sz="1100" kern="1200" dirty="0">
                        <a:solidFill>
                          <a:schemeClr val="dk1"/>
                        </a:solidFill>
                        <a:effectLst/>
                        <a:latin typeface="+mn-lt"/>
                        <a:ea typeface="+mn-ea"/>
                        <a:cs typeface="+mn-cs"/>
                      </a:endParaRPr>
                    </a:p>
                    <a:p>
                      <a:pPr marL="342900" lvl="0" indent="-342900" algn="just">
                        <a:buAutoNum type="arabicPeriod"/>
                      </a:pPr>
                      <a:r>
                        <a:rPr lang="en-GB" sz="1100" kern="1200" dirty="0" err="1">
                          <a:solidFill>
                            <a:schemeClr val="dk1"/>
                          </a:solidFill>
                          <a:effectLst/>
                          <a:latin typeface="+mn-lt"/>
                          <a:ea typeface="+mn-ea"/>
                          <a:cs typeface="+mn-cs"/>
                        </a:rPr>
                        <a:t>Üniversitemizin</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bulunduğu</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bölgenin</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doğal</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güzelliği</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çalışma</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mekânlarının</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ferahlığı</a:t>
                      </a:r>
                      <a:r>
                        <a:rPr lang="en-GB" sz="1100" kern="1200" dirty="0">
                          <a:solidFill>
                            <a:schemeClr val="dk1"/>
                          </a:solidFill>
                          <a:effectLst/>
                          <a:latin typeface="+mn-lt"/>
                          <a:ea typeface="+mn-ea"/>
                          <a:cs typeface="+mn-cs"/>
                        </a:rPr>
                        <a:t>,</a:t>
                      </a:r>
                      <a:endParaRPr lang="tr-TR" sz="1100" kern="1200" dirty="0">
                        <a:solidFill>
                          <a:schemeClr val="dk1"/>
                        </a:solidFill>
                        <a:effectLst/>
                        <a:latin typeface="+mn-lt"/>
                        <a:ea typeface="+mn-ea"/>
                        <a:cs typeface="+mn-cs"/>
                      </a:endParaRPr>
                    </a:p>
                    <a:p>
                      <a:pPr marL="342900" lvl="0" indent="-342900" algn="just">
                        <a:buAutoNum type="arabicPeriod"/>
                      </a:pPr>
                      <a:r>
                        <a:rPr lang="tr-TR" sz="1100" kern="1200" dirty="0">
                          <a:solidFill>
                            <a:schemeClr val="dk1"/>
                          </a:solidFill>
                          <a:effectLst/>
                          <a:latin typeface="+mn-lt"/>
                          <a:ea typeface="+mn-ea"/>
                          <a:cs typeface="+mn-cs"/>
                        </a:rPr>
                        <a:t>Personelin uzun yıllar çalışmış olması ve tecrübesinin yüksek olması,</a:t>
                      </a:r>
                    </a:p>
                    <a:p>
                      <a:pPr marL="342900" lvl="0" indent="-342900" algn="just">
                        <a:buAutoNum type="arabicPeriod"/>
                      </a:pPr>
                      <a:r>
                        <a:rPr lang="tr-TR" sz="1100" kern="1200" dirty="0">
                          <a:solidFill>
                            <a:schemeClr val="dk1"/>
                          </a:solidFill>
                          <a:effectLst/>
                          <a:latin typeface="+mn-lt"/>
                          <a:ea typeface="+mn-ea"/>
                          <a:cs typeface="+mn-cs"/>
                        </a:rPr>
                        <a:t>Üniversite yatırımlarının ve teknik hizmetlerin merkezi yapı içinde dairemizce hazırlanarak yürütülmesi,</a:t>
                      </a:r>
                    </a:p>
                  </a:txBody>
                  <a:tcPr marL="89535" marR="89535" marT="0" marB="0"/>
                </a:tc>
                <a:tc>
                  <a:txBody>
                    <a:bodyPr/>
                    <a:lstStyle/>
                    <a:p>
                      <a:pPr marL="228600" lvl="0" indent="-228600" algn="just">
                        <a:buAutoNum type="arabicPeriod"/>
                      </a:pPr>
                      <a:r>
                        <a:rPr lang="tr-TR" sz="1100" kern="1200" dirty="0">
                          <a:solidFill>
                            <a:schemeClr val="dk1"/>
                          </a:solidFill>
                          <a:effectLst/>
                          <a:latin typeface="+mn-lt"/>
                          <a:ea typeface="+mn-ea"/>
                          <a:cs typeface="+mn-cs"/>
                        </a:rPr>
                        <a:t>Yatırım bütçelerine yıllık yeterli ödenek verilmemesi nedeniyle, inşaatların uzun yıllarda tamamlanması sonucu maliyet ve iş yükü olarak artış olması,</a:t>
                      </a:r>
                    </a:p>
                    <a:p>
                      <a:pPr marL="228600" marR="0" lvl="0" indent="-228600" algn="just" defTabSz="457200" rtl="0" eaLnBrk="1" fontAlgn="auto" latinLnBrk="0" hangingPunct="1">
                        <a:lnSpc>
                          <a:spcPct val="100000"/>
                        </a:lnSpc>
                        <a:spcBef>
                          <a:spcPts val="0"/>
                        </a:spcBef>
                        <a:spcAft>
                          <a:spcPts val="0"/>
                        </a:spcAft>
                        <a:buClrTx/>
                        <a:buSzTx/>
                        <a:buFontTx/>
                        <a:buAutoNum type="arabicPeriod"/>
                        <a:tabLst/>
                        <a:defRPr/>
                      </a:pPr>
                      <a:r>
                        <a:rPr lang="tr-TR" sz="1100" kern="1200" dirty="0">
                          <a:solidFill>
                            <a:schemeClr val="dk1"/>
                          </a:solidFill>
                          <a:effectLst/>
                          <a:latin typeface="+mn-lt"/>
                          <a:ea typeface="+mn-ea"/>
                          <a:cs typeface="+mn-cs"/>
                        </a:rPr>
                        <a:t>Daire Başkanlığımız Şube müdürlüğü teşkilatlanmasının zayıf olması, </a:t>
                      </a:r>
                    </a:p>
                    <a:p>
                      <a:pPr marL="228600" marR="0" lvl="0" indent="-228600" algn="just" defTabSz="457200" rtl="0" eaLnBrk="1" fontAlgn="auto" latinLnBrk="0" hangingPunct="1">
                        <a:lnSpc>
                          <a:spcPct val="100000"/>
                        </a:lnSpc>
                        <a:spcBef>
                          <a:spcPts val="0"/>
                        </a:spcBef>
                        <a:spcAft>
                          <a:spcPts val="0"/>
                        </a:spcAft>
                        <a:buClrTx/>
                        <a:buSzTx/>
                        <a:buFontTx/>
                        <a:buAutoNum type="arabicPeriod"/>
                        <a:tabLst/>
                        <a:defRPr/>
                      </a:pPr>
                      <a:r>
                        <a:rPr lang="tr-TR" sz="1100" kern="1200" dirty="0">
                          <a:solidFill>
                            <a:schemeClr val="dk1"/>
                          </a:solidFill>
                          <a:effectLst/>
                          <a:latin typeface="+mn-lt"/>
                          <a:ea typeface="+mn-ea"/>
                          <a:cs typeface="+mn-cs"/>
                        </a:rPr>
                        <a:t>Yönetici kadrosunun tamamının asaleten değil vekaleten yürütülüyor olması</a:t>
                      </a:r>
                      <a:r>
                        <a:rPr lang="tr-TR" sz="1100" kern="1200" baseline="0" dirty="0">
                          <a:solidFill>
                            <a:schemeClr val="dk1"/>
                          </a:solidFill>
                          <a:effectLst/>
                          <a:latin typeface="+mn-lt"/>
                          <a:ea typeface="+mn-ea"/>
                          <a:cs typeface="+mn-cs"/>
                        </a:rPr>
                        <a:t> (Teknik Bölüm mezunu müdür eksikliği) </a:t>
                      </a:r>
                    </a:p>
                    <a:p>
                      <a:pPr marL="228600" marR="0" lvl="0" indent="-228600" algn="just" defTabSz="457200" rtl="0" eaLnBrk="1" fontAlgn="auto" latinLnBrk="0" hangingPunct="1">
                        <a:lnSpc>
                          <a:spcPct val="100000"/>
                        </a:lnSpc>
                        <a:spcBef>
                          <a:spcPts val="0"/>
                        </a:spcBef>
                        <a:spcAft>
                          <a:spcPts val="0"/>
                        </a:spcAft>
                        <a:buClrTx/>
                        <a:buSzTx/>
                        <a:buFontTx/>
                        <a:buAutoNum type="arabicPeriod"/>
                        <a:tabLst/>
                        <a:defRPr/>
                      </a:pPr>
                      <a:r>
                        <a:rPr lang="tr-TR" sz="1100" kern="1200" dirty="0">
                          <a:solidFill>
                            <a:schemeClr val="dk1"/>
                          </a:solidFill>
                          <a:effectLst/>
                          <a:latin typeface="+mn-lt"/>
                          <a:ea typeface="+mn-ea"/>
                          <a:cs typeface="+mn-cs"/>
                        </a:rPr>
                        <a:t>Fiziki mekan yetersizliği,</a:t>
                      </a:r>
                    </a:p>
                    <a:p>
                      <a:pPr marL="228600" marR="0" lvl="0" indent="-228600" algn="just" defTabSz="457200" rtl="0" eaLnBrk="1" fontAlgn="auto" latinLnBrk="0" hangingPunct="1">
                        <a:lnSpc>
                          <a:spcPct val="100000"/>
                        </a:lnSpc>
                        <a:spcBef>
                          <a:spcPts val="0"/>
                        </a:spcBef>
                        <a:spcAft>
                          <a:spcPts val="0"/>
                        </a:spcAft>
                        <a:buClrTx/>
                        <a:buSzTx/>
                        <a:buFontTx/>
                        <a:buAutoNum type="arabicPeriod"/>
                        <a:tabLst/>
                        <a:defRPr/>
                      </a:pPr>
                      <a:r>
                        <a:rPr lang="tr-TR" sz="1100" kern="1200" dirty="0">
                          <a:solidFill>
                            <a:schemeClr val="dk1"/>
                          </a:solidFill>
                          <a:effectLst/>
                          <a:latin typeface="+mn-lt"/>
                          <a:ea typeface="+mn-ea"/>
                          <a:cs typeface="+mn-cs"/>
                        </a:rPr>
                        <a:t>Kaynak yaratılamadığından seminer ve fuarlara katılım sağlayamamak.</a:t>
                      </a:r>
                    </a:p>
                    <a:p>
                      <a:pPr marL="228600" marR="0" lvl="0" indent="-228600" algn="just" defTabSz="457200" rtl="0" eaLnBrk="1" fontAlgn="auto" latinLnBrk="0" hangingPunct="1">
                        <a:lnSpc>
                          <a:spcPct val="100000"/>
                        </a:lnSpc>
                        <a:spcBef>
                          <a:spcPts val="0"/>
                        </a:spcBef>
                        <a:spcAft>
                          <a:spcPts val="0"/>
                        </a:spcAft>
                        <a:buClrTx/>
                        <a:buSzTx/>
                        <a:buFontTx/>
                        <a:buAutoNum type="arabicPeriod"/>
                        <a:tabLst/>
                        <a:defRPr/>
                      </a:pPr>
                      <a:r>
                        <a:rPr lang="tr-TR" sz="1100" kern="1200" dirty="0">
                          <a:solidFill>
                            <a:schemeClr val="dk1"/>
                          </a:solidFill>
                          <a:effectLst/>
                          <a:latin typeface="+mn-lt"/>
                          <a:ea typeface="+mn-ea"/>
                          <a:cs typeface="+mn-cs"/>
                        </a:rPr>
                        <a:t>Mevzuatın fazla ve değişken olması,</a:t>
                      </a:r>
                    </a:p>
                    <a:p>
                      <a:pPr marL="228600" marR="0" lvl="0" indent="-228600" algn="just" defTabSz="457200" rtl="0" eaLnBrk="1" fontAlgn="auto" latinLnBrk="0" hangingPunct="1">
                        <a:lnSpc>
                          <a:spcPct val="100000"/>
                        </a:lnSpc>
                        <a:spcBef>
                          <a:spcPts val="0"/>
                        </a:spcBef>
                        <a:spcAft>
                          <a:spcPts val="0"/>
                        </a:spcAft>
                        <a:buClrTx/>
                        <a:buSzTx/>
                        <a:buFontTx/>
                        <a:buAutoNum type="arabicPeriod"/>
                        <a:tabLst/>
                        <a:defRPr/>
                      </a:pPr>
                      <a:r>
                        <a:rPr lang="tr-TR" sz="1100" kern="1200" dirty="0">
                          <a:solidFill>
                            <a:schemeClr val="dk1"/>
                          </a:solidFill>
                          <a:effectLst/>
                          <a:latin typeface="+mn-lt"/>
                          <a:ea typeface="+mn-ea"/>
                          <a:cs typeface="+mn-cs"/>
                        </a:rPr>
                        <a:t>Sözleşmeli ve Kadrolu teknik personel ihtiyacı,</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tr-TR" sz="1100" kern="1200" dirty="0">
                        <a:solidFill>
                          <a:schemeClr val="dk1"/>
                        </a:solidFill>
                        <a:effectLst/>
                        <a:latin typeface="+mn-lt"/>
                        <a:ea typeface="+mn-ea"/>
                        <a:cs typeface="+mn-cs"/>
                      </a:endParaRPr>
                    </a:p>
                  </a:txBody>
                  <a:tcPr marL="89535" marR="89535" marT="0" marB="0"/>
                </a:tc>
                <a:extLst>
                  <a:ext uri="{0D108BD9-81ED-4DB2-BD59-A6C34878D82A}">
                    <a16:rowId xmlns:a16="http://schemas.microsoft.com/office/drawing/2014/main" val="10002"/>
                  </a:ext>
                </a:extLst>
              </a:tr>
              <a:tr h="376996">
                <a:tc rowSpan="2">
                  <a:txBody>
                    <a:bodyPr/>
                    <a:lstStyle/>
                    <a:p>
                      <a:pPr algn="ctr"/>
                      <a:r>
                        <a:rPr lang="tr-TR" sz="2000" dirty="0">
                          <a:solidFill>
                            <a:schemeClr val="bg1"/>
                          </a:solidFill>
                        </a:rPr>
                        <a:t>DIŞSAL</a:t>
                      </a:r>
                    </a:p>
                  </a:txBody>
                  <a:tcPr vert="vert270" anchor="ctr">
                    <a:solidFill>
                      <a:schemeClr val="tx2">
                        <a:lumMod val="40000"/>
                        <a:lumOff val="60000"/>
                      </a:schemeClr>
                    </a:solidFill>
                  </a:tcPr>
                </a:tc>
                <a:tc>
                  <a:txBody>
                    <a:bodyPr/>
                    <a:lstStyle/>
                    <a:p>
                      <a:pPr algn="just"/>
                      <a:r>
                        <a:rPr lang="tr-TR" dirty="0"/>
                        <a:t>FIRSATLAR</a:t>
                      </a:r>
                    </a:p>
                  </a:txBody>
                  <a:tcPr>
                    <a:solidFill>
                      <a:schemeClr val="accent4">
                        <a:lumMod val="75000"/>
                      </a:schemeClr>
                    </a:solidFill>
                  </a:tcPr>
                </a:tc>
                <a:tc>
                  <a:txBody>
                    <a:bodyPr/>
                    <a:lstStyle/>
                    <a:p>
                      <a:pPr algn="just"/>
                      <a:r>
                        <a:rPr lang="tr-TR" dirty="0"/>
                        <a:t>TEHDİTLER</a:t>
                      </a:r>
                    </a:p>
                  </a:txBody>
                  <a:tcPr>
                    <a:solidFill>
                      <a:schemeClr val="accent4">
                        <a:lumMod val="75000"/>
                      </a:schemeClr>
                    </a:solidFill>
                  </a:tcPr>
                </a:tc>
                <a:extLst>
                  <a:ext uri="{0D108BD9-81ED-4DB2-BD59-A6C34878D82A}">
                    <a16:rowId xmlns:a16="http://schemas.microsoft.com/office/drawing/2014/main" val="10003"/>
                  </a:ext>
                </a:extLst>
              </a:tr>
              <a:tr h="3192268">
                <a:tc vMerge="1">
                  <a:txBody>
                    <a:bodyPr/>
                    <a:lstStyle/>
                    <a:p>
                      <a:pPr algn="ctr"/>
                      <a:endParaRPr lang="tr-TR" sz="2000" dirty="0">
                        <a:solidFill>
                          <a:schemeClr val="bg1"/>
                        </a:solidFill>
                      </a:endParaRPr>
                    </a:p>
                  </a:txBody>
                  <a:tcPr>
                    <a:solidFill>
                      <a:srgbClr val="FFC000"/>
                    </a:solidFill>
                  </a:tcPr>
                </a:tc>
                <a:tc>
                  <a:txBody>
                    <a:bodyPr/>
                    <a:lstStyle/>
                    <a:p>
                      <a:pPr marL="180975" lvl="0" indent="-180975" algn="just">
                        <a:lnSpc>
                          <a:spcPct val="100000"/>
                        </a:lnSpc>
                        <a:spcAft>
                          <a:spcPts val="1000"/>
                        </a:spcAft>
                        <a:buSzPts val="1000"/>
                        <a:buFont typeface="Symbol"/>
                        <a:buChar char=""/>
                        <a:tabLst>
                          <a:tab pos="180340" algn="l"/>
                        </a:tabLst>
                      </a:pPr>
                      <a:r>
                        <a:rPr lang="tr-TR" sz="1100" dirty="0"/>
                        <a:t>Kampüs alanının bizlere sunduğu imkanlar doğrultusunda kendi enerji kaynaklarımız üretebilmek  adına personelimizin</a:t>
                      </a:r>
                      <a:r>
                        <a:rPr lang="tr-TR" sz="1100" baseline="0" dirty="0"/>
                        <a:t> proje faaliyetlerine olan ilgisi, </a:t>
                      </a:r>
                      <a:endParaRPr lang="tr-TR" sz="1100" dirty="0"/>
                    </a:p>
                    <a:p>
                      <a:pPr marL="180975" lvl="0" indent="-180975" algn="just">
                        <a:lnSpc>
                          <a:spcPct val="100000"/>
                        </a:lnSpc>
                        <a:spcAft>
                          <a:spcPts val="1000"/>
                        </a:spcAft>
                        <a:buSzPts val="1000"/>
                        <a:buFont typeface="Symbol"/>
                        <a:buChar char=""/>
                        <a:tabLst>
                          <a:tab pos="180340" algn="l"/>
                        </a:tabLst>
                      </a:pPr>
                      <a:r>
                        <a:rPr lang="tr-TR" sz="1100" dirty="0"/>
                        <a:t>Kurum içi ve dışı paydaşlarla iş birliğine açık olması</a:t>
                      </a:r>
                    </a:p>
                    <a:p>
                      <a:pPr marL="180975" lvl="0" indent="-180975" algn="just">
                        <a:lnSpc>
                          <a:spcPct val="100000"/>
                        </a:lnSpc>
                        <a:spcAft>
                          <a:spcPts val="1000"/>
                        </a:spcAft>
                        <a:buSzPts val="1000"/>
                        <a:buFont typeface="Symbol"/>
                        <a:buChar char=""/>
                        <a:tabLst>
                          <a:tab pos="180340" algn="l"/>
                        </a:tabLst>
                      </a:pPr>
                      <a:r>
                        <a:rPr lang="tr-TR" sz="1100" dirty="0"/>
                        <a:t>Personelimizin yeniliğe ve değişime açık olması</a:t>
                      </a:r>
                      <a:r>
                        <a:rPr lang="tr-TR" sz="1100" baseline="0" dirty="0"/>
                        <a:t> ve </a:t>
                      </a:r>
                      <a:r>
                        <a:rPr lang="tr-TR" sz="1100" dirty="0"/>
                        <a:t>Personelimizin kurum içerisinde birbiri ile dayanışma içinde olması </a:t>
                      </a:r>
                    </a:p>
                    <a:p>
                      <a:pPr marL="180975" lvl="0" indent="-180975" algn="just">
                        <a:lnSpc>
                          <a:spcPct val="100000"/>
                        </a:lnSpc>
                        <a:spcAft>
                          <a:spcPts val="1000"/>
                        </a:spcAft>
                        <a:buSzPts val="1000"/>
                        <a:buFont typeface="Symbol"/>
                        <a:buChar char=""/>
                        <a:tabLst>
                          <a:tab pos="180340" algn="l"/>
                        </a:tabLst>
                      </a:pPr>
                      <a:r>
                        <a:rPr lang="tr-TR" sz="1100" baseline="0" dirty="0"/>
                        <a:t>Sürdürülebilir ve yenilenebilir enerjiye ilişkin kurumlarca proje faaliyetlerinde öncelikli konu olarak belirlenmesi, </a:t>
                      </a:r>
                      <a:endParaRPr lang="tr-TR" sz="1100" dirty="0"/>
                    </a:p>
                    <a:p>
                      <a:pPr marL="180975" lvl="0" indent="-180975" algn="just">
                        <a:lnSpc>
                          <a:spcPct val="100000"/>
                        </a:lnSpc>
                        <a:spcAft>
                          <a:spcPts val="1000"/>
                        </a:spcAft>
                        <a:buSzPts val="1000"/>
                        <a:buFont typeface="Symbol"/>
                        <a:buChar char=""/>
                        <a:tabLst>
                          <a:tab pos="180340" algn="l"/>
                        </a:tabLst>
                      </a:pPr>
                      <a:r>
                        <a:rPr lang="tr-TR" sz="1100" dirty="0"/>
                        <a:t>Teknik personelin farklı alanlarda kendini geliştirme imkânı,</a:t>
                      </a:r>
                    </a:p>
                    <a:p>
                      <a:pPr marL="180975" lvl="0" indent="-180975" algn="just">
                        <a:lnSpc>
                          <a:spcPct val="100000"/>
                        </a:lnSpc>
                        <a:spcAft>
                          <a:spcPts val="1000"/>
                        </a:spcAft>
                        <a:buSzPts val="1000"/>
                        <a:buFont typeface="Symbol"/>
                        <a:buChar char=""/>
                        <a:tabLst>
                          <a:tab pos="180340" algn="l"/>
                        </a:tabLst>
                      </a:pPr>
                      <a:r>
                        <a:rPr lang="tr-TR" sz="1100" dirty="0"/>
                        <a:t>Kurumlar arası yapılan iş ve işlemler doğrultusunda kazanılan tecrübeler. </a:t>
                      </a:r>
                    </a:p>
                    <a:p>
                      <a:pPr marL="180975" lvl="0" indent="-180975" algn="just">
                        <a:lnSpc>
                          <a:spcPct val="100000"/>
                        </a:lnSpc>
                        <a:spcAft>
                          <a:spcPts val="1000"/>
                        </a:spcAft>
                        <a:buSzPts val="1000"/>
                        <a:buFont typeface="Symbol"/>
                        <a:buChar char=""/>
                        <a:tabLst>
                          <a:tab pos="180340" algn="l"/>
                        </a:tabLst>
                      </a:pPr>
                      <a:r>
                        <a:rPr lang="tr-TR" sz="1100" dirty="0"/>
                        <a:t>Ağaçlık bir alanda doğayla iç içe bir çalışma ortamının bulunması</a:t>
                      </a:r>
                      <a:endParaRPr lang="tr-TR" sz="1100" dirty="0">
                        <a:latin typeface="+mn-lt"/>
                        <a:ea typeface="Calibri"/>
                        <a:cs typeface="Times New Roman"/>
                      </a:endParaRPr>
                    </a:p>
                  </a:txBody>
                  <a:tcPr marL="89535" marR="89535" marT="0" marB="0"/>
                </a:tc>
                <a:tc>
                  <a:txBody>
                    <a:bodyPr/>
                    <a:lstStyle/>
                    <a:p>
                      <a:pPr marL="180975" lvl="0" indent="-180975" algn="just">
                        <a:lnSpc>
                          <a:spcPct val="100000"/>
                        </a:lnSpc>
                        <a:spcAft>
                          <a:spcPts val="1000"/>
                        </a:spcAft>
                        <a:buSzPts val="1000"/>
                        <a:buFont typeface="Symbol"/>
                        <a:buChar char=""/>
                        <a:tabLst>
                          <a:tab pos="180340" algn="l"/>
                        </a:tabLst>
                      </a:pPr>
                      <a:r>
                        <a:rPr lang="tr-TR" sz="1100" dirty="0">
                          <a:latin typeface="+mn-lt"/>
                          <a:ea typeface="Calibri"/>
                          <a:cs typeface="Times New Roman"/>
                        </a:rPr>
                        <a:t>Deprem</a:t>
                      </a:r>
                      <a:r>
                        <a:rPr lang="tr-TR" sz="1100" baseline="0" dirty="0">
                          <a:latin typeface="+mn-lt"/>
                          <a:ea typeface="Calibri"/>
                          <a:cs typeface="Times New Roman"/>
                        </a:rPr>
                        <a:t> (Ödenek yetersizliği nedeniyle sürece başlanamaması) </a:t>
                      </a:r>
                    </a:p>
                    <a:p>
                      <a:pPr marL="180975" lvl="0" indent="-180975" algn="just">
                        <a:lnSpc>
                          <a:spcPct val="100000"/>
                        </a:lnSpc>
                        <a:spcAft>
                          <a:spcPts val="1000"/>
                        </a:spcAft>
                        <a:buSzPts val="1000"/>
                        <a:buFont typeface="Symbol"/>
                        <a:buChar char=""/>
                        <a:tabLst>
                          <a:tab pos="180340" algn="l"/>
                        </a:tabLst>
                      </a:pPr>
                      <a:r>
                        <a:rPr lang="tr-TR" sz="1100" dirty="0"/>
                        <a:t>Kullanıcı kaynaklı oluşan giderlerde caydırıcı bir önlem alınmaması ve bu sürecin tekrarlanması </a:t>
                      </a:r>
                    </a:p>
                    <a:p>
                      <a:pPr marL="180975" lvl="0" indent="-180975" algn="just">
                        <a:lnSpc>
                          <a:spcPct val="100000"/>
                        </a:lnSpc>
                        <a:spcAft>
                          <a:spcPts val="1000"/>
                        </a:spcAft>
                        <a:buSzPts val="1000"/>
                        <a:buFont typeface="Symbol"/>
                        <a:buChar char=""/>
                        <a:tabLst>
                          <a:tab pos="180340" algn="l"/>
                        </a:tabLst>
                      </a:pPr>
                      <a:r>
                        <a:rPr lang="tr-TR" sz="1100" dirty="0"/>
                        <a:t>Yeterli sayıda teknik personelin bulunmaması (İnşaat Mühendisi,</a:t>
                      </a:r>
                      <a:r>
                        <a:rPr lang="tr-TR" sz="1100" baseline="0" dirty="0"/>
                        <a:t> Elektrik ve Elektronik Mühendisi, Mimar ihtiyacı) Elektrik Teknisyeni ve Sürekli İşçi İhtiyacı</a:t>
                      </a:r>
                      <a:endParaRPr lang="tr-TR" sz="1100" dirty="0"/>
                    </a:p>
                    <a:p>
                      <a:pPr marL="180975" lvl="0" indent="-180975" algn="just">
                        <a:lnSpc>
                          <a:spcPct val="100000"/>
                        </a:lnSpc>
                        <a:spcAft>
                          <a:spcPts val="1000"/>
                        </a:spcAft>
                        <a:buSzPts val="1000"/>
                        <a:buFont typeface="Symbol"/>
                        <a:buChar char=""/>
                        <a:tabLst>
                          <a:tab pos="180340" algn="l"/>
                        </a:tabLst>
                      </a:pPr>
                      <a:r>
                        <a:rPr lang="tr-TR" sz="1100" dirty="0"/>
                        <a:t>Mesai dışında personelin çalışmak zorunda kalması halinde, bunu özendirecek uygulamaların olmaması,</a:t>
                      </a:r>
                    </a:p>
                    <a:p>
                      <a:pPr marL="180975" lvl="0" indent="-180975" algn="just">
                        <a:lnSpc>
                          <a:spcPct val="100000"/>
                        </a:lnSpc>
                        <a:spcAft>
                          <a:spcPts val="1000"/>
                        </a:spcAft>
                        <a:buSzPts val="1000"/>
                        <a:buFont typeface="Symbol"/>
                        <a:buChar char=""/>
                        <a:tabLst>
                          <a:tab pos="180340" algn="l"/>
                        </a:tabLst>
                      </a:pPr>
                      <a:r>
                        <a:rPr lang="tr-TR" sz="1100" dirty="0"/>
                        <a:t>Teknolojik gelişmelerin ve idari mevzuatın sık değişmesi nedeniyle personelin kendini güncelleyememesi.</a:t>
                      </a:r>
                    </a:p>
                    <a:p>
                      <a:pPr marL="180975" lvl="0" indent="-180975" algn="just">
                        <a:lnSpc>
                          <a:spcPct val="100000"/>
                        </a:lnSpc>
                        <a:spcAft>
                          <a:spcPts val="1000"/>
                        </a:spcAft>
                        <a:buSzPts val="1000"/>
                        <a:buFont typeface="Symbol"/>
                        <a:buChar char=""/>
                        <a:tabLst>
                          <a:tab pos="180340" algn="l"/>
                        </a:tabLst>
                      </a:pPr>
                      <a:r>
                        <a:rPr lang="tr-TR" sz="1100" dirty="0"/>
                        <a:t>Bütçe yetersizliği</a:t>
                      </a:r>
                      <a:endParaRPr lang="tr-TR" sz="1100" dirty="0">
                        <a:latin typeface="+mn-lt"/>
                        <a:ea typeface="Calibri"/>
                        <a:cs typeface="Times New Roman"/>
                      </a:endParaRPr>
                    </a:p>
                  </a:txBody>
                  <a:tcPr marL="89535" marR="89535" marT="0" marB="0"/>
                </a:tc>
                <a:extLst>
                  <a:ext uri="{0D108BD9-81ED-4DB2-BD59-A6C34878D82A}">
                    <a16:rowId xmlns:a16="http://schemas.microsoft.com/office/drawing/2014/main" val="10004"/>
                  </a:ext>
                </a:extLst>
              </a:tr>
            </a:tbl>
          </a:graphicData>
        </a:graphic>
      </p:graphicFrame>
      <p:sp>
        <p:nvSpPr>
          <p:cNvPr id="2" name="1 Başlık"/>
          <p:cNvSpPr>
            <a:spLocks noGrp="1"/>
          </p:cNvSpPr>
          <p:nvPr>
            <p:ph type="title" idx="4294967295"/>
          </p:nvPr>
        </p:nvSpPr>
        <p:spPr>
          <a:xfrm>
            <a:off x="-1" y="1"/>
            <a:ext cx="11898489" cy="565150"/>
          </a:xfrm>
        </p:spPr>
        <p:txBody>
          <a:bodyPr>
            <a:normAutofit/>
          </a:bodyPr>
          <a:lstStyle/>
          <a:p>
            <a:r>
              <a:rPr lang="tr-TR" sz="2800" b="1" dirty="0">
                <a:solidFill>
                  <a:schemeClr val="accent2">
                    <a:lumMod val="50000"/>
                  </a:schemeClr>
                </a:solidFill>
                <a:latin typeface="Tw Cen MT" panose="020B0602020104020603" pitchFamily="34" charset="0"/>
                <a:cs typeface="Times New Roman" panose="02020603050405020304" pitchFamily="18" charset="0"/>
              </a:rPr>
              <a:t>Yapı İşleri ve Teknik Daire Başkanlığı SWOT (GZFT) Analizi </a:t>
            </a:r>
          </a:p>
        </p:txBody>
      </p:sp>
      <p:pic>
        <p:nvPicPr>
          <p:cNvPr id="7" name="Resim 6">
            <a:extLst>
              <a:ext uri="{FF2B5EF4-FFF2-40B4-BE49-F238E27FC236}">
                <a16:creationId xmlns:a16="http://schemas.microsoft.com/office/drawing/2014/main" id="{EA17C727-11A8-4882-B7A9-927134CEEE48}"/>
              </a:ext>
            </a:extLst>
          </p:cNvPr>
          <p:cNvPicPr>
            <a:picLocks noChangeAspect="1"/>
          </p:cNvPicPr>
          <p:nvPr/>
        </p:nvPicPr>
        <p:blipFill>
          <a:blip r:embed="rId3"/>
          <a:stretch>
            <a:fillRect/>
          </a:stretch>
        </p:blipFill>
        <p:spPr>
          <a:xfrm>
            <a:off x="11391389" y="5994143"/>
            <a:ext cx="826011" cy="826011"/>
          </a:xfrm>
          <a:prstGeom prst="rect">
            <a:avLst/>
          </a:prstGeom>
        </p:spPr>
      </p:pic>
    </p:spTree>
    <p:extLst>
      <p:ext uri="{BB962C8B-B14F-4D97-AF65-F5344CB8AC3E}">
        <p14:creationId xmlns:p14="http://schemas.microsoft.com/office/powerpoint/2010/main" val="36236706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156429" y="15443"/>
            <a:ext cx="4309377" cy="796908"/>
          </a:xfrm>
        </p:spPr>
        <p:txBody>
          <a:bodyPr>
            <a:normAutofit/>
          </a:bodyPr>
          <a:lstStyle/>
          <a:p>
            <a:pPr algn="ctr"/>
            <a:r>
              <a:rPr lang="tr-TR" sz="2800" dirty="0">
                <a:solidFill>
                  <a:schemeClr val="accent2">
                    <a:lumMod val="50000"/>
                  </a:schemeClr>
                </a:solidFill>
                <a:latin typeface="Tw Cen MT" panose="020B0602020104020603" pitchFamily="34" charset="0"/>
              </a:rPr>
              <a:t>Fırsat ve Tehdide Yaklaşım</a:t>
            </a:r>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3396024063"/>
              </p:ext>
            </p:extLst>
          </p:nvPr>
        </p:nvGraphicFramePr>
        <p:xfrm>
          <a:off x="990600" y="102837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Metin kutusu"/>
          <p:cNvSpPr txBox="1"/>
          <p:nvPr/>
        </p:nvSpPr>
        <p:spPr>
          <a:xfrm>
            <a:off x="4391020" y="642599"/>
            <a:ext cx="1607876" cy="369332"/>
          </a:xfrm>
          <a:prstGeom prst="rect">
            <a:avLst/>
          </a:prstGeom>
          <a:noFill/>
        </p:spPr>
        <p:txBody>
          <a:bodyPr wrap="none" rtlCol="0">
            <a:spAutoFit/>
          </a:bodyPr>
          <a:lstStyle/>
          <a:p>
            <a:pPr defTabSz="914400"/>
            <a:r>
              <a:rPr lang="tr-TR" dirty="0">
                <a:solidFill>
                  <a:prstClr val="black"/>
                </a:solidFill>
                <a:latin typeface="Calibri"/>
              </a:rPr>
              <a:t>DIŞ FAKTÖRLER</a:t>
            </a:r>
          </a:p>
        </p:txBody>
      </p:sp>
      <p:sp>
        <p:nvSpPr>
          <p:cNvPr id="6" name="5 Metin kutusu"/>
          <p:cNvSpPr txBox="1"/>
          <p:nvPr/>
        </p:nvSpPr>
        <p:spPr>
          <a:xfrm>
            <a:off x="1319187" y="2714302"/>
            <a:ext cx="461665" cy="1390509"/>
          </a:xfrm>
          <a:prstGeom prst="rect">
            <a:avLst/>
          </a:prstGeom>
          <a:noFill/>
        </p:spPr>
        <p:txBody>
          <a:bodyPr vert="vert270" wrap="none" rtlCol="0">
            <a:spAutoFit/>
          </a:bodyPr>
          <a:lstStyle/>
          <a:p>
            <a:pPr defTabSz="914400"/>
            <a:r>
              <a:rPr lang="tr-TR" dirty="0">
                <a:solidFill>
                  <a:prstClr val="black"/>
                </a:solidFill>
                <a:latin typeface="Calibri"/>
              </a:rPr>
              <a:t>İÇ FAKTÖRLER</a:t>
            </a:r>
          </a:p>
        </p:txBody>
      </p:sp>
      <p:sp>
        <p:nvSpPr>
          <p:cNvPr id="7" name="6 Metin kutusu"/>
          <p:cNvSpPr txBox="1"/>
          <p:nvPr/>
        </p:nvSpPr>
        <p:spPr>
          <a:xfrm>
            <a:off x="2105004" y="2142797"/>
            <a:ext cx="724878" cy="369332"/>
          </a:xfrm>
          <a:prstGeom prst="rect">
            <a:avLst/>
          </a:prstGeom>
          <a:noFill/>
        </p:spPr>
        <p:txBody>
          <a:bodyPr wrap="none" rtlCol="0">
            <a:spAutoFit/>
          </a:bodyPr>
          <a:lstStyle/>
          <a:p>
            <a:pPr defTabSz="914400"/>
            <a:r>
              <a:rPr lang="tr-TR" dirty="0">
                <a:solidFill>
                  <a:prstClr val="black"/>
                </a:solidFill>
                <a:latin typeface="Calibri"/>
              </a:rPr>
              <a:t>Güçlü</a:t>
            </a:r>
          </a:p>
        </p:txBody>
      </p:sp>
      <p:sp>
        <p:nvSpPr>
          <p:cNvPr id="8" name="7 Metin kutusu"/>
          <p:cNvSpPr txBox="1"/>
          <p:nvPr/>
        </p:nvSpPr>
        <p:spPr>
          <a:xfrm>
            <a:off x="2033567" y="3857309"/>
            <a:ext cx="624851" cy="369332"/>
          </a:xfrm>
          <a:prstGeom prst="rect">
            <a:avLst/>
          </a:prstGeom>
          <a:noFill/>
        </p:spPr>
        <p:txBody>
          <a:bodyPr wrap="none" rtlCol="0">
            <a:spAutoFit/>
          </a:bodyPr>
          <a:lstStyle/>
          <a:p>
            <a:pPr defTabSz="914400"/>
            <a:r>
              <a:rPr lang="tr-TR" dirty="0">
                <a:solidFill>
                  <a:prstClr val="black"/>
                </a:solidFill>
                <a:latin typeface="Calibri"/>
              </a:rPr>
              <a:t>Zayıf</a:t>
            </a:r>
          </a:p>
        </p:txBody>
      </p:sp>
      <p:sp>
        <p:nvSpPr>
          <p:cNvPr id="9" name="8 Metin kutusu"/>
          <p:cNvSpPr txBox="1"/>
          <p:nvPr/>
        </p:nvSpPr>
        <p:spPr>
          <a:xfrm>
            <a:off x="590550" y="5103674"/>
            <a:ext cx="9029700" cy="1754326"/>
          </a:xfrm>
          <a:prstGeom prst="rect">
            <a:avLst/>
          </a:prstGeom>
          <a:noFill/>
        </p:spPr>
        <p:txBody>
          <a:bodyPr wrap="square" rtlCol="0">
            <a:spAutoFit/>
          </a:bodyPr>
          <a:lstStyle/>
          <a:p>
            <a:pPr defTabSz="914400"/>
            <a:r>
              <a:rPr lang="tr-TR" dirty="0">
                <a:solidFill>
                  <a:prstClr val="black"/>
                </a:solidFill>
                <a:latin typeface="Calibri"/>
              </a:rPr>
              <a:t>Güçlü olduğum alanda fırsat varsa hemen uygula.</a:t>
            </a:r>
          </a:p>
          <a:p>
            <a:pPr defTabSz="914400"/>
            <a:r>
              <a:rPr lang="tr-TR" dirty="0">
                <a:solidFill>
                  <a:prstClr val="black"/>
                </a:solidFill>
                <a:latin typeface="Calibri"/>
              </a:rPr>
              <a:t>Güçlüyüm-tehdit var; takip et.</a:t>
            </a:r>
          </a:p>
          <a:p>
            <a:pPr defTabSz="914400"/>
            <a:r>
              <a:rPr lang="tr-TR" dirty="0">
                <a:solidFill>
                  <a:prstClr val="black"/>
                </a:solidFill>
                <a:latin typeface="Calibri"/>
              </a:rPr>
              <a:t>Zayıf olduğum alanda fırsat yakaladım ama kullanamıyorum. Fırsatı yakalamak için düzeltme yapmak lazım</a:t>
            </a:r>
          </a:p>
          <a:p>
            <a:pPr defTabSz="914400"/>
            <a:r>
              <a:rPr lang="tr-TR" dirty="0">
                <a:solidFill>
                  <a:prstClr val="black"/>
                </a:solidFill>
                <a:latin typeface="Calibri"/>
              </a:rPr>
              <a:t>Zayıf olduğum alanda tehditle karşılaşırsam; bu tehdidi bertaraf etmeye yönelik çalışma yapmam lazım </a:t>
            </a:r>
          </a:p>
        </p:txBody>
      </p:sp>
      <p:sp>
        <p:nvSpPr>
          <p:cNvPr id="3" name="Metin kutusu 2">
            <a:extLst>
              <a:ext uri="{FF2B5EF4-FFF2-40B4-BE49-F238E27FC236}">
                <a16:creationId xmlns:a16="http://schemas.microsoft.com/office/drawing/2014/main" id="{A86F8E20-3DE2-48A2-B925-9F71E5E3C422}"/>
              </a:ext>
            </a:extLst>
          </p:cNvPr>
          <p:cNvSpPr txBox="1"/>
          <p:nvPr/>
        </p:nvSpPr>
        <p:spPr>
          <a:xfrm>
            <a:off x="3406848" y="1356676"/>
            <a:ext cx="984172" cy="369332"/>
          </a:xfrm>
          <a:prstGeom prst="rect">
            <a:avLst/>
          </a:prstGeom>
          <a:noFill/>
        </p:spPr>
        <p:txBody>
          <a:bodyPr wrap="square" rtlCol="0">
            <a:spAutoFit/>
          </a:bodyPr>
          <a:lstStyle/>
          <a:p>
            <a:pPr defTabSz="914400"/>
            <a:r>
              <a:rPr lang="tr-TR" dirty="0">
                <a:solidFill>
                  <a:prstClr val="black"/>
                </a:solidFill>
                <a:latin typeface="Calibri"/>
              </a:rPr>
              <a:t>FIRSAT</a:t>
            </a:r>
          </a:p>
        </p:txBody>
      </p:sp>
      <p:sp>
        <p:nvSpPr>
          <p:cNvPr id="11" name="Metin kutusu 10">
            <a:extLst>
              <a:ext uri="{FF2B5EF4-FFF2-40B4-BE49-F238E27FC236}">
                <a16:creationId xmlns:a16="http://schemas.microsoft.com/office/drawing/2014/main" id="{80280EC4-DEC9-4021-A291-5E9B5A2ACA61}"/>
              </a:ext>
            </a:extLst>
          </p:cNvPr>
          <p:cNvSpPr txBox="1"/>
          <p:nvPr/>
        </p:nvSpPr>
        <p:spPr>
          <a:xfrm>
            <a:off x="5983120" y="1412926"/>
            <a:ext cx="984172" cy="369332"/>
          </a:xfrm>
          <a:prstGeom prst="rect">
            <a:avLst/>
          </a:prstGeom>
          <a:noFill/>
        </p:spPr>
        <p:txBody>
          <a:bodyPr wrap="square" rtlCol="0">
            <a:spAutoFit/>
          </a:bodyPr>
          <a:lstStyle/>
          <a:p>
            <a:pPr defTabSz="914400"/>
            <a:r>
              <a:rPr lang="tr-TR" dirty="0">
                <a:solidFill>
                  <a:prstClr val="black"/>
                </a:solidFill>
                <a:latin typeface="Calibri"/>
              </a:rPr>
              <a:t>TEHDİT</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3C2B764-397F-48F3-BB33-4F5D2BB2A5D8}"/>
              </a:ext>
            </a:extLst>
          </p:cNvPr>
          <p:cNvSpPr>
            <a:spLocks noGrp="1"/>
          </p:cNvSpPr>
          <p:nvPr>
            <p:ph type="title"/>
          </p:nvPr>
        </p:nvSpPr>
        <p:spPr>
          <a:xfrm>
            <a:off x="877450" y="152271"/>
            <a:ext cx="8534400" cy="798856"/>
          </a:xfrm>
        </p:spPr>
        <p:txBody>
          <a:bodyPr>
            <a:normAutofit/>
          </a:bodyPr>
          <a:lstStyle/>
          <a:p>
            <a:pPr algn="ctr"/>
            <a:r>
              <a:rPr lang="tr-TR" sz="2800" b="1" dirty="0">
                <a:solidFill>
                  <a:schemeClr val="accent2">
                    <a:lumMod val="50000"/>
                  </a:schemeClr>
                </a:solidFill>
                <a:latin typeface="Tw Cen MT" panose="020B0602020104020603" pitchFamily="34" charset="0"/>
              </a:rPr>
              <a:t>Zayıf Yanlar ve Fırsatlar için Eylem planları</a:t>
            </a:r>
          </a:p>
        </p:txBody>
      </p:sp>
      <p:graphicFrame>
        <p:nvGraphicFramePr>
          <p:cNvPr id="5" name="İçerik Yer Tutucusu 4">
            <a:extLst>
              <a:ext uri="{FF2B5EF4-FFF2-40B4-BE49-F238E27FC236}">
                <a16:creationId xmlns:a16="http://schemas.microsoft.com/office/drawing/2014/main" id="{2B18699A-6DB9-46C3-9889-8BB1C02F389F}"/>
              </a:ext>
            </a:extLst>
          </p:cNvPr>
          <p:cNvGraphicFramePr>
            <a:graphicFrameLocks noGrp="1"/>
          </p:cNvGraphicFramePr>
          <p:nvPr>
            <p:ph idx="1"/>
            <p:extLst>
              <p:ext uri="{D42A27DB-BD31-4B8C-83A1-F6EECF244321}">
                <p14:modId xmlns:p14="http://schemas.microsoft.com/office/powerpoint/2010/main" val="3076945155"/>
              </p:ext>
            </p:extLst>
          </p:nvPr>
        </p:nvGraphicFramePr>
        <p:xfrm>
          <a:off x="877450" y="1104410"/>
          <a:ext cx="10325527" cy="5601319"/>
        </p:xfrm>
        <a:graphic>
          <a:graphicData uri="http://schemas.openxmlformats.org/drawingml/2006/table">
            <a:tbl>
              <a:tblPr/>
              <a:tblGrid>
                <a:gridCol w="2080452">
                  <a:extLst>
                    <a:ext uri="{9D8B030D-6E8A-4147-A177-3AD203B41FA5}">
                      <a16:colId xmlns:a16="http://schemas.microsoft.com/office/drawing/2014/main" val="2490846551"/>
                    </a:ext>
                  </a:extLst>
                </a:gridCol>
                <a:gridCol w="1605786">
                  <a:extLst>
                    <a:ext uri="{9D8B030D-6E8A-4147-A177-3AD203B41FA5}">
                      <a16:colId xmlns:a16="http://schemas.microsoft.com/office/drawing/2014/main" val="2361241458"/>
                    </a:ext>
                  </a:extLst>
                </a:gridCol>
                <a:gridCol w="1726978">
                  <a:extLst>
                    <a:ext uri="{9D8B030D-6E8A-4147-A177-3AD203B41FA5}">
                      <a16:colId xmlns:a16="http://schemas.microsoft.com/office/drawing/2014/main" val="844284703"/>
                    </a:ext>
                  </a:extLst>
                </a:gridCol>
                <a:gridCol w="1313783">
                  <a:extLst>
                    <a:ext uri="{9D8B030D-6E8A-4147-A177-3AD203B41FA5}">
                      <a16:colId xmlns:a16="http://schemas.microsoft.com/office/drawing/2014/main" val="3629059111"/>
                    </a:ext>
                  </a:extLst>
                </a:gridCol>
                <a:gridCol w="1481120">
                  <a:extLst>
                    <a:ext uri="{9D8B030D-6E8A-4147-A177-3AD203B41FA5}">
                      <a16:colId xmlns:a16="http://schemas.microsoft.com/office/drawing/2014/main" val="1555854082"/>
                    </a:ext>
                  </a:extLst>
                </a:gridCol>
                <a:gridCol w="2117408">
                  <a:extLst>
                    <a:ext uri="{9D8B030D-6E8A-4147-A177-3AD203B41FA5}">
                      <a16:colId xmlns:a16="http://schemas.microsoft.com/office/drawing/2014/main" val="1406732426"/>
                    </a:ext>
                  </a:extLst>
                </a:gridCol>
              </a:tblGrid>
              <a:tr h="1346437">
                <a:tc>
                  <a:txBody>
                    <a:bodyPr/>
                    <a:lstStyle/>
                    <a:p>
                      <a:pPr>
                        <a:lnSpc>
                          <a:spcPct val="107000"/>
                        </a:lnSpc>
                      </a:pPr>
                      <a:r>
                        <a:rPr lang="tr-TR" sz="12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Gelişmeye Açık Yan </a:t>
                      </a:r>
                    </a:p>
                  </a:txBody>
                  <a:tcPr marL="47943" marR="4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2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Zayıf Yanı / uygulamayı İyileştirmek için yapılması planlanan eylemler</a:t>
                      </a:r>
                    </a:p>
                  </a:txBody>
                  <a:tcPr marL="47943" marR="4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2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Eylemi gerçekleştirecek ve takip edecek sorumlular</a:t>
                      </a:r>
                    </a:p>
                    <a:p>
                      <a:pPr>
                        <a:lnSpc>
                          <a:spcPct val="107000"/>
                        </a:lnSpc>
                      </a:pPr>
                      <a:endParaRPr lang="tr-TR" sz="12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943" marR="4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2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İlk Kontrol Tarihi ve Kontrol/Takip Süreleri</a:t>
                      </a:r>
                    </a:p>
                    <a:p>
                      <a:pPr>
                        <a:lnSpc>
                          <a:spcPct val="107000"/>
                        </a:lnSpc>
                      </a:pPr>
                      <a:endParaRPr lang="tr-TR" sz="12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943" marR="4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0" marR="118110" lvl="0" indent="0" algn="l" defTabSz="914400" rtl="0" eaLnBrk="1" fontAlgn="auto" latinLnBrk="0" hangingPunct="1">
                        <a:lnSpc>
                          <a:spcPct val="107000"/>
                        </a:lnSpc>
                        <a:spcBef>
                          <a:spcPts val="0"/>
                        </a:spcBef>
                        <a:spcAft>
                          <a:spcPts val="0"/>
                        </a:spcAft>
                        <a:buClrTx/>
                        <a:buSzTx/>
                        <a:buFontTx/>
                        <a:buNone/>
                        <a:tabLst/>
                        <a:defRPr/>
                      </a:pPr>
                      <a:r>
                        <a:rPr lang="tr-TR" sz="12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Tahmini Bitiş Süresi</a:t>
                      </a:r>
                    </a:p>
                    <a:p>
                      <a:pPr marR="118110">
                        <a:lnSpc>
                          <a:spcPct val="107000"/>
                        </a:lnSpc>
                      </a:pPr>
                      <a:endParaRPr lang="tr-TR" sz="12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943" marR="4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R="118110">
                        <a:lnSpc>
                          <a:spcPct val="107000"/>
                        </a:lnSpc>
                      </a:pPr>
                      <a:r>
                        <a:rPr lang="tr-TR" sz="12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Devamındaki aksiyon ya da ek açıklama</a:t>
                      </a:r>
                    </a:p>
                  </a:txBody>
                  <a:tcPr marL="47943" marR="4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422270327"/>
                  </a:ext>
                </a:extLst>
              </a:tr>
              <a:tr h="3035613">
                <a:tc>
                  <a:txBody>
                    <a:bodyPr/>
                    <a:lstStyle/>
                    <a:p>
                      <a:pPr marL="342900" lvl="0" indent="-342900" algn="l">
                        <a:buAutoNum type="arabicPeriod"/>
                      </a:pPr>
                      <a:r>
                        <a:rPr lang="tr-TR" sz="12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tr-TR" sz="1200" b="1" kern="1200" dirty="0">
                          <a:solidFill>
                            <a:schemeClr val="dk1"/>
                          </a:solidFill>
                          <a:effectLst/>
                          <a:latin typeface="+mn-lt"/>
                          <a:ea typeface="+mn-ea"/>
                          <a:cs typeface="+mn-cs"/>
                        </a:rPr>
                        <a:t>Personelin uzun yıllar çalışmış olması ve tecrübesinin yüksek olması,</a:t>
                      </a:r>
                    </a:p>
                    <a:p>
                      <a:pPr marL="342900" lvl="0" indent="-342900" algn="l">
                        <a:buAutoNum type="arabicPeriod"/>
                      </a:pPr>
                      <a:r>
                        <a:rPr lang="tr-TR" sz="1200" b="1" kern="1200" dirty="0">
                          <a:solidFill>
                            <a:schemeClr val="dk1"/>
                          </a:solidFill>
                          <a:effectLst/>
                          <a:latin typeface="+mn-lt"/>
                          <a:ea typeface="+mn-ea"/>
                          <a:cs typeface="+mn-cs"/>
                        </a:rPr>
                        <a:t>Üniversite yatırımlarının ve teknik hizmetlerin merkezi yapı içinde dairemizce hazırlanarak yürütülmesi</a:t>
                      </a:r>
                    </a:p>
                    <a:p>
                      <a:pPr marL="342900" lvl="0" indent="-342900" algn="l">
                        <a:buAutoNum type="arabicPeriod"/>
                      </a:pPr>
                      <a:r>
                        <a:rPr lang="tr-TR" sz="1200" b="1" kern="1200" dirty="0">
                          <a:solidFill>
                            <a:schemeClr val="dk1"/>
                          </a:solidFill>
                          <a:effectLst/>
                          <a:latin typeface="+mn-lt"/>
                          <a:ea typeface="+mn-ea"/>
                          <a:cs typeface="+mn-cs"/>
                        </a:rPr>
                        <a:t>Sürdürebilirlik</a:t>
                      </a:r>
                      <a:r>
                        <a:rPr lang="tr-TR" sz="1200" b="1" kern="1200" baseline="0" dirty="0">
                          <a:solidFill>
                            <a:schemeClr val="dk1"/>
                          </a:solidFill>
                          <a:effectLst/>
                          <a:latin typeface="+mn-lt"/>
                          <a:ea typeface="+mn-ea"/>
                          <a:cs typeface="+mn-cs"/>
                        </a:rPr>
                        <a:t> ve yenilebilir enerjiye ilişkin süreçlerin projelendirmesi süreçlerine başlanması, </a:t>
                      </a:r>
                      <a:endParaRPr lang="tr-TR" sz="1200" b="1" kern="1200" dirty="0">
                        <a:solidFill>
                          <a:schemeClr val="dk1"/>
                        </a:solidFill>
                        <a:effectLst/>
                        <a:latin typeface="+mn-lt"/>
                        <a:ea typeface="+mn-ea"/>
                        <a:cs typeface="+mn-cs"/>
                      </a:endParaRPr>
                    </a:p>
                    <a:p>
                      <a:pPr>
                        <a:lnSpc>
                          <a:spcPct val="107000"/>
                        </a:lnSpc>
                      </a:pPr>
                      <a:endParaRPr lang="tr-TR"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943" marR="4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tr-TR" sz="12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1.Personel</a:t>
                      </a:r>
                      <a:r>
                        <a:rPr lang="tr-TR" sz="1200" b="1" i="1"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İhtiyacını gidermek, </a:t>
                      </a:r>
                    </a:p>
                    <a:p>
                      <a:pPr>
                        <a:lnSpc>
                          <a:spcPct val="107000"/>
                        </a:lnSpc>
                      </a:pPr>
                      <a:r>
                        <a:rPr lang="tr-TR" sz="1200" b="1" i="1"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 Şube Müdürlüğü Kadro yetersizliği </a:t>
                      </a:r>
                    </a:p>
                    <a:p>
                      <a:pPr marL="0" marR="0" lvl="0" indent="0" algn="l" defTabSz="457200" rtl="0" eaLnBrk="1" fontAlgn="auto" latinLnBrk="0" hangingPunct="1">
                        <a:lnSpc>
                          <a:spcPct val="107000"/>
                        </a:lnSpc>
                        <a:spcBef>
                          <a:spcPts val="0"/>
                        </a:spcBef>
                        <a:spcAft>
                          <a:spcPts val="0"/>
                        </a:spcAft>
                        <a:buClrTx/>
                        <a:buSzTx/>
                        <a:buFontTx/>
                        <a:buNone/>
                        <a:tabLst/>
                        <a:defRPr/>
                      </a:pPr>
                      <a:r>
                        <a:rPr lang="tr-TR" sz="1200" b="1" i="1"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 </a:t>
                      </a:r>
                      <a:r>
                        <a:rPr lang="tr-TR" sz="1200" b="1" kern="1200" dirty="0">
                          <a:solidFill>
                            <a:schemeClr val="dk1"/>
                          </a:solidFill>
                          <a:effectLst/>
                          <a:latin typeface="+mn-lt"/>
                          <a:ea typeface="+mn-ea"/>
                          <a:cs typeface="+mn-cs"/>
                        </a:rPr>
                        <a:t>Sözleşmeli ve Kadrolu teknik personel ihtiyacı,</a:t>
                      </a:r>
                    </a:p>
                    <a:p>
                      <a:pPr marL="0" marR="0" lvl="0" indent="0" algn="l" defTabSz="457200" rtl="0" eaLnBrk="1" fontAlgn="auto" latinLnBrk="0" hangingPunct="1">
                        <a:lnSpc>
                          <a:spcPct val="107000"/>
                        </a:lnSpc>
                        <a:spcBef>
                          <a:spcPts val="0"/>
                        </a:spcBef>
                        <a:spcAft>
                          <a:spcPts val="0"/>
                        </a:spcAft>
                        <a:buClrTx/>
                        <a:buSzTx/>
                        <a:buFontTx/>
                        <a:buNone/>
                        <a:tabLst/>
                        <a:defRPr/>
                      </a:pPr>
                      <a:r>
                        <a:rPr lang="tr-TR" sz="12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Strateji Bütçe Başkanlığından kadro</a:t>
                      </a:r>
                      <a:r>
                        <a:rPr lang="tr-TR" sz="1200" b="1" i="1"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talebinde bulunuldu. İnşat Mühendisi ve Elektrik-Elektronik Mühendisi, Sürekli İşçi, Elektrik Teknisyeni vb. </a:t>
                      </a:r>
                      <a:endParaRPr lang="tr-TR"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943" marR="4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tr-TR" sz="12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Daire Başkanı ve</a:t>
                      </a:r>
                      <a:r>
                        <a:rPr lang="tr-TR" sz="1200" b="1" i="1"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Şube Müdürleri/ Yönetim</a:t>
                      </a:r>
                      <a:endParaRPr lang="tr-TR"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943" marR="4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tr-TR" sz="12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28.02.2021 Tarihi</a:t>
                      </a:r>
                      <a:r>
                        <a:rPr lang="tr-TR" sz="1200" b="1" i="1"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itibariyle, ayda bir kez,</a:t>
                      </a:r>
                      <a:endParaRPr lang="tr-TR"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943" marR="4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8110">
                        <a:lnSpc>
                          <a:spcPct val="107000"/>
                        </a:lnSpc>
                      </a:pPr>
                      <a:r>
                        <a:rPr lang="tr-TR" sz="12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1 yıl </a:t>
                      </a:r>
                      <a:endParaRPr lang="tr-TR"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943" marR="4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8110">
                        <a:lnSpc>
                          <a:spcPct val="107000"/>
                        </a:lnSpc>
                      </a:pPr>
                      <a:r>
                        <a:rPr lang="tr-TR" sz="12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Kontörlük hizmetlerinin sağladığı bir birim olarak kadro yetersizlikleri iş ve işlemlerimizde</a:t>
                      </a:r>
                      <a:r>
                        <a:rPr lang="tr-TR" sz="1200" b="1" i="1"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etki etmektedir. </a:t>
                      </a:r>
                      <a:endParaRPr lang="tr-TR"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943" marR="4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00556002"/>
                  </a:ext>
                </a:extLst>
              </a:tr>
              <a:tr h="898866">
                <a:tc>
                  <a:txBody>
                    <a:bodyPr/>
                    <a:lstStyle/>
                    <a:p>
                      <a:pPr>
                        <a:lnSpc>
                          <a:spcPct val="107000"/>
                        </a:lnSpc>
                      </a:pPr>
                      <a:endParaRPr lang="tr-TR"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943" marR="4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tr-TR" sz="1200" b="1" kern="1200" dirty="0">
                          <a:solidFill>
                            <a:schemeClr val="dk1"/>
                          </a:solidFill>
                          <a:effectLst/>
                          <a:latin typeface="+mn-lt"/>
                          <a:ea typeface="+mn-ea"/>
                          <a:cs typeface="+mn-cs"/>
                        </a:rPr>
                        <a:t>4. Fiziki mekan yetersizliği </a:t>
                      </a:r>
                    </a:p>
                  </a:txBody>
                  <a:tcPr marL="47943" marR="4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tr-TR" sz="12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Daire Başkanı ve</a:t>
                      </a:r>
                      <a:r>
                        <a:rPr lang="tr-TR" sz="1200" b="1" i="1"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Şube Müdürleri /Yönetim</a:t>
                      </a:r>
                      <a:endParaRPr lang="tr-TR"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endParaRPr lang="tr-TR"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943" marR="4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tr-TR"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943" marR="4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8110">
                        <a:lnSpc>
                          <a:spcPct val="107000"/>
                        </a:lnSpc>
                      </a:pPr>
                      <a:r>
                        <a:rPr lang="tr-TR"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Bilinmemektedir </a:t>
                      </a:r>
                    </a:p>
                  </a:txBody>
                  <a:tcPr marL="47943" marR="4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8110">
                        <a:lnSpc>
                          <a:spcPct val="107000"/>
                        </a:lnSpc>
                      </a:pPr>
                      <a:r>
                        <a:rPr lang="tr-TR"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Başkanlık personeli görev yaptığı alaların birbirinden uzak ve koordinasyonu engelleyecek şekilde planlanması, </a:t>
                      </a:r>
                    </a:p>
                  </a:txBody>
                  <a:tcPr marL="47943" marR="4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02189130"/>
                  </a:ext>
                </a:extLst>
              </a:tr>
            </a:tbl>
          </a:graphicData>
        </a:graphic>
      </p:graphicFrame>
    </p:spTree>
    <p:extLst>
      <p:ext uri="{BB962C8B-B14F-4D97-AF65-F5344CB8AC3E}">
        <p14:creationId xmlns:p14="http://schemas.microsoft.com/office/powerpoint/2010/main" val="11848891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3C2B764-397F-48F3-BB33-4F5D2BB2A5D8}"/>
              </a:ext>
            </a:extLst>
          </p:cNvPr>
          <p:cNvSpPr>
            <a:spLocks noGrp="1"/>
          </p:cNvSpPr>
          <p:nvPr>
            <p:ph type="title"/>
          </p:nvPr>
        </p:nvSpPr>
        <p:spPr>
          <a:xfrm>
            <a:off x="677334" y="152271"/>
            <a:ext cx="8796784" cy="664367"/>
          </a:xfrm>
        </p:spPr>
        <p:txBody>
          <a:bodyPr>
            <a:noAutofit/>
          </a:bodyPr>
          <a:lstStyle/>
          <a:p>
            <a:pPr algn="l"/>
            <a:r>
              <a:rPr lang="tr-TR" sz="2400" b="0" i="0" u="none" strike="noStrike" baseline="0" dirty="0">
                <a:solidFill>
                  <a:schemeClr val="accent2">
                    <a:lumMod val="50000"/>
                  </a:schemeClr>
                </a:solidFill>
                <a:latin typeface="Tw Cen MT" panose="020B0602020104020603" pitchFamily="34" charset="0"/>
              </a:rPr>
              <a:t>2020 Eylem Planlarından 2021 yılında tamamlananlar</a:t>
            </a:r>
            <a:endParaRPr lang="tr-TR" sz="2400" b="1" dirty="0">
              <a:solidFill>
                <a:schemeClr val="accent2">
                  <a:lumMod val="50000"/>
                </a:schemeClr>
              </a:solidFill>
              <a:latin typeface="Tw Cen MT" panose="020B0602020104020603" pitchFamily="34" charset="0"/>
            </a:endParaRPr>
          </a:p>
        </p:txBody>
      </p:sp>
      <p:sp>
        <p:nvSpPr>
          <p:cNvPr id="4" name="İçerik Yer Tutucusu 6">
            <a:extLst>
              <a:ext uri="{FF2B5EF4-FFF2-40B4-BE49-F238E27FC236}">
                <a16:creationId xmlns:a16="http://schemas.microsoft.com/office/drawing/2014/main" id="{9A8FAADE-DB76-4A10-AE57-5012DC58979D}"/>
              </a:ext>
            </a:extLst>
          </p:cNvPr>
          <p:cNvSpPr>
            <a:spLocks noGrp="1"/>
          </p:cNvSpPr>
          <p:nvPr>
            <p:ph idx="1"/>
          </p:nvPr>
        </p:nvSpPr>
        <p:spPr>
          <a:xfrm>
            <a:off x="585480" y="816638"/>
            <a:ext cx="8796784" cy="5505140"/>
          </a:xfrm>
        </p:spPr>
        <p:txBody>
          <a:bodyPr>
            <a:normAutofit/>
          </a:bodyPr>
          <a:lstStyle/>
          <a:p>
            <a:pPr marL="342900" lvl="0" indent="-342900" algn="just">
              <a:lnSpc>
                <a:spcPct val="107000"/>
              </a:lnSpc>
              <a:buFont typeface="Symbol" panose="05050102010706020507" pitchFamily="18" charset="2"/>
              <a:buChar char=""/>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Depreme Yönelik Çalışmalara ilişkin Strateji Bütçe Başkanlığından ödenek isteme süreçleri tamamlanmıştır. 2022 yılında tekrar gerekçe raporları oluşturularak sürecin takibi sağlanacaktır. Aynı zamanda ilgili hedefin Stratejik Plana işlenmesi sağlanacaktır. </a:t>
            </a:r>
          </a:p>
          <a:p>
            <a:pPr marL="342900" lvl="0" indent="-342900" algn="just">
              <a:lnSpc>
                <a:spcPct val="107000"/>
              </a:lnSpc>
              <a:buFont typeface="Symbol" panose="05050102010706020507" pitchFamily="18" charset="2"/>
              <a:buChar char=""/>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Alt ve Üst yapı sayısal haritalarının güncellenerek sayısal alana aktarılması işi tamamlanmıştır. </a:t>
            </a:r>
          </a:p>
          <a:p>
            <a:pPr marL="342900" lvl="0" indent="-342900" algn="just">
              <a:lnSpc>
                <a:spcPct val="107000"/>
              </a:lnSpc>
              <a:buFont typeface="Symbol" panose="05050102010706020507" pitchFamily="18" charset="2"/>
              <a:buChar char=""/>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Kamulaştırma işlemi tamamlanarak 15.623,16 metrekare alan kamulaştırılmıştır. </a:t>
            </a:r>
          </a:p>
          <a:p>
            <a:pPr marL="342900" lvl="0" indent="-342900" algn="just">
              <a:lnSpc>
                <a:spcPct val="107000"/>
              </a:lnSpc>
              <a:buFont typeface="Symbol" panose="05050102010706020507" pitchFamily="18" charset="2"/>
              <a:buChar char=""/>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Görev Tanımları tamamlanmış sisteme aktarım süreci beklenmektedir. </a:t>
            </a:r>
          </a:p>
          <a:p>
            <a:pPr marL="342900" lvl="0" indent="-342900" algn="just">
              <a:lnSpc>
                <a:spcPct val="107000"/>
              </a:lnSpc>
              <a:buFont typeface="Symbol" panose="05050102010706020507" pitchFamily="18" charset="2"/>
              <a:buChar char=""/>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Projelendirme faaliyetleri kapsamında Sıfır Atık Projesi ile etkinlikler ve farkındalık faaliyetlerine ilişkin süreçler tamamlanmıştır. </a:t>
            </a:r>
          </a:p>
          <a:p>
            <a:pPr marL="342900" lvl="0" indent="-342900" algn="just">
              <a:lnSpc>
                <a:spcPct val="107000"/>
              </a:lnSpc>
              <a:spcAft>
                <a:spcPts val="800"/>
              </a:spcAft>
              <a:buFont typeface="Symbol" panose="05050102010706020507" pitchFamily="18" charset="2"/>
              <a:buChar char=""/>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Kombi ve klima ekibinin kurulması ile tüm klimaların temizlikleri tamamlanmıştır. Kombi ve klima bakımları 2020 tarihi itibariyle kendi personelimiz tarafından bakım ve onarımları giderilmektedir. </a:t>
            </a:r>
          </a:p>
          <a:p>
            <a:endParaRPr lang="tr-TR" dirty="0"/>
          </a:p>
        </p:txBody>
      </p:sp>
    </p:spTree>
    <p:extLst>
      <p:ext uri="{BB962C8B-B14F-4D97-AF65-F5344CB8AC3E}">
        <p14:creationId xmlns:p14="http://schemas.microsoft.com/office/powerpoint/2010/main" val="33000582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156641-2230-43E4-B360-ADBF1CC6AE95}"/>
              </a:ext>
            </a:extLst>
          </p:cNvPr>
          <p:cNvSpPr>
            <a:spLocks noGrp="1"/>
          </p:cNvSpPr>
          <p:nvPr>
            <p:ph type="title" idx="4294967295"/>
          </p:nvPr>
        </p:nvSpPr>
        <p:spPr>
          <a:xfrm>
            <a:off x="1498600" y="144816"/>
            <a:ext cx="6667499" cy="744184"/>
          </a:xfrm>
          <a:solidFill>
            <a:schemeClr val="bg1"/>
          </a:solidFill>
        </p:spPr>
        <p:txBody>
          <a:bodyPr>
            <a:normAutofit fontScale="90000"/>
          </a:bodyPr>
          <a:lstStyle/>
          <a:p>
            <a:pPr algn="ctr"/>
            <a:r>
              <a:rPr lang="tr-TR" sz="2400" dirty="0">
                <a:solidFill>
                  <a:schemeClr val="accent2">
                    <a:lumMod val="50000"/>
                  </a:schemeClr>
                </a:solidFill>
              </a:rPr>
              <a:t>2022 Yılı İçin Daha Önce Biriminizde Yapılmamış Neleri Yapmayı Planlıyoruz?</a:t>
            </a:r>
          </a:p>
        </p:txBody>
      </p:sp>
      <p:sp>
        <p:nvSpPr>
          <p:cNvPr id="3" name="Metin kutusu 2">
            <a:extLst>
              <a:ext uri="{FF2B5EF4-FFF2-40B4-BE49-F238E27FC236}">
                <a16:creationId xmlns:a16="http://schemas.microsoft.com/office/drawing/2014/main" id="{640A8230-25B3-4A03-B3E3-DD042C91BE81}"/>
              </a:ext>
            </a:extLst>
          </p:cNvPr>
          <p:cNvSpPr txBox="1"/>
          <p:nvPr/>
        </p:nvSpPr>
        <p:spPr>
          <a:xfrm>
            <a:off x="352865" y="944586"/>
            <a:ext cx="9324535" cy="5913414"/>
          </a:xfrm>
          <a:prstGeom prst="rect">
            <a:avLst/>
          </a:prstGeom>
          <a:noFill/>
        </p:spPr>
        <p:txBody>
          <a:bodyPr wrap="square">
            <a:spAutoFit/>
          </a:bodyPr>
          <a:lstStyle/>
          <a:p>
            <a:pPr>
              <a:lnSpc>
                <a:spcPct val="107000"/>
              </a:lnSpc>
              <a:spcAft>
                <a:spcPts val="800"/>
              </a:spcAft>
            </a:pPr>
            <a:r>
              <a:rPr lang="tr-TR" sz="2000" b="1" dirty="0">
                <a:effectLst/>
                <a:latin typeface="Times New Roman" panose="02020603050405020304" pitchFamily="18" charset="0"/>
                <a:ea typeface="Calibri" panose="020F0502020204030204" pitchFamily="34" charset="0"/>
                <a:cs typeface="Times New Roman" panose="02020603050405020304" pitchFamily="18" charset="0"/>
              </a:rPr>
              <a:t>Üniversitemiz stratejik planına eklenmek üzere; </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tr-TR"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Altyapı ve fiziksel alanların %70 oranında geliştirilmesi, Altyapı Düzenlemeleri</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tr-TR"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Üniversitemiz eğitim, öğretim, hizmet ve Ar-Ge amaçlı ortamları çağdaş bir görünüme dönüştürerek öğrenci ve idari </a:t>
            </a:r>
            <a:r>
              <a:rPr lang="tr-TR" sz="3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personelimizin</a:t>
            </a:r>
            <a:r>
              <a:rPr lang="tr-TR"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günümüz koşullarına uygun fiziksel mekanlarda hizmet sağlamak</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tr-TR"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Merkezi Derslik Binası</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tr-TR"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Yeni Fakültelerin Binaları (Mühendislik Ek 2, İletişim Fak., Teknoloji Fak., İlahiyat Fak. Ek Bina, Veteriner Fak.)</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tr-TR"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Çevre Düzenlemeleri (Öğrencilerin sosyal aidiyetlerinin oluşmasına yönelik açık v kapalı aktivite alanlarının oluşturulması)</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tr-TR"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Açık Spor Alanları</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tr-TR"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İl Geneli Fay Hatları ve Yerleşkeye Etkileri Değerlendirilecek ve Raporlandırılacak</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tr-TR"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Tüm Yerleşkelerde Zemin </a:t>
            </a:r>
            <a:r>
              <a:rPr lang="tr-TR" sz="20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Etüd</a:t>
            </a:r>
            <a:r>
              <a:rPr lang="tr-TR"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ve İşlemleri Gerçekleşecek ve Kayıtları Ortak Olan Arşive kaydedilecek</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tr-T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Kampüsümüze Kazandırılan İ</a:t>
            </a:r>
            <a:r>
              <a:rPr lang="tr-TR"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lk Binadan Başlanarak Bütçe ve İmkanlar Ölçüsünde Tüm Yapı </a:t>
            </a:r>
            <a:r>
              <a:rPr lang="tr-TR" sz="20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Stoğumuz</a:t>
            </a:r>
            <a:r>
              <a:rPr lang="tr-TR"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için «Deprem Dayanım Raporu» Hazırlanacak/Hazırlatılacak</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endParaRPr lang="tr-T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5038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156641-2230-43E4-B360-ADBF1CC6AE95}"/>
              </a:ext>
            </a:extLst>
          </p:cNvPr>
          <p:cNvSpPr>
            <a:spLocks noGrp="1"/>
          </p:cNvSpPr>
          <p:nvPr>
            <p:ph type="title" idx="4294967295"/>
          </p:nvPr>
        </p:nvSpPr>
        <p:spPr>
          <a:xfrm>
            <a:off x="1517261" y="9209"/>
            <a:ext cx="6667499" cy="744184"/>
          </a:xfrm>
          <a:solidFill>
            <a:schemeClr val="bg1"/>
          </a:solidFill>
        </p:spPr>
        <p:txBody>
          <a:bodyPr>
            <a:normAutofit fontScale="90000"/>
          </a:bodyPr>
          <a:lstStyle/>
          <a:p>
            <a:pPr algn="ctr"/>
            <a:r>
              <a:rPr lang="tr-TR" sz="2400" dirty="0">
                <a:solidFill>
                  <a:schemeClr val="accent2">
                    <a:lumMod val="50000"/>
                  </a:schemeClr>
                </a:solidFill>
              </a:rPr>
              <a:t>2022 Yılı İçin Daha Önce Biriminizde Yapılmamış Neleri Yapmayı Planlıyoruz?</a:t>
            </a:r>
          </a:p>
        </p:txBody>
      </p:sp>
      <p:sp>
        <p:nvSpPr>
          <p:cNvPr id="4" name="Metin kutusu 3">
            <a:extLst>
              <a:ext uri="{FF2B5EF4-FFF2-40B4-BE49-F238E27FC236}">
                <a16:creationId xmlns:a16="http://schemas.microsoft.com/office/drawing/2014/main" id="{6E09A6A5-41B8-46C0-A042-CCB5CE8E9B89}"/>
              </a:ext>
            </a:extLst>
          </p:cNvPr>
          <p:cNvSpPr txBox="1"/>
          <p:nvPr/>
        </p:nvSpPr>
        <p:spPr>
          <a:xfrm>
            <a:off x="391742" y="656420"/>
            <a:ext cx="9877602" cy="6205673"/>
          </a:xfrm>
          <a:prstGeom prst="rect">
            <a:avLst/>
          </a:prstGeom>
          <a:noFill/>
        </p:spPr>
        <p:txBody>
          <a:bodyPr wrap="square">
            <a:spAutoFit/>
          </a:bodyPr>
          <a:lstStyle/>
          <a:p>
            <a:pPr marL="342900" lvl="0" indent="-342900" algn="just">
              <a:lnSpc>
                <a:spcPct val="107000"/>
              </a:lnSpc>
              <a:buFont typeface="Symbol" panose="05050102010706020507" pitchFamily="18" charset="2"/>
              <a:buChar char=""/>
            </a:pPr>
            <a:r>
              <a:rPr lang="tr-TR"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Depreme Dayanıklı Olmayan Binaların Yenilenmesi İçin Bütçe Çalışmaları Yapılacak</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tr-TR"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Isı Verimliliği Çalışmaları</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tr-TR"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Isıtıcı Elemanların Verimliliği</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tr-TR"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 Tüketimi Verimliliği</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tr-TR"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Isıtıcı Üretimi Verimliliği</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tr-TR"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Kojenarasyon</a:t>
            </a:r>
            <a:r>
              <a:rPr lang="tr-TR"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tr-TR"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Tijenerasyon</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tr-TR"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Aydınlatma Elemanlarının Verimliliği</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tr-TR"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Elektrik Verimliliği - </a:t>
            </a:r>
            <a:r>
              <a:rPr lang="tr-TR"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Pc</a:t>
            </a:r>
            <a:r>
              <a:rPr lang="tr-TR"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lerin</a:t>
            </a:r>
            <a:r>
              <a:rPr lang="tr-TR"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Elektrik Tüketimi</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tr-TR"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Yenilenebilir Enerji Kaynaklarının Projelendirilmesi gibi Verimlilik Arttırıcı Çalışmalar Yapılacak</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Ayrıca 2022 yılı itibariyle ahşap ve mekanik vb. atölye kurularak belli imalatların Başkanlığımızdan imal edilmesini gerektiğini söylemek isterim.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Son olarak, Teknik personelin kuvvetlendirilerek hizmet alımı yoluyla yapılan belli işlerin Başkanlığımız aracılığı ile yapılması sağlanacaktır.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93503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a:extLst>
              <a:ext uri="{FF2B5EF4-FFF2-40B4-BE49-F238E27FC236}">
                <a16:creationId xmlns:a16="http://schemas.microsoft.com/office/drawing/2014/main" id="{B0B705EC-E33B-47EE-AEDB-3F872384ED86}"/>
              </a:ext>
            </a:extLst>
          </p:cNvPr>
          <p:cNvGraphicFramePr>
            <a:graphicFrameLocks noGrp="1"/>
          </p:cNvGraphicFramePr>
          <p:nvPr>
            <p:extLst>
              <p:ext uri="{D42A27DB-BD31-4B8C-83A1-F6EECF244321}">
                <p14:modId xmlns:p14="http://schemas.microsoft.com/office/powerpoint/2010/main" val="271677732"/>
              </p:ext>
            </p:extLst>
          </p:nvPr>
        </p:nvGraphicFramePr>
        <p:xfrm>
          <a:off x="1" y="0"/>
          <a:ext cx="11366500" cy="6857998"/>
        </p:xfrm>
        <a:graphic>
          <a:graphicData uri="http://schemas.openxmlformats.org/drawingml/2006/table">
            <a:tbl>
              <a:tblPr firstRow="1" firstCol="1" bandRow="1"/>
              <a:tblGrid>
                <a:gridCol w="1959024">
                  <a:extLst>
                    <a:ext uri="{9D8B030D-6E8A-4147-A177-3AD203B41FA5}">
                      <a16:colId xmlns:a16="http://schemas.microsoft.com/office/drawing/2014/main" val="101875223"/>
                    </a:ext>
                  </a:extLst>
                </a:gridCol>
                <a:gridCol w="878554">
                  <a:extLst>
                    <a:ext uri="{9D8B030D-6E8A-4147-A177-3AD203B41FA5}">
                      <a16:colId xmlns:a16="http://schemas.microsoft.com/office/drawing/2014/main" val="3780173111"/>
                    </a:ext>
                  </a:extLst>
                </a:gridCol>
                <a:gridCol w="4486797">
                  <a:extLst>
                    <a:ext uri="{9D8B030D-6E8A-4147-A177-3AD203B41FA5}">
                      <a16:colId xmlns:a16="http://schemas.microsoft.com/office/drawing/2014/main" val="2135133666"/>
                    </a:ext>
                  </a:extLst>
                </a:gridCol>
                <a:gridCol w="4042125">
                  <a:extLst>
                    <a:ext uri="{9D8B030D-6E8A-4147-A177-3AD203B41FA5}">
                      <a16:colId xmlns:a16="http://schemas.microsoft.com/office/drawing/2014/main" val="1327119647"/>
                    </a:ext>
                  </a:extLst>
                </a:gridCol>
              </a:tblGrid>
              <a:tr h="437444">
                <a:tc gridSpan="4">
                  <a:txBody>
                    <a:bodyPr/>
                    <a:lstStyle/>
                    <a:p>
                      <a:pPr indent="449580" algn="ctr">
                        <a:lnSpc>
                          <a:spcPct val="107000"/>
                        </a:lnSpc>
                        <a:spcAft>
                          <a:spcPts val="800"/>
                        </a:spcAft>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Birimin Çalışan Akademik/İdari Personel memnuniyeti için yaptığı iyileştirmeler</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434" marR="45434" marT="63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4D12"/>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500611463"/>
                  </a:ext>
                </a:extLst>
              </a:tr>
              <a:tr h="666477">
                <a:tc>
                  <a:txBody>
                    <a:bodyPr/>
                    <a:lstStyle/>
                    <a:p>
                      <a:pPr algn="ctr">
                        <a:lnSpc>
                          <a:spcPct val="107000"/>
                        </a:lnSpc>
                        <a:spcAft>
                          <a:spcPts val="800"/>
                        </a:spcAft>
                      </a:pPr>
                      <a:r>
                        <a:rPr lang="tr-T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2021 yılı içinde aşağıdaki faaliyetlerden hangileri hangi sayıda yapıldı?</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C2A3"/>
                    </a:solidFill>
                  </a:tcPr>
                </a:tc>
                <a:tc>
                  <a:txBody>
                    <a:bodyPr/>
                    <a:lstStyle/>
                    <a:p>
                      <a:pPr algn="ctr">
                        <a:lnSpc>
                          <a:spcPct val="107000"/>
                        </a:lnSpc>
                        <a:spcAft>
                          <a:spcPts val="800"/>
                        </a:spcAft>
                      </a:pPr>
                      <a:r>
                        <a:rPr lang="tr-T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Yapıldı /</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tr-T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Yapılmadı</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C2A3"/>
                    </a:solidFill>
                  </a:tcPr>
                </a:tc>
                <a:tc>
                  <a:txBody>
                    <a:bodyPr/>
                    <a:lstStyle/>
                    <a:p>
                      <a:pPr algn="ctr">
                        <a:lnSpc>
                          <a:spcPct val="107000"/>
                        </a:lnSpc>
                        <a:spcAft>
                          <a:spcPts val="800"/>
                        </a:spcAft>
                      </a:pPr>
                      <a:r>
                        <a:rPr lang="tr-T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Yapıldı ise ne şekilde ve kaç defa açıklayınız</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C2A3"/>
                    </a:solidFill>
                  </a:tcPr>
                </a:tc>
                <a:tc>
                  <a:txBody>
                    <a:bodyPr/>
                    <a:lstStyle/>
                    <a:p>
                      <a:pPr algn="ctr">
                        <a:lnSpc>
                          <a:spcPct val="107000"/>
                        </a:lnSpc>
                        <a:spcAft>
                          <a:spcPts val="800"/>
                        </a:spcAft>
                      </a:pPr>
                      <a:r>
                        <a:rPr lang="tr-T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Bu konuda önümüzdeki yıla ait bir planlama var mı?</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C2A3"/>
                    </a:solidFill>
                  </a:tcPr>
                </a:tc>
                <a:extLst>
                  <a:ext uri="{0D108BD9-81ED-4DB2-BD59-A6C34878D82A}">
                    <a16:rowId xmlns:a16="http://schemas.microsoft.com/office/drawing/2014/main" val="1828117933"/>
                  </a:ext>
                </a:extLst>
              </a:tr>
              <a:tr h="434498">
                <a:tc>
                  <a:txBody>
                    <a:bodyPr/>
                    <a:lstStyle/>
                    <a:p>
                      <a:pPr algn="l">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Görev tanımlarının çıkarılması</a:t>
                      </a: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Yapıldı</a:t>
                      </a: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Daire Başkanlığımızdan tarafından çıkartılmıştır. ÜBYS sürecine entegrasyon işlemi beklenmektedir.   </a:t>
                      </a: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Sisteme gerekli eklemeler yapılarak personele tebliğ sağlanacaktır. </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27855475"/>
                  </a:ext>
                </a:extLst>
              </a:tr>
              <a:tr h="434498">
                <a:tc>
                  <a:txBody>
                    <a:bodyPr/>
                    <a:lstStyle/>
                    <a:p>
                      <a:pPr algn="l">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Personelin yetkinliğe göre iş dağılımının yapılması</a:t>
                      </a: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Yapıldı</a:t>
                      </a: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Daire Başkanlığımızdan tarafından çıkartılmıştır. ÜBYS sürecine entegrasyon işlemi beklenmektedir.    </a:t>
                      </a: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Görev tanımlarının sisteme eklemesi ile yetkinliğe göre iş dağılımı yapılacaktır.  </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4028196"/>
                  </a:ext>
                </a:extLst>
              </a:tr>
              <a:tr h="834016">
                <a:tc>
                  <a:txBody>
                    <a:bodyPr/>
                    <a:lstStyle/>
                    <a:p>
                      <a:pPr algn="l">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Personel memnuniyetini ölçmek için faaliyetler</a:t>
                      </a: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Yapıldı</a:t>
                      </a: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Personel memnuniyetine ilişkin Cumhurbaşkanlığı İnsan Kaynakları Başkanlığının yapmış olduğu anketler doğrultusunda Üniversite birimleri ile memnuniyeti artırmaya yönelik toplantılar yapılmıştır. Süreç halen devam etmektedir. </a:t>
                      </a: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Üniversitemiz birimleri ile alınan kararlar doğrultusunda personelin memnuniyeti ölçmek üzere belirlenen ilkeler doğrultusunda işlem tesis edilecektir. </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70328862"/>
                  </a:ext>
                </a:extLst>
              </a:tr>
              <a:tr h="834016">
                <a:tc>
                  <a:txBody>
                    <a:bodyPr/>
                    <a:lstStyle/>
                    <a:p>
                      <a:pPr algn="l">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Personele kendini geliştirme için sunulan eğitim imkanları</a:t>
                      </a: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Yapıldı</a:t>
                      </a: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Personel Daire başkanlığı tarafından hizmet içi eğitimler ve Birimimizde verilen eğitimlerle desteklenmiştir. Başkanlığımız personeli 2021 yılında 9 adet hizmet içi eğitim almıştır. </a:t>
                      </a: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Personel Daire Başkanlığı tarafından kişisel gelişime yönelik eğitimlerin artırılması; Birim içerisinde ise mevzuat ve görev alanına yönelik eğitim çalışmalarının planlanmasına devam edilecektir. </a:t>
                      </a:r>
                      <a:endParaRPr lang="tr-T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35793682"/>
                  </a:ext>
                </a:extLst>
              </a:tr>
              <a:tr h="834016">
                <a:tc>
                  <a:txBody>
                    <a:bodyPr/>
                    <a:lstStyle/>
                    <a:p>
                      <a:pPr algn="l">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Personelin kurum aidiyetini artırmak için yapılan faaliyetler</a:t>
                      </a: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Yapıldı</a:t>
                      </a: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Personel memnuniyetine ilişkin Cumhurbaşkanlığı İnsan Kaynakları Başkanlığının yapmış olduğu anketler doğrultusunda Üniversite birimleri ile memnuniyeti artırmaya yönelik toplantılar yapılmıştır. Süreç halen devam etmektedir. </a:t>
                      </a: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Üniversitemiz birimleri ile alınan kararlar doğrultusunda personelin memnuniyeti ölçmek üzere belirlenen ilkeler doğrultusunda işlem tesis edilecektir.</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3726053"/>
                  </a:ext>
                </a:extLst>
              </a:tr>
              <a:tr h="625972">
                <a:tc>
                  <a:txBody>
                    <a:bodyPr/>
                    <a:lstStyle/>
                    <a:p>
                      <a:pPr algn="l">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Çalışanların fiziki ortam iyileştirmesi için yapılan faaliyetler</a:t>
                      </a: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Yapılmadı</a:t>
                      </a: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 Başkanlığımız fiziki mekân hususunda yetersiz olup, sürece ilişkin çalışmanlar ve bütçe talepleri devam etmektedir. </a:t>
                      </a: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Bütçe çalışmalarında fiziki mekâna ilişkin talepler yapılacaktır.  </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71823740"/>
                  </a:ext>
                </a:extLst>
              </a:tr>
              <a:tr h="1757061">
                <a:tc>
                  <a:txBody>
                    <a:bodyPr/>
                    <a:lstStyle/>
                    <a:p>
                      <a:pPr algn="l">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Çalışanların motivasyonlarının arttırılması için yapılan faaliyetler</a:t>
                      </a: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Yapıldı</a:t>
                      </a: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Personel memnuniyetine ilişkin Cumhurbaşkanlığı İnsan Kaynakları Başkanlığının yapmış olduğu anketler doğrultusunda Üniversite birimleri ile memnuniyeti artırmaya yönelik toplantılar yapılmıştır. Süreç halen devam etmektedir. </a:t>
                      </a:r>
                    </a:p>
                    <a:p>
                      <a:pPr algn="just">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Ancak Birim içerisinde motivasyonuna yönelik çalışmalar yapılmaktadır. </a:t>
                      </a: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Üniversitemiz birimleri ile alınan kararlar doğrultusunda personelin memnuniyeti ölçmek üzere belirlenen ilkeler doğrultusunda işlem tesis edilecektir.</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pPr>
                      <a:r>
                        <a:rPr lang="tr-T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Birim içi motivasyonu artırmaya yönelik çalışanların taktir edilmesi vb. motivasyonu artırmaya yönelik çalışmalara devam edilecektir. </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4657730"/>
                  </a:ext>
                </a:extLst>
              </a:tr>
            </a:tbl>
          </a:graphicData>
        </a:graphic>
      </p:graphicFrame>
    </p:spTree>
    <p:extLst>
      <p:ext uri="{BB962C8B-B14F-4D97-AF65-F5344CB8AC3E}">
        <p14:creationId xmlns:p14="http://schemas.microsoft.com/office/powerpoint/2010/main" val="24894956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DA63C544-38FC-4DF1-A5BF-B9066F2219D8}"/>
              </a:ext>
            </a:extLst>
          </p:cNvPr>
          <p:cNvSpPr txBox="1">
            <a:spLocks noGrp="1"/>
          </p:cNvSpPr>
          <p:nvPr>
            <p:ph type="title"/>
          </p:nvPr>
        </p:nvSpPr>
        <p:spPr>
          <a:xfrm>
            <a:off x="149290" y="80539"/>
            <a:ext cx="9237305" cy="483311"/>
          </a:xfrm>
          <a:prstGeom prst="rect">
            <a:avLst/>
          </a:prstGeom>
          <a:noFill/>
          <a:ln w="19050">
            <a:solidFill>
              <a:schemeClr val="accent5"/>
            </a:solid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92500"/>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sz="1800" b="1" dirty="0">
                <a:solidFill>
                  <a:schemeClr val="accent2">
                    <a:lumMod val="50000"/>
                  </a:schemeClr>
                </a:solidFill>
                <a:latin typeface="Tw Cen MT" panose="020B0602020104020603" pitchFamily="34" charset="0"/>
                <a:ea typeface="+mj-ea"/>
                <a:cs typeface="+mj-cs"/>
              </a:rPr>
              <a:t>V- ÖNERİ VE TEDBİRLER</a:t>
            </a:r>
          </a:p>
        </p:txBody>
      </p:sp>
      <p:sp>
        <p:nvSpPr>
          <p:cNvPr id="6" name="Metin kutusu 5">
            <a:extLst>
              <a:ext uri="{FF2B5EF4-FFF2-40B4-BE49-F238E27FC236}">
                <a16:creationId xmlns:a16="http://schemas.microsoft.com/office/drawing/2014/main" id="{81DC16E8-DABD-4D7F-BDE7-E986E759C383}"/>
              </a:ext>
            </a:extLst>
          </p:cNvPr>
          <p:cNvSpPr txBox="1"/>
          <p:nvPr/>
        </p:nvSpPr>
        <p:spPr>
          <a:xfrm>
            <a:off x="93304" y="571749"/>
            <a:ext cx="10815995" cy="6093976"/>
          </a:xfrm>
          <a:prstGeom prst="rect">
            <a:avLst/>
          </a:prstGeom>
          <a:noFill/>
        </p:spPr>
        <p:txBody>
          <a:bodyPr wrap="square">
            <a:spAutoFit/>
          </a:bodyPr>
          <a:lstStyle/>
          <a:p>
            <a:pPr indent="228600" algn="just"/>
            <a:r>
              <a:rPr lang="tr-TR" sz="1250" dirty="0">
                <a:effectLst/>
                <a:latin typeface="Times New Roman" panose="02020603050405020304" pitchFamily="18" charset="0"/>
                <a:ea typeface="Times New Roman" panose="02020603050405020304" pitchFamily="18" charset="0"/>
              </a:rPr>
              <a:t>2021 yılının birimimiz açısından başarılı geçtiği söylenebilir. Birimimizin asıl görevleri arasında sayılan ihalelerin hazırlanması, uygulanması ve tamamlanması hususlarında gerekenler layıkıyla yapılmıştır. Diğer görevlerde geciktirilmeden yerine getirilmiştir. </a:t>
            </a:r>
          </a:p>
          <a:p>
            <a:pPr marL="342900" lvl="0" indent="-342900" algn="just">
              <a:spcAft>
                <a:spcPts val="0"/>
              </a:spcAft>
              <a:buFont typeface="+mj-lt"/>
              <a:buAutoNum type="arabicPeriod"/>
            </a:pPr>
            <a:endParaRPr lang="tr-TR" sz="1250" dirty="0">
              <a:effectLst/>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tr-TR" sz="1250" dirty="0">
                <a:effectLst/>
                <a:latin typeface="Times New Roman" panose="02020603050405020304" pitchFamily="18" charset="0"/>
                <a:ea typeface="Times New Roman" panose="02020603050405020304" pitchFamily="18" charset="0"/>
              </a:rPr>
              <a:t>Personelin </a:t>
            </a:r>
            <a:r>
              <a:rPr lang="tr-TR" dirty="0">
                <a:effectLst/>
                <a:latin typeface="Times New Roman" panose="02020603050405020304" pitchFamily="18" charset="0"/>
                <a:ea typeface="Times New Roman" panose="02020603050405020304" pitchFamily="18" charset="0"/>
              </a:rPr>
              <a:t>iş motivasyonunu ve kurum aidiyeti</a:t>
            </a:r>
            <a:r>
              <a:rPr lang="tr-TR" sz="1250" dirty="0">
                <a:effectLst/>
                <a:latin typeface="Times New Roman" panose="02020603050405020304" pitchFamily="18" charset="0"/>
                <a:ea typeface="Times New Roman" panose="02020603050405020304" pitchFamily="18" charset="0"/>
              </a:rPr>
              <a:t>ni artırıcı kaynaklar / etkinlikler ortaya konulmalı, gerçekleştirilecek organizasyonlar vasıtası ile çalışanlar arasında kuvvetli ilişkiler kurulması sağlanmalıdır. Bunun iş performansını arttıracağı muhakkaktır.</a:t>
            </a:r>
          </a:p>
          <a:p>
            <a:pPr marL="342900" lvl="0" indent="-342900" algn="just">
              <a:spcAft>
                <a:spcPts val="0"/>
              </a:spcAft>
              <a:buFont typeface="+mj-lt"/>
              <a:buAutoNum type="arabicPeriod"/>
            </a:pPr>
            <a:endParaRPr lang="tr-TR" sz="1250" dirty="0">
              <a:effectLst/>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tr-TR" dirty="0">
                <a:effectLst/>
                <a:latin typeface="Times New Roman" panose="02020603050405020304" pitchFamily="18" charset="0"/>
                <a:ea typeface="Times New Roman" panose="02020603050405020304" pitchFamily="18" charset="0"/>
              </a:rPr>
              <a:t>Bütçe harcamalarında </a:t>
            </a:r>
            <a:r>
              <a:rPr lang="tr-TR" sz="1250" dirty="0">
                <a:effectLst/>
                <a:latin typeface="Times New Roman" panose="02020603050405020304" pitchFamily="18" charset="0"/>
                <a:ea typeface="Times New Roman" panose="02020603050405020304" pitchFamily="18" charset="0"/>
              </a:rPr>
              <a:t>önceden hedeflenen </a:t>
            </a:r>
            <a:r>
              <a:rPr lang="tr-TR" dirty="0">
                <a:effectLst/>
                <a:latin typeface="Times New Roman" panose="02020603050405020304" pitchFamily="18" charset="0"/>
                <a:ea typeface="Times New Roman" panose="02020603050405020304" pitchFamily="18" charset="0"/>
              </a:rPr>
              <a:t>plan ve programlarda </a:t>
            </a:r>
            <a:r>
              <a:rPr lang="tr-TR" sz="1600" dirty="0">
                <a:effectLst/>
                <a:latin typeface="Times New Roman" panose="02020603050405020304" pitchFamily="18" charset="0"/>
                <a:ea typeface="Times New Roman" panose="02020603050405020304" pitchFamily="18" charset="0"/>
              </a:rPr>
              <a:t>sapmalar </a:t>
            </a:r>
            <a:r>
              <a:rPr lang="tr-TR" sz="1250" dirty="0">
                <a:effectLst/>
                <a:latin typeface="Times New Roman" panose="02020603050405020304" pitchFamily="18" charset="0"/>
                <a:ea typeface="Times New Roman" panose="02020603050405020304" pitchFamily="18" charset="0"/>
              </a:rPr>
              <a:t>minimum seviyeye indirilmelidir.</a:t>
            </a:r>
          </a:p>
          <a:p>
            <a:pPr marL="342900" lvl="0" indent="-342900" algn="just">
              <a:spcAft>
                <a:spcPts val="0"/>
              </a:spcAft>
              <a:buFont typeface="+mj-lt"/>
              <a:buAutoNum type="arabicPeriod"/>
            </a:pPr>
            <a:endParaRPr lang="tr-TR" sz="1250" dirty="0">
              <a:effectLst/>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tr-TR" sz="1250" dirty="0">
                <a:effectLst/>
                <a:latin typeface="Times New Roman" panose="02020603050405020304" pitchFamily="18" charset="0"/>
                <a:ea typeface="Times New Roman" panose="02020603050405020304" pitchFamily="18" charset="0"/>
              </a:rPr>
              <a:t>Bütçenin yıllık olması itibarıyla mevzuata göre </a:t>
            </a:r>
            <a:r>
              <a:rPr lang="tr-TR" sz="1600" dirty="0">
                <a:effectLst/>
                <a:latin typeface="Times New Roman" panose="02020603050405020304" pitchFamily="18" charset="0"/>
                <a:ea typeface="Times New Roman" panose="02020603050405020304" pitchFamily="18" charset="0"/>
              </a:rPr>
              <a:t>satın alımların </a:t>
            </a:r>
            <a:r>
              <a:rPr lang="tr-TR" sz="1250" dirty="0">
                <a:effectLst/>
                <a:latin typeface="Times New Roman" panose="02020603050405020304" pitchFamily="18" charset="0"/>
                <a:ea typeface="Times New Roman" panose="02020603050405020304" pitchFamily="18" charset="0"/>
              </a:rPr>
              <a:t>belirli bir </a:t>
            </a:r>
            <a:r>
              <a:rPr lang="tr-TR" dirty="0">
                <a:effectLst/>
                <a:latin typeface="Times New Roman" panose="02020603050405020304" pitchFamily="18" charset="0"/>
                <a:ea typeface="Times New Roman" panose="02020603050405020304" pitchFamily="18" charset="0"/>
              </a:rPr>
              <a:t>plan ve program </a:t>
            </a:r>
            <a:r>
              <a:rPr lang="tr-TR" sz="1250" dirty="0">
                <a:effectLst/>
                <a:latin typeface="Times New Roman" panose="02020603050405020304" pitchFamily="18" charset="0"/>
                <a:ea typeface="Times New Roman" panose="02020603050405020304" pitchFamily="18" charset="0"/>
              </a:rPr>
              <a:t>dâhilinde yapılması önem arz etmektedir.</a:t>
            </a:r>
          </a:p>
          <a:p>
            <a:pPr marL="342900" lvl="0" indent="-342900" algn="just">
              <a:spcAft>
                <a:spcPts val="0"/>
              </a:spcAft>
              <a:buFont typeface="+mj-lt"/>
              <a:buAutoNum type="arabicPeriod"/>
            </a:pPr>
            <a:endParaRPr lang="tr-TR" sz="1250" dirty="0">
              <a:effectLst/>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tr-TR" sz="1250" dirty="0">
                <a:effectLst/>
                <a:latin typeface="Times New Roman" panose="02020603050405020304" pitchFamily="18" charset="0"/>
                <a:ea typeface="Times New Roman" panose="02020603050405020304" pitchFamily="18" charset="0"/>
              </a:rPr>
              <a:t>Birimimizi ilgilendiren hukuki işler ve süreçlerde </a:t>
            </a:r>
            <a:r>
              <a:rPr lang="tr-TR" dirty="0">
                <a:effectLst/>
                <a:latin typeface="Times New Roman" panose="02020603050405020304" pitchFamily="18" charset="0"/>
                <a:ea typeface="Times New Roman" panose="02020603050405020304" pitchFamily="18" charset="0"/>
              </a:rPr>
              <a:t>Hukuk Müşavirliği ile daha fazla koordine</a:t>
            </a:r>
            <a:r>
              <a:rPr lang="tr-TR" sz="1400" dirty="0">
                <a:effectLst/>
                <a:latin typeface="Times New Roman" panose="02020603050405020304" pitchFamily="18" charset="0"/>
                <a:ea typeface="Times New Roman" panose="02020603050405020304" pitchFamily="18" charset="0"/>
              </a:rPr>
              <a:t>li </a:t>
            </a:r>
            <a:r>
              <a:rPr lang="tr-TR" sz="1250" dirty="0">
                <a:effectLst/>
                <a:latin typeface="Times New Roman" panose="02020603050405020304" pitchFamily="18" charset="0"/>
                <a:ea typeface="Times New Roman" panose="02020603050405020304" pitchFamily="18" charset="0"/>
              </a:rPr>
              <a:t>ve işbirliği içinde çalışacak şekilde alt yapının oluşturulması hem Üniversitemiz açısından hem dairemiz açısından ilerde karşılaşılabilecek olumsuzlukları engellemeye yardımcı olacaktır. Danışma görevinin Hukuk Müşavirliğince daha etkin hale getirilmesiyle birimler güçlü bir işbirliği içinde çalışacaktır. </a:t>
            </a:r>
          </a:p>
          <a:p>
            <a:pPr marL="342900" lvl="0" indent="-342900" algn="just">
              <a:spcAft>
                <a:spcPts val="0"/>
              </a:spcAft>
              <a:buFont typeface="+mj-lt"/>
              <a:buAutoNum type="arabicPeriod"/>
            </a:pPr>
            <a:endParaRPr lang="tr-TR" sz="1250" dirty="0">
              <a:effectLst/>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tr-TR" sz="1250" dirty="0">
                <a:effectLst/>
                <a:latin typeface="Times New Roman" panose="02020603050405020304" pitchFamily="18" charset="0"/>
                <a:ea typeface="Times New Roman" panose="02020603050405020304" pitchFamily="18" charset="0"/>
              </a:rPr>
              <a:t>Çalışan ile çalışmayan arasındaki ayrım yapılarak </a:t>
            </a:r>
            <a:r>
              <a:rPr lang="tr-TR" dirty="0">
                <a:effectLst/>
                <a:latin typeface="Times New Roman" panose="02020603050405020304" pitchFamily="18" charset="0"/>
                <a:ea typeface="Times New Roman" panose="02020603050405020304" pitchFamily="18" charset="0"/>
              </a:rPr>
              <a:t>çalışanın mükâfatlandırılması</a:t>
            </a:r>
            <a:r>
              <a:rPr lang="tr-TR" sz="1250" dirty="0">
                <a:effectLst/>
                <a:latin typeface="Times New Roman" panose="02020603050405020304" pitchFamily="18" charset="0"/>
                <a:ea typeface="Times New Roman" panose="02020603050405020304" pitchFamily="18" charset="0"/>
              </a:rPr>
              <a:t>, personelin motivasyon ve iş verimini daha da artıracaktır.</a:t>
            </a:r>
          </a:p>
          <a:p>
            <a:pPr marL="342900" lvl="0" indent="-342900" algn="just">
              <a:spcAft>
                <a:spcPts val="0"/>
              </a:spcAft>
              <a:buFont typeface="+mj-lt"/>
              <a:buAutoNum type="arabicPeriod"/>
            </a:pPr>
            <a:endParaRPr lang="tr-TR" sz="1250" dirty="0">
              <a:effectLst/>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tr-TR" sz="1250" dirty="0">
                <a:effectLst/>
                <a:latin typeface="Times New Roman" panose="02020603050405020304" pitchFamily="18" charset="0"/>
                <a:ea typeface="Times New Roman" panose="02020603050405020304" pitchFamily="18" charset="0"/>
              </a:rPr>
              <a:t>Üniversitemiz birimleri arası </a:t>
            </a:r>
            <a:r>
              <a:rPr lang="tr-TR" dirty="0">
                <a:effectLst/>
                <a:latin typeface="Times New Roman" panose="02020603050405020304" pitchFamily="18" charset="0"/>
                <a:ea typeface="Times New Roman" panose="02020603050405020304" pitchFamily="18" charset="0"/>
              </a:rPr>
              <a:t>iletişimin artırılması</a:t>
            </a:r>
            <a:r>
              <a:rPr lang="tr-TR" sz="1600" dirty="0">
                <a:effectLst/>
                <a:latin typeface="Times New Roman" panose="02020603050405020304" pitchFamily="18" charset="0"/>
                <a:ea typeface="Times New Roman" panose="02020603050405020304" pitchFamily="18" charset="0"/>
              </a:rPr>
              <a:t> </a:t>
            </a:r>
            <a:r>
              <a:rPr lang="tr-TR" sz="1250" dirty="0">
                <a:effectLst/>
                <a:latin typeface="Times New Roman" panose="02020603050405020304" pitchFamily="18" charset="0"/>
                <a:ea typeface="Times New Roman" panose="02020603050405020304" pitchFamily="18" charset="0"/>
              </a:rPr>
              <a:t>ve bu konuda gerekli desteklerin sağlanması, iş bölümlerinin sağlıklı bir şekilde yapılması iş akışının devamlılığını sağlayacaktır.</a:t>
            </a:r>
          </a:p>
          <a:p>
            <a:pPr marL="342900" lvl="0" indent="-342900" algn="just">
              <a:spcAft>
                <a:spcPts val="0"/>
              </a:spcAft>
              <a:buFont typeface="+mj-lt"/>
              <a:buAutoNum type="arabicPeriod"/>
            </a:pPr>
            <a:endParaRPr lang="tr-TR" sz="1250" dirty="0">
              <a:effectLst/>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tr-TR" sz="1250" dirty="0">
                <a:effectLst/>
                <a:latin typeface="Times New Roman" panose="02020603050405020304" pitchFamily="18" charset="0"/>
                <a:ea typeface="Times New Roman" panose="02020603050405020304" pitchFamily="18" charset="0"/>
              </a:rPr>
              <a:t>Üniversitemize birçok bina kazandırılmasında gayretle ve azimle </a:t>
            </a:r>
            <a:r>
              <a:rPr lang="tr-TR" dirty="0">
                <a:effectLst/>
                <a:latin typeface="Times New Roman" panose="02020603050405020304" pitchFamily="18" charset="0"/>
                <a:ea typeface="Times New Roman" panose="02020603050405020304" pitchFamily="18" charset="0"/>
              </a:rPr>
              <a:t>çalışan personelimizin fiziki şartları </a:t>
            </a:r>
            <a:r>
              <a:rPr lang="tr-TR" sz="1250" dirty="0">
                <a:effectLst/>
                <a:latin typeface="Times New Roman" panose="02020603050405020304" pitchFamily="18" charset="0"/>
                <a:ea typeface="Times New Roman" panose="02020603050405020304" pitchFamily="18" charset="0"/>
              </a:rPr>
              <a:t>oldukça yetersizdir. Bir binanın bodrum katında faaliyet göstermeye çalışan personelimiz için uygun bir binada uygun çalışma alanlarında görev yapması verimliliğinin daha da artmasına sebebiyet verecektir.</a:t>
            </a:r>
          </a:p>
          <a:p>
            <a:pPr marL="342900" lvl="0" indent="-342900" algn="just">
              <a:spcAft>
                <a:spcPts val="0"/>
              </a:spcAft>
              <a:buFont typeface="+mj-lt"/>
              <a:buAutoNum type="arabicPeriod"/>
            </a:pPr>
            <a:endParaRPr lang="tr-TR" sz="125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tr-TR" sz="1250" dirty="0" err="1">
                <a:latin typeface="Times New Roman" panose="02020603050405020304" pitchFamily="18" charset="0"/>
                <a:ea typeface="Times New Roman" panose="02020603050405020304" pitchFamily="18" charset="0"/>
              </a:rPr>
              <a:t>Swot</a:t>
            </a:r>
            <a:r>
              <a:rPr lang="tr-TR" sz="1250" dirty="0">
                <a:latin typeface="Times New Roman" panose="02020603050405020304" pitchFamily="18" charset="0"/>
                <a:ea typeface="Times New Roman" panose="02020603050405020304" pitchFamily="18" charset="0"/>
              </a:rPr>
              <a:t> Analizinde yer alan «</a:t>
            </a:r>
            <a:r>
              <a:rPr lang="tr-TR" b="1" dirty="0">
                <a:latin typeface="Times New Roman" panose="02020603050405020304" pitchFamily="18" charset="0"/>
                <a:ea typeface="Times New Roman" panose="02020603050405020304" pitchFamily="18" charset="0"/>
              </a:rPr>
              <a:t>Güçlü</a:t>
            </a:r>
            <a:r>
              <a:rPr lang="tr-TR" sz="1250" dirty="0">
                <a:latin typeface="Times New Roman" panose="02020603050405020304" pitchFamily="18" charset="0"/>
                <a:ea typeface="Times New Roman" panose="02020603050405020304" pitchFamily="18" charset="0"/>
              </a:rPr>
              <a:t>»</a:t>
            </a:r>
            <a:r>
              <a:rPr lang="tr-TR" sz="1250" b="1" dirty="0">
                <a:latin typeface="Times New Roman" panose="02020603050405020304" pitchFamily="18" charset="0"/>
                <a:ea typeface="Times New Roman" panose="02020603050405020304" pitchFamily="18" charset="0"/>
              </a:rPr>
              <a:t> </a:t>
            </a:r>
            <a:r>
              <a:rPr lang="tr-TR" sz="1250" dirty="0">
                <a:latin typeface="Times New Roman" panose="02020603050405020304" pitchFamily="18" charset="0"/>
                <a:ea typeface="Times New Roman" panose="02020603050405020304" pitchFamily="18" charset="0"/>
              </a:rPr>
              <a:t> yönlerin geliştirilmesi, «</a:t>
            </a:r>
            <a:r>
              <a:rPr lang="tr-TR" b="1" dirty="0">
                <a:latin typeface="Times New Roman" panose="02020603050405020304" pitchFamily="18" charset="0"/>
                <a:ea typeface="Times New Roman" panose="02020603050405020304" pitchFamily="18" charset="0"/>
              </a:rPr>
              <a:t>Zayıf</a:t>
            </a:r>
            <a:r>
              <a:rPr lang="tr-TR" sz="1250" dirty="0">
                <a:latin typeface="Times New Roman" panose="02020603050405020304" pitchFamily="18" charset="0"/>
                <a:ea typeface="Times New Roman" panose="02020603050405020304" pitchFamily="18" charset="0"/>
              </a:rPr>
              <a:t>» Yönlerin Güçlendirilmesi, «</a:t>
            </a:r>
            <a:r>
              <a:rPr lang="tr-TR" b="1" dirty="0">
                <a:latin typeface="Times New Roman" panose="02020603050405020304" pitchFamily="18" charset="0"/>
                <a:ea typeface="Times New Roman" panose="02020603050405020304" pitchFamily="18" charset="0"/>
              </a:rPr>
              <a:t>Tehdit</a:t>
            </a:r>
            <a:r>
              <a:rPr lang="tr-TR" sz="1250" dirty="0">
                <a:latin typeface="Times New Roman" panose="02020603050405020304" pitchFamily="18" charset="0"/>
                <a:ea typeface="Times New Roman" panose="02020603050405020304" pitchFamily="18" charset="0"/>
              </a:rPr>
              <a:t>» Unsurlarının ortadan kaldırılması ve «</a:t>
            </a:r>
            <a:r>
              <a:rPr lang="tr-TR" b="1" dirty="0">
                <a:latin typeface="Times New Roman" panose="02020603050405020304" pitchFamily="18" charset="0"/>
                <a:ea typeface="Times New Roman" panose="02020603050405020304" pitchFamily="18" charset="0"/>
              </a:rPr>
              <a:t>Fırsat</a:t>
            </a:r>
            <a:r>
              <a:rPr lang="tr-TR" sz="1250" dirty="0">
                <a:latin typeface="Times New Roman" panose="02020603050405020304" pitchFamily="18" charset="0"/>
                <a:ea typeface="Times New Roman" panose="02020603050405020304" pitchFamily="18" charset="0"/>
              </a:rPr>
              <a:t>» hanemizdeki konuların etkin ve verimli değerlendirilmesi</a:t>
            </a:r>
          </a:p>
          <a:p>
            <a:pPr lvl="0" algn="ctr">
              <a:spcAft>
                <a:spcPts val="0"/>
              </a:spcAft>
            </a:pPr>
            <a:endParaRPr lang="tr-TR" sz="1350" i="1" dirty="0">
              <a:latin typeface="Times New Roman" panose="02020603050405020304" pitchFamily="18" charset="0"/>
              <a:ea typeface="Times New Roman" panose="02020603050405020304" pitchFamily="18" charset="0"/>
            </a:endParaRPr>
          </a:p>
          <a:p>
            <a:pPr lvl="0">
              <a:spcAft>
                <a:spcPts val="0"/>
              </a:spcAft>
            </a:pPr>
            <a:r>
              <a:rPr lang="tr-TR" sz="1350" i="1" dirty="0">
                <a:solidFill>
                  <a:srgbClr val="0070C0"/>
                </a:solidFill>
                <a:latin typeface="Times New Roman" panose="02020603050405020304" pitchFamily="18" charset="0"/>
                <a:ea typeface="Times New Roman" panose="02020603050405020304" pitchFamily="18" charset="0"/>
              </a:rPr>
              <a:t>                  </a:t>
            </a:r>
            <a:r>
              <a:rPr lang="tr-TR" sz="1400" i="1" dirty="0">
                <a:solidFill>
                  <a:srgbClr val="0070C0"/>
                </a:solidFill>
                <a:latin typeface="Times New Roman" panose="02020603050405020304" pitchFamily="18" charset="0"/>
                <a:ea typeface="Times New Roman" panose="02020603050405020304" pitchFamily="18" charset="0"/>
              </a:rPr>
              <a:t>hedeflerimize</a:t>
            </a:r>
            <a:r>
              <a:rPr lang="tr-TR" i="1" dirty="0">
                <a:solidFill>
                  <a:srgbClr val="0070C0"/>
                </a:solidFill>
                <a:latin typeface="Times New Roman" panose="02020603050405020304" pitchFamily="18" charset="0"/>
                <a:ea typeface="Times New Roman" panose="02020603050405020304" pitchFamily="18" charset="0"/>
              </a:rPr>
              <a:t> </a:t>
            </a:r>
            <a:r>
              <a:rPr lang="tr-TR" sz="2000" b="1" i="1" dirty="0">
                <a:solidFill>
                  <a:srgbClr val="0070C0"/>
                </a:solidFill>
                <a:latin typeface="Times New Roman" panose="02020603050405020304" pitchFamily="18" charset="0"/>
                <a:ea typeface="Times New Roman" panose="02020603050405020304" pitchFamily="18" charset="0"/>
              </a:rPr>
              <a:t>zaman kaybetmeden</a:t>
            </a:r>
            <a:r>
              <a:rPr lang="tr-TR" sz="2000" i="1" dirty="0">
                <a:solidFill>
                  <a:srgbClr val="0070C0"/>
                </a:solidFill>
                <a:latin typeface="Times New Roman" panose="02020603050405020304" pitchFamily="18" charset="0"/>
                <a:ea typeface="Times New Roman" panose="02020603050405020304" pitchFamily="18" charset="0"/>
              </a:rPr>
              <a:t>, </a:t>
            </a:r>
            <a:r>
              <a:rPr lang="tr-TR" sz="2000" b="1" i="1" dirty="0">
                <a:solidFill>
                  <a:srgbClr val="0070C0"/>
                </a:solidFill>
                <a:latin typeface="Times New Roman" panose="02020603050405020304" pitchFamily="18" charset="0"/>
                <a:ea typeface="Times New Roman" panose="02020603050405020304" pitchFamily="18" charset="0"/>
              </a:rPr>
              <a:t>güçlü</a:t>
            </a:r>
            <a:r>
              <a:rPr lang="tr-TR" sz="2000" i="1" dirty="0">
                <a:solidFill>
                  <a:srgbClr val="0070C0"/>
                </a:solidFill>
                <a:latin typeface="Times New Roman" panose="02020603050405020304" pitchFamily="18" charset="0"/>
                <a:ea typeface="Times New Roman" panose="02020603050405020304" pitchFamily="18" charset="0"/>
              </a:rPr>
              <a:t> </a:t>
            </a:r>
            <a:r>
              <a:rPr lang="tr-TR" sz="1400" i="1" dirty="0">
                <a:solidFill>
                  <a:srgbClr val="0070C0"/>
                </a:solidFill>
                <a:latin typeface="Times New Roman" panose="02020603050405020304" pitchFamily="18" charset="0"/>
                <a:ea typeface="Times New Roman" panose="02020603050405020304" pitchFamily="18" charset="0"/>
              </a:rPr>
              <a:t>ve</a:t>
            </a:r>
            <a:r>
              <a:rPr lang="tr-TR" i="1" dirty="0">
                <a:solidFill>
                  <a:srgbClr val="0070C0"/>
                </a:solidFill>
                <a:latin typeface="Times New Roman" panose="02020603050405020304" pitchFamily="18" charset="0"/>
                <a:ea typeface="Times New Roman" panose="02020603050405020304" pitchFamily="18" charset="0"/>
              </a:rPr>
              <a:t> </a:t>
            </a:r>
            <a:r>
              <a:rPr lang="tr-TR" sz="2000" b="1" i="1" dirty="0">
                <a:solidFill>
                  <a:srgbClr val="0070C0"/>
                </a:solidFill>
                <a:latin typeface="Times New Roman" panose="02020603050405020304" pitchFamily="18" charset="0"/>
                <a:ea typeface="Times New Roman" panose="02020603050405020304" pitchFamily="18" charset="0"/>
              </a:rPr>
              <a:t>sağlam</a:t>
            </a:r>
            <a:r>
              <a:rPr lang="tr-TR" sz="2000" i="1" dirty="0">
                <a:solidFill>
                  <a:srgbClr val="0070C0"/>
                </a:solidFill>
                <a:latin typeface="Times New Roman" panose="02020603050405020304" pitchFamily="18" charset="0"/>
                <a:ea typeface="Times New Roman" panose="02020603050405020304" pitchFamily="18" charset="0"/>
              </a:rPr>
              <a:t> </a:t>
            </a:r>
            <a:r>
              <a:rPr lang="tr-TR" sz="2000" b="1" i="1" dirty="0">
                <a:solidFill>
                  <a:srgbClr val="0070C0"/>
                </a:solidFill>
                <a:latin typeface="Times New Roman" panose="02020603050405020304" pitchFamily="18" charset="0"/>
                <a:ea typeface="Times New Roman" panose="02020603050405020304" pitchFamily="18" charset="0"/>
              </a:rPr>
              <a:t>adımlarla</a:t>
            </a:r>
            <a:r>
              <a:rPr lang="tr-TR" sz="2000" i="1" dirty="0">
                <a:solidFill>
                  <a:srgbClr val="0070C0"/>
                </a:solidFill>
                <a:latin typeface="Times New Roman" panose="02020603050405020304" pitchFamily="18" charset="0"/>
                <a:ea typeface="Times New Roman" panose="02020603050405020304" pitchFamily="18" charset="0"/>
              </a:rPr>
              <a:t> </a:t>
            </a:r>
            <a:r>
              <a:rPr lang="tr-TR" sz="1400" i="1" dirty="0">
                <a:solidFill>
                  <a:srgbClr val="0070C0"/>
                </a:solidFill>
                <a:latin typeface="Times New Roman" panose="02020603050405020304" pitchFamily="18" charset="0"/>
                <a:ea typeface="Times New Roman" panose="02020603050405020304" pitchFamily="18" charset="0"/>
              </a:rPr>
              <a:t>ulaşmamızı sağlayacaktır.</a:t>
            </a:r>
            <a:endParaRPr lang="tr-TR" sz="1350" i="1"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30220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22531E13-9641-4E6A-9EA0-8CEF61494377}"/>
              </a:ext>
            </a:extLst>
          </p:cNvPr>
          <p:cNvSpPr txBox="1">
            <a:spLocks noGrp="1"/>
          </p:cNvSpPr>
          <p:nvPr>
            <p:ph type="title"/>
          </p:nvPr>
        </p:nvSpPr>
        <p:spPr>
          <a:xfrm>
            <a:off x="327065" y="643411"/>
            <a:ext cx="9013373" cy="499032"/>
          </a:xfrm>
          <a:prstGeom prst="rect">
            <a:avLst/>
          </a:prstGeom>
          <a:noFill/>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92500"/>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sz="2400" b="1" dirty="0">
                <a:solidFill>
                  <a:schemeClr val="accent2">
                    <a:lumMod val="50000"/>
                  </a:schemeClr>
                </a:solidFill>
                <a:latin typeface="+mj-lt"/>
                <a:ea typeface="+mj-ea"/>
                <a:cs typeface="+mj-cs"/>
              </a:rPr>
              <a:t>I- GENEL BİLGİLER </a:t>
            </a:r>
          </a:p>
        </p:txBody>
      </p:sp>
      <p:sp>
        <p:nvSpPr>
          <p:cNvPr id="8" name="Metin Yer Tutucusu 7">
            <a:extLst>
              <a:ext uri="{FF2B5EF4-FFF2-40B4-BE49-F238E27FC236}">
                <a16:creationId xmlns:a16="http://schemas.microsoft.com/office/drawing/2014/main" id="{A6E78BEB-1A2D-4B0B-8473-DE4CC3B9A13B}"/>
              </a:ext>
            </a:extLst>
          </p:cNvPr>
          <p:cNvSpPr>
            <a:spLocks noGrp="1"/>
          </p:cNvSpPr>
          <p:nvPr>
            <p:ph type="body" idx="1"/>
          </p:nvPr>
        </p:nvSpPr>
        <p:spPr>
          <a:xfrm>
            <a:off x="338942" y="2242623"/>
            <a:ext cx="9144533" cy="2473559"/>
          </a:xfrm>
          <a:noFill/>
        </p:spPr>
        <p:txBody>
          <a:bodyPr>
            <a:noAutofit/>
          </a:bodyPr>
          <a:lstStyle/>
          <a:p>
            <a:pPr algn="just"/>
            <a:r>
              <a:rPr lang="en-GB" sz="2800" b="1" dirty="0" err="1">
                <a:solidFill>
                  <a:schemeClr val="accent2">
                    <a:lumMod val="50000"/>
                  </a:schemeClr>
                </a:solidFill>
                <a:latin typeface="Times New Roman" pitchFamily="18" charset="0"/>
                <a:cs typeface="Times New Roman" pitchFamily="18" charset="0"/>
              </a:rPr>
              <a:t>Sorumluluk</a:t>
            </a:r>
            <a:endParaRPr lang="tr-TR" sz="2800" b="1" dirty="0">
              <a:solidFill>
                <a:schemeClr val="accent2">
                  <a:lumMod val="50000"/>
                </a:schemeClr>
              </a:solidFill>
              <a:latin typeface="Times New Roman" pitchFamily="18" charset="0"/>
              <a:cs typeface="Times New Roman" pitchFamily="18" charset="0"/>
            </a:endParaRPr>
          </a:p>
          <a:p>
            <a:pPr algn="just"/>
            <a:r>
              <a:rPr lang="en-GB" cap="none" dirty="0" err="1">
                <a:latin typeface="Times New Roman" pitchFamily="18" charset="0"/>
                <a:cs typeface="Times New Roman" pitchFamily="18" charset="0"/>
              </a:rPr>
              <a:t>Harcama</a:t>
            </a:r>
            <a:r>
              <a:rPr lang="en-GB" cap="none" dirty="0">
                <a:latin typeface="Times New Roman" pitchFamily="18" charset="0"/>
                <a:cs typeface="Times New Roman" pitchFamily="18" charset="0"/>
              </a:rPr>
              <a:t> </a:t>
            </a:r>
            <a:r>
              <a:rPr lang="en-GB" cap="none" dirty="0" err="1">
                <a:latin typeface="Times New Roman" pitchFamily="18" charset="0"/>
                <a:cs typeface="Times New Roman" pitchFamily="18" charset="0"/>
              </a:rPr>
              <a:t>yetkilileri</a:t>
            </a:r>
            <a:r>
              <a:rPr lang="en-GB" cap="none" dirty="0">
                <a:latin typeface="Times New Roman" pitchFamily="18" charset="0"/>
                <a:cs typeface="Times New Roman" pitchFamily="18" charset="0"/>
              </a:rPr>
              <a:t>, </a:t>
            </a:r>
            <a:r>
              <a:rPr lang="en-GB" cap="none" dirty="0" err="1">
                <a:latin typeface="Times New Roman" pitchFamily="18" charset="0"/>
                <a:cs typeface="Times New Roman" pitchFamily="18" charset="0"/>
              </a:rPr>
              <a:t>harcama</a:t>
            </a:r>
            <a:r>
              <a:rPr lang="en-GB" cap="none" dirty="0">
                <a:latin typeface="Times New Roman" pitchFamily="18" charset="0"/>
                <a:cs typeface="Times New Roman" pitchFamily="18" charset="0"/>
              </a:rPr>
              <a:t> </a:t>
            </a:r>
            <a:r>
              <a:rPr lang="en-GB" cap="none" dirty="0" err="1">
                <a:latin typeface="Times New Roman" pitchFamily="18" charset="0"/>
                <a:cs typeface="Times New Roman" pitchFamily="18" charset="0"/>
              </a:rPr>
              <a:t>talimatlarının</a:t>
            </a:r>
            <a:r>
              <a:rPr lang="en-GB" cap="none" dirty="0">
                <a:latin typeface="Times New Roman" pitchFamily="18" charset="0"/>
                <a:cs typeface="Times New Roman" pitchFamily="18" charset="0"/>
              </a:rPr>
              <a:t> </a:t>
            </a:r>
            <a:r>
              <a:rPr lang="en-GB" cap="none" dirty="0" err="1">
                <a:latin typeface="Times New Roman" pitchFamily="18" charset="0"/>
                <a:cs typeface="Times New Roman" pitchFamily="18" charset="0"/>
              </a:rPr>
              <a:t>bütçe</a:t>
            </a:r>
            <a:r>
              <a:rPr lang="en-GB" cap="none" dirty="0">
                <a:latin typeface="Times New Roman" pitchFamily="18" charset="0"/>
                <a:cs typeface="Times New Roman" pitchFamily="18" charset="0"/>
              </a:rPr>
              <a:t> </a:t>
            </a:r>
            <a:r>
              <a:rPr lang="en-GB" cap="none" dirty="0" err="1">
                <a:latin typeface="Times New Roman" pitchFamily="18" charset="0"/>
                <a:cs typeface="Times New Roman" pitchFamily="18" charset="0"/>
              </a:rPr>
              <a:t>yetki</a:t>
            </a:r>
            <a:r>
              <a:rPr lang="en-GB" cap="none" dirty="0">
                <a:latin typeface="Times New Roman" pitchFamily="18" charset="0"/>
                <a:cs typeface="Times New Roman" pitchFamily="18" charset="0"/>
              </a:rPr>
              <a:t> </a:t>
            </a:r>
            <a:r>
              <a:rPr lang="en-GB" cap="none" dirty="0" err="1">
                <a:latin typeface="Times New Roman" pitchFamily="18" charset="0"/>
                <a:cs typeface="Times New Roman" pitchFamily="18" charset="0"/>
              </a:rPr>
              <a:t>ve</a:t>
            </a:r>
            <a:r>
              <a:rPr lang="en-GB" cap="none" dirty="0">
                <a:latin typeface="Times New Roman" pitchFamily="18" charset="0"/>
                <a:cs typeface="Times New Roman" pitchFamily="18" charset="0"/>
              </a:rPr>
              <a:t> </a:t>
            </a:r>
            <a:r>
              <a:rPr lang="en-GB" cap="none" dirty="0" err="1">
                <a:latin typeface="Times New Roman" pitchFamily="18" charset="0"/>
                <a:cs typeface="Times New Roman" pitchFamily="18" charset="0"/>
              </a:rPr>
              <a:t>esaslarına</a:t>
            </a:r>
            <a:r>
              <a:rPr lang="en-GB" cap="none" dirty="0">
                <a:latin typeface="Times New Roman" pitchFamily="18" charset="0"/>
                <a:cs typeface="Times New Roman" pitchFamily="18" charset="0"/>
              </a:rPr>
              <a:t>, kanun, </a:t>
            </a:r>
            <a:r>
              <a:rPr lang="en-GB" cap="none" dirty="0" err="1">
                <a:latin typeface="Times New Roman" pitchFamily="18" charset="0"/>
                <a:cs typeface="Times New Roman" pitchFamily="18" charset="0"/>
              </a:rPr>
              <a:t>tüzük</a:t>
            </a:r>
            <a:r>
              <a:rPr lang="en-GB" cap="none" dirty="0">
                <a:latin typeface="Times New Roman" pitchFamily="18" charset="0"/>
                <a:cs typeface="Times New Roman" pitchFamily="18" charset="0"/>
              </a:rPr>
              <a:t> </a:t>
            </a:r>
            <a:r>
              <a:rPr lang="en-GB" cap="none" dirty="0" err="1">
                <a:latin typeface="Times New Roman" pitchFamily="18" charset="0"/>
                <a:cs typeface="Times New Roman" pitchFamily="18" charset="0"/>
              </a:rPr>
              <a:t>ve</a:t>
            </a:r>
            <a:r>
              <a:rPr lang="en-GB" cap="none" dirty="0">
                <a:latin typeface="Times New Roman" pitchFamily="18" charset="0"/>
                <a:cs typeface="Times New Roman" pitchFamily="18" charset="0"/>
              </a:rPr>
              <a:t> </a:t>
            </a:r>
            <a:r>
              <a:rPr lang="en-GB" cap="none" dirty="0" err="1">
                <a:latin typeface="Times New Roman" pitchFamily="18" charset="0"/>
                <a:cs typeface="Times New Roman" pitchFamily="18" charset="0"/>
              </a:rPr>
              <a:t>yönetmelikler</a:t>
            </a:r>
            <a:r>
              <a:rPr lang="en-GB" cap="none" dirty="0">
                <a:latin typeface="Times New Roman" pitchFamily="18" charset="0"/>
                <a:cs typeface="Times New Roman" pitchFamily="18" charset="0"/>
              </a:rPr>
              <a:t> </a:t>
            </a:r>
            <a:r>
              <a:rPr lang="en-GB" cap="none" dirty="0" err="1">
                <a:latin typeface="Times New Roman" pitchFamily="18" charset="0"/>
                <a:cs typeface="Times New Roman" pitchFamily="18" charset="0"/>
              </a:rPr>
              <a:t>ile</a:t>
            </a:r>
            <a:r>
              <a:rPr lang="en-GB" cap="none" dirty="0">
                <a:latin typeface="Times New Roman" pitchFamily="18" charset="0"/>
                <a:cs typeface="Times New Roman" pitchFamily="18" charset="0"/>
              </a:rPr>
              <a:t> </a:t>
            </a:r>
            <a:r>
              <a:rPr lang="en-GB" cap="none" dirty="0" err="1">
                <a:latin typeface="Times New Roman" pitchFamily="18" charset="0"/>
                <a:cs typeface="Times New Roman" pitchFamily="18" charset="0"/>
              </a:rPr>
              <a:t>diğer</a:t>
            </a:r>
            <a:r>
              <a:rPr lang="en-GB" cap="none" dirty="0">
                <a:latin typeface="Times New Roman" pitchFamily="18" charset="0"/>
                <a:cs typeface="Times New Roman" pitchFamily="18" charset="0"/>
              </a:rPr>
              <a:t> </a:t>
            </a:r>
            <a:r>
              <a:rPr lang="en-GB" cap="none" dirty="0" err="1">
                <a:latin typeface="Times New Roman" pitchFamily="18" charset="0"/>
                <a:cs typeface="Times New Roman" pitchFamily="18" charset="0"/>
              </a:rPr>
              <a:t>mevzuatlara</a:t>
            </a:r>
            <a:r>
              <a:rPr lang="en-GB" cap="none" dirty="0">
                <a:latin typeface="Times New Roman" pitchFamily="18" charset="0"/>
                <a:cs typeface="Times New Roman" pitchFamily="18" charset="0"/>
              </a:rPr>
              <a:t> </a:t>
            </a:r>
            <a:r>
              <a:rPr lang="en-GB" cap="none" dirty="0" err="1">
                <a:latin typeface="Times New Roman" pitchFamily="18" charset="0"/>
                <a:cs typeface="Times New Roman" pitchFamily="18" charset="0"/>
              </a:rPr>
              <a:t>uygun</a:t>
            </a:r>
            <a:r>
              <a:rPr lang="en-GB" cap="none" dirty="0">
                <a:latin typeface="Times New Roman" pitchFamily="18" charset="0"/>
                <a:cs typeface="Times New Roman" pitchFamily="18" charset="0"/>
              </a:rPr>
              <a:t> </a:t>
            </a:r>
            <a:r>
              <a:rPr lang="en-GB" cap="none" dirty="0" err="1">
                <a:latin typeface="Times New Roman" pitchFamily="18" charset="0"/>
                <a:cs typeface="Times New Roman" pitchFamily="18" charset="0"/>
              </a:rPr>
              <a:t>olmasından</a:t>
            </a:r>
            <a:r>
              <a:rPr lang="en-GB" cap="none" dirty="0">
                <a:latin typeface="Times New Roman" pitchFamily="18" charset="0"/>
                <a:cs typeface="Times New Roman" pitchFamily="18" charset="0"/>
              </a:rPr>
              <a:t>, </a:t>
            </a:r>
            <a:r>
              <a:rPr lang="en-GB" cap="none" dirty="0" err="1">
                <a:latin typeface="Times New Roman" pitchFamily="18" charset="0"/>
                <a:cs typeface="Times New Roman" pitchFamily="18" charset="0"/>
              </a:rPr>
              <a:t>ödeneklerin</a:t>
            </a:r>
            <a:r>
              <a:rPr lang="en-GB" cap="none" dirty="0">
                <a:latin typeface="Times New Roman" pitchFamily="18" charset="0"/>
                <a:cs typeface="Times New Roman" pitchFamily="18" charset="0"/>
              </a:rPr>
              <a:t> </a:t>
            </a:r>
            <a:r>
              <a:rPr lang="en-GB" cap="none" dirty="0" err="1">
                <a:latin typeface="Times New Roman" pitchFamily="18" charset="0"/>
                <a:cs typeface="Times New Roman" pitchFamily="18" charset="0"/>
              </a:rPr>
              <a:t>etkili</a:t>
            </a:r>
            <a:r>
              <a:rPr lang="en-GB" cap="none" dirty="0">
                <a:latin typeface="Times New Roman" pitchFamily="18" charset="0"/>
                <a:cs typeface="Times New Roman" pitchFamily="18" charset="0"/>
              </a:rPr>
              <a:t>, </a:t>
            </a:r>
            <a:r>
              <a:rPr lang="en-GB" cap="none" dirty="0" err="1">
                <a:latin typeface="Times New Roman" pitchFamily="18" charset="0"/>
                <a:cs typeface="Times New Roman" pitchFamily="18" charset="0"/>
              </a:rPr>
              <a:t>ekonomik</a:t>
            </a:r>
            <a:r>
              <a:rPr lang="en-GB" cap="none" dirty="0">
                <a:latin typeface="Times New Roman" pitchFamily="18" charset="0"/>
                <a:cs typeface="Times New Roman" pitchFamily="18" charset="0"/>
              </a:rPr>
              <a:t> </a:t>
            </a:r>
            <a:r>
              <a:rPr lang="en-GB" cap="none" dirty="0" err="1">
                <a:latin typeface="Times New Roman" pitchFamily="18" charset="0"/>
                <a:cs typeface="Times New Roman" pitchFamily="18" charset="0"/>
              </a:rPr>
              <a:t>ve</a:t>
            </a:r>
            <a:r>
              <a:rPr lang="en-GB" cap="none" dirty="0">
                <a:latin typeface="Times New Roman" pitchFamily="18" charset="0"/>
                <a:cs typeface="Times New Roman" pitchFamily="18" charset="0"/>
              </a:rPr>
              <a:t> </a:t>
            </a:r>
            <a:r>
              <a:rPr lang="en-GB" cap="none" dirty="0" err="1">
                <a:latin typeface="Times New Roman" pitchFamily="18" charset="0"/>
                <a:cs typeface="Times New Roman" pitchFamily="18" charset="0"/>
              </a:rPr>
              <a:t>verimli</a:t>
            </a:r>
            <a:r>
              <a:rPr lang="en-GB" cap="none" dirty="0">
                <a:latin typeface="Times New Roman" pitchFamily="18" charset="0"/>
                <a:cs typeface="Times New Roman" pitchFamily="18" charset="0"/>
              </a:rPr>
              <a:t> </a:t>
            </a:r>
            <a:r>
              <a:rPr lang="en-GB" cap="none" dirty="0" err="1">
                <a:latin typeface="Times New Roman" pitchFamily="18" charset="0"/>
                <a:cs typeface="Times New Roman" pitchFamily="18" charset="0"/>
              </a:rPr>
              <a:t>kullanılmasından</a:t>
            </a:r>
            <a:r>
              <a:rPr lang="en-GB" cap="none" dirty="0">
                <a:latin typeface="Times New Roman" pitchFamily="18" charset="0"/>
                <a:cs typeface="Times New Roman" pitchFamily="18" charset="0"/>
              </a:rPr>
              <a:t> </a:t>
            </a:r>
            <a:r>
              <a:rPr lang="en-GB" cap="none" dirty="0" err="1">
                <a:latin typeface="Times New Roman" pitchFamily="18" charset="0"/>
                <a:cs typeface="Times New Roman" pitchFamily="18" charset="0"/>
              </a:rPr>
              <a:t>ve</a:t>
            </a:r>
            <a:r>
              <a:rPr lang="en-GB" cap="none" dirty="0">
                <a:latin typeface="Times New Roman" pitchFamily="18" charset="0"/>
                <a:cs typeface="Times New Roman" pitchFamily="18" charset="0"/>
              </a:rPr>
              <a:t> 5018 </a:t>
            </a:r>
            <a:r>
              <a:rPr lang="en-GB" cap="none" dirty="0" err="1">
                <a:latin typeface="Times New Roman" pitchFamily="18" charset="0"/>
                <a:cs typeface="Times New Roman" pitchFamily="18" charset="0"/>
              </a:rPr>
              <a:t>sayılı</a:t>
            </a:r>
            <a:r>
              <a:rPr lang="en-GB" cap="none" dirty="0">
                <a:latin typeface="Times New Roman" pitchFamily="18" charset="0"/>
                <a:cs typeface="Times New Roman" pitchFamily="18" charset="0"/>
              </a:rPr>
              <a:t> </a:t>
            </a:r>
            <a:r>
              <a:rPr lang="en-GB" cap="none" dirty="0" err="1">
                <a:latin typeface="Times New Roman" pitchFamily="18" charset="0"/>
                <a:cs typeface="Times New Roman" pitchFamily="18" charset="0"/>
              </a:rPr>
              <a:t>kamu</a:t>
            </a:r>
            <a:r>
              <a:rPr lang="en-GB" cap="none" dirty="0">
                <a:latin typeface="Times New Roman" pitchFamily="18" charset="0"/>
                <a:cs typeface="Times New Roman" pitchFamily="18" charset="0"/>
              </a:rPr>
              <a:t> </a:t>
            </a:r>
            <a:r>
              <a:rPr lang="en-GB" cap="none" dirty="0" err="1">
                <a:latin typeface="Times New Roman" pitchFamily="18" charset="0"/>
                <a:cs typeface="Times New Roman" pitchFamily="18" charset="0"/>
              </a:rPr>
              <a:t>mali</a:t>
            </a:r>
            <a:r>
              <a:rPr lang="en-GB" cap="none" dirty="0">
                <a:latin typeface="Times New Roman" pitchFamily="18" charset="0"/>
                <a:cs typeface="Times New Roman" pitchFamily="18" charset="0"/>
              </a:rPr>
              <a:t> </a:t>
            </a:r>
            <a:r>
              <a:rPr lang="en-GB" cap="none" dirty="0" err="1">
                <a:latin typeface="Times New Roman" pitchFamily="18" charset="0"/>
                <a:cs typeface="Times New Roman" pitchFamily="18" charset="0"/>
              </a:rPr>
              <a:t>yönetimi</a:t>
            </a:r>
            <a:r>
              <a:rPr lang="en-GB" cap="none" dirty="0">
                <a:latin typeface="Times New Roman" pitchFamily="18" charset="0"/>
                <a:cs typeface="Times New Roman" pitchFamily="18" charset="0"/>
              </a:rPr>
              <a:t> </a:t>
            </a:r>
            <a:r>
              <a:rPr lang="en-GB" cap="none" dirty="0" err="1">
                <a:latin typeface="Times New Roman" pitchFamily="18" charset="0"/>
                <a:cs typeface="Times New Roman" pitchFamily="18" charset="0"/>
              </a:rPr>
              <a:t>ve</a:t>
            </a:r>
            <a:r>
              <a:rPr lang="en-GB" cap="none" dirty="0">
                <a:latin typeface="Times New Roman" pitchFamily="18" charset="0"/>
                <a:cs typeface="Times New Roman" pitchFamily="18" charset="0"/>
              </a:rPr>
              <a:t> </a:t>
            </a:r>
            <a:r>
              <a:rPr lang="en-GB" cap="none" dirty="0" err="1">
                <a:latin typeface="Times New Roman" pitchFamily="18" charset="0"/>
                <a:cs typeface="Times New Roman" pitchFamily="18" charset="0"/>
              </a:rPr>
              <a:t>kontrol</a:t>
            </a:r>
            <a:r>
              <a:rPr lang="en-GB" cap="none" dirty="0">
                <a:latin typeface="Times New Roman" pitchFamily="18" charset="0"/>
                <a:cs typeface="Times New Roman" pitchFamily="18" charset="0"/>
              </a:rPr>
              <a:t> </a:t>
            </a:r>
            <a:r>
              <a:rPr lang="en-GB" cap="none" dirty="0" err="1">
                <a:latin typeface="Times New Roman" pitchFamily="18" charset="0"/>
                <a:cs typeface="Times New Roman" pitchFamily="18" charset="0"/>
              </a:rPr>
              <a:t>kanununu</a:t>
            </a:r>
            <a:r>
              <a:rPr lang="en-GB" cap="none" dirty="0">
                <a:latin typeface="Times New Roman" pitchFamily="18" charset="0"/>
                <a:cs typeface="Times New Roman" pitchFamily="18" charset="0"/>
              </a:rPr>
              <a:t> </a:t>
            </a:r>
            <a:r>
              <a:rPr lang="en-GB" cap="none" dirty="0" err="1">
                <a:latin typeface="Times New Roman" pitchFamily="18" charset="0"/>
                <a:cs typeface="Times New Roman" pitchFamily="18" charset="0"/>
              </a:rPr>
              <a:t>çerçevesinde</a:t>
            </a:r>
            <a:r>
              <a:rPr lang="en-GB" cap="none" dirty="0">
                <a:latin typeface="Times New Roman" pitchFamily="18" charset="0"/>
                <a:cs typeface="Times New Roman" pitchFamily="18" charset="0"/>
              </a:rPr>
              <a:t> </a:t>
            </a:r>
            <a:r>
              <a:rPr lang="en-GB" cap="none" dirty="0" err="1">
                <a:latin typeface="Times New Roman" pitchFamily="18" charset="0"/>
                <a:cs typeface="Times New Roman" pitchFamily="18" charset="0"/>
              </a:rPr>
              <a:t>yapmakla</a:t>
            </a:r>
            <a:r>
              <a:rPr lang="en-GB" cap="none" dirty="0">
                <a:latin typeface="Times New Roman" pitchFamily="18" charset="0"/>
                <a:cs typeface="Times New Roman" pitchFamily="18" charset="0"/>
              </a:rPr>
              <a:t> </a:t>
            </a:r>
            <a:r>
              <a:rPr lang="en-GB" cap="none" dirty="0" err="1">
                <a:latin typeface="Times New Roman" pitchFamily="18" charset="0"/>
                <a:cs typeface="Times New Roman" pitchFamily="18" charset="0"/>
              </a:rPr>
              <a:t>mükellef</a:t>
            </a:r>
            <a:r>
              <a:rPr lang="en-GB" cap="none" dirty="0">
                <a:latin typeface="Times New Roman" pitchFamily="18" charset="0"/>
                <a:cs typeface="Times New Roman" pitchFamily="18" charset="0"/>
              </a:rPr>
              <a:t> </a:t>
            </a:r>
            <a:r>
              <a:rPr lang="en-GB" cap="none" dirty="0" err="1">
                <a:latin typeface="Times New Roman" pitchFamily="18" charset="0"/>
                <a:cs typeface="Times New Roman" pitchFamily="18" charset="0"/>
              </a:rPr>
              <a:t>oldukları</a:t>
            </a:r>
            <a:r>
              <a:rPr lang="en-GB" cap="none" dirty="0">
                <a:latin typeface="Times New Roman" pitchFamily="18" charset="0"/>
                <a:cs typeface="Times New Roman" pitchFamily="18" charset="0"/>
              </a:rPr>
              <a:t> </a:t>
            </a:r>
            <a:r>
              <a:rPr lang="en-GB" cap="none" dirty="0" err="1">
                <a:latin typeface="Times New Roman" pitchFamily="18" charset="0"/>
                <a:cs typeface="Times New Roman" pitchFamily="18" charset="0"/>
              </a:rPr>
              <a:t>hususlarından</a:t>
            </a:r>
            <a:r>
              <a:rPr lang="en-GB" cap="none" dirty="0">
                <a:latin typeface="Times New Roman" pitchFamily="18" charset="0"/>
                <a:cs typeface="Times New Roman" pitchFamily="18" charset="0"/>
              </a:rPr>
              <a:t> </a:t>
            </a:r>
            <a:r>
              <a:rPr lang="en-GB" cap="none" dirty="0" err="1">
                <a:latin typeface="Times New Roman" pitchFamily="18" charset="0"/>
                <a:cs typeface="Times New Roman" pitchFamily="18" charset="0"/>
              </a:rPr>
              <a:t>sorumludurlar</a:t>
            </a:r>
            <a:r>
              <a:rPr lang="en-GB" cap="none" dirty="0">
                <a:latin typeface="Times New Roman" pitchFamily="18" charset="0"/>
                <a:cs typeface="Times New Roman" pitchFamily="18" charset="0"/>
              </a:rPr>
              <a:t>.</a:t>
            </a:r>
            <a:endParaRPr lang="tr-TR" sz="2800" dirty="0">
              <a:solidFill>
                <a:schemeClr val="bg1"/>
              </a:solidFill>
              <a:latin typeface="Times New Roman" pitchFamily="18" charset="0"/>
              <a:cs typeface="Times New Roman" pitchFamily="18" charset="0"/>
            </a:endParaRPr>
          </a:p>
        </p:txBody>
      </p:sp>
      <p:sp>
        <p:nvSpPr>
          <p:cNvPr id="11" name="Başlık 1">
            <a:extLst>
              <a:ext uri="{FF2B5EF4-FFF2-40B4-BE49-F238E27FC236}">
                <a16:creationId xmlns:a16="http://schemas.microsoft.com/office/drawing/2014/main" id="{42172567-A367-4690-A846-60249C5DF777}"/>
              </a:ext>
            </a:extLst>
          </p:cNvPr>
          <p:cNvSpPr txBox="1">
            <a:spLocks/>
          </p:cNvSpPr>
          <p:nvPr/>
        </p:nvSpPr>
        <p:spPr>
          <a:xfrm>
            <a:off x="338942" y="1202846"/>
            <a:ext cx="9013372" cy="499032"/>
          </a:xfrm>
          <a:prstGeom prst="rect">
            <a:avLst/>
          </a:prstGeom>
          <a:noFill/>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sp3d extrusionH="57150">
              <a:bevelT w="38100" h="38100"/>
            </a:sp3d>
          </a:bodyPr>
          <a:lstStyle>
            <a:lvl1pPr algn="l" defTabSz="914400" rtl="0" eaLnBrk="1" latinLnBrk="0" hangingPunct="1">
              <a:lnSpc>
                <a:spcPct val="90000"/>
              </a:lnSpc>
              <a:spcBef>
                <a:spcPct val="0"/>
              </a:spcBef>
              <a:buNone/>
              <a:defRPr sz="36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Pct val="125000"/>
              <a:buFont typeface="Arial" panose="020B0604020202020204" pitchFamily="34" charset="0"/>
              <a:buNone/>
              <a:tabLst/>
              <a:defRPr/>
            </a:pPr>
            <a:r>
              <a:rPr kumimoji="0" lang="tr-TR" sz="2000" b="1" i="0" u="none" strike="noStrike" kern="1200" cap="all" spc="0" normalizeH="0" baseline="0" noProof="0" dirty="0">
                <a:ln>
                  <a:noFill/>
                </a:ln>
                <a:solidFill>
                  <a:schemeClr val="accent2">
                    <a:lumMod val="50000"/>
                  </a:schemeClr>
                </a:solidFill>
                <a:effectLst/>
                <a:uLnTx/>
                <a:uFillTx/>
                <a:latin typeface="Tw Cen MT"/>
                <a:ea typeface="+mn-ea"/>
                <a:cs typeface="+mn-cs"/>
              </a:rPr>
              <a:t>B</a:t>
            </a:r>
            <a:r>
              <a:rPr kumimoji="0" lang="tr-TR" sz="2000" b="1" i="0" u="none" strike="noStrike" kern="1200" cap="none" spc="0" normalizeH="0" baseline="0" noProof="0" dirty="0">
                <a:ln>
                  <a:noFill/>
                </a:ln>
                <a:solidFill>
                  <a:schemeClr val="accent2">
                    <a:lumMod val="50000"/>
                  </a:schemeClr>
                </a:solidFill>
                <a:effectLst/>
                <a:uLnTx/>
                <a:uFillTx/>
                <a:latin typeface="Tw Cen MT"/>
                <a:ea typeface="+mn-ea"/>
                <a:cs typeface="+mn-cs"/>
              </a:rPr>
              <a:t>- Yetki, Görev ve Sorumluluklar</a:t>
            </a:r>
          </a:p>
        </p:txBody>
      </p:sp>
    </p:spTree>
    <p:extLst>
      <p:ext uri="{BB962C8B-B14F-4D97-AF65-F5344CB8AC3E}">
        <p14:creationId xmlns:p14="http://schemas.microsoft.com/office/powerpoint/2010/main" val="5042177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94000"/>
                <a:satMod val="148000"/>
                <a:lumMod val="15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pic>
        <p:nvPicPr>
          <p:cNvPr id="7" name="İçerik Yer Tutucusu 5"/>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l="366" t="1869" r="870" b="1905"/>
          <a:stretch/>
        </p:blipFill>
        <p:spPr>
          <a:xfrm rot="671996">
            <a:off x="160539" y="-874290"/>
            <a:ext cx="12319000" cy="753177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İçerik Yer Tutucusu 2">
            <a:extLst>
              <a:ext uri="{FF2B5EF4-FFF2-40B4-BE49-F238E27FC236}">
                <a16:creationId xmlns:a16="http://schemas.microsoft.com/office/drawing/2014/main" id="{E32FC607-74AB-46E0-BC5A-C6B79F31675E}"/>
              </a:ext>
            </a:extLst>
          </p:cNvPr>
          <p:cNvSpPr>
            <a:spLocks noGrp="1"/>
          </p:cNvSpPr>
          <p:nvPr>
            <p:ph idx="1"/>
          </p:nvPr>
        </p:nvSpPr>
        <p:spPr>
          <a:xfrm>
            <a:off x="3248543" y="5754515"/>
            <a:ext cx="5256000" cy="828000"/>
          </a:xfrm>
          <a:solidFill>
            <a:schemeClr val="accent4">
              <a:lumMod val="40000"/>
              <a:lumOff val="60000"/>
            </a:schemeClr>
          </a:solidFill>
        </p:spPr>
        <p:txBody>
          <a:bodyPr vert="horz" lIns="91440" tIns="45720" rIns="91440" bIns="45720" rtlCol="0" anchor="t" anchorCtr="1">
            <a:normAutofit fontScale="70000" lnSpcReduction="20000"/>
          </a:bodyPr>
          <a:lstStyle/>
          <a:p>
            <a:pPr marL="0" indent="0">
              <a:lnSpc>
                <a:spcPct val="110000"/>
              </a:lnSpc>
              <a:buNone/>
            </a:pPr>
            <a:endParaRPr lang="en-US" sz="1300" dirty="0"/>
          </a:p>
          <a:p>
            <a:pPr marL="0" indent="0" algn="ctr">
              <a:lnSpc>
                <a:spcPct val="110000"/>
              </a:lnSpc>
              <a:buNone/>
            </a:pPr>
            <a:r>
              <a:rPr lang="tr-TR" sz="2400" b="1" dirty="0">
                <a:latin typeface="Times New Roman" pitchFamily="18" charset="0"/>
                <a:cs typeface="Times New Roman" pitchFamily="18" charset="0"/>
              </a:rPr>
              <a:t>YAPI İŞLERİ VE TEKNİK DAİRE BAŞKANLIĞI</a:t>
            </a:r>
            <a:endParaRPr lang="en-US" sz="2400" dirty="0">
              <a:latin typeface="Times New Roman" pitchFamily="18" charset="0"/>
              <a:cs typeface="Times New Roman" pitchFamily="18" charset="0"/>
            </a:endParaRPr>
          </a:p>
        </p:txBody>
      </p:sp>
      <p:sp>
        <p:nvSpPr>
          <p:cNvPr id="11" name="Yarım Çerçeve 10">
            <a:extLst>
              <a:ext uri="{FF2B5EF4-FFF2-40B4-BE49-F238E27FC236}">
                <a16:creationId xmlns:a16="http://schemas.microsoft.com/office/drawing/2014/main" id="{35125205-B712-4D9D-9DA1-98898EB42580}"/>
              </a:ext>
            </a:extLst>
          </p:cNvPr>
          <p:cNvSpPr/>
          <p:nvPr/>
        </p:nvSpPr>
        <p:spPr>
          <a:xfrm rot="16200000">
            <a:off x="2668861" y="-2682070"/>
            <a:ext cx="6866471" cy="12205207"/>
          </a:xfrm>
          <a:prstGeom prst="halfFrame">
            <a:avLst>
              <a:gd name="adj1" fmla="val 18175"/>
              <a:gd name="adj2" fmla="val 18903"/>
            </a:avLst>
          </a:prstGeom>
          <a:pattFill prst="dotGrid">
            <a:fgClr>
              <a:schemeClr val="bg2">
                <a:lumMod val="75000"/>
              </a:schemeClr>
            </a:fgClr>
            <a:bgClr>
              <a:schemeClr val="bg1"/>
            </a:bgClr>
          </a:pattFill>
          <a:ln w="2222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dirty="0">
              <a:noFill/>
            </a:endParaRPr>
          </a:p>
        </p:txBody>
      </p:sp>
      <p:sp>
        <p:nvSpPr>
          <p:cNvPr id="13" name="Dikdörtgen 12">
            <a:extLst>
              <a:ext uri="{FF2B5EF4-FFF2-40B4-BE49-F238E27FC236}">
                <a16:creationId xmlns:a16="http://schemas.microsoft.com/office/drawing/2014/main" id="{C54E353C-34A4-4B10-83F5-0B047C045D24}"/>
              </a:ext>
            </a:extLst>
          </p:cNvPr>
          <p:cNvSpPr/>
          <p:nvPr/>
        </p:nvSpPr>
        <p:spPr>
          <a:xfrm>
            <a:off x="1189650" y="5814750"/>
            <a:ext cx="8754450" cy="1938992"/>
          </a:xfrm>
          <a:prstGeom prst="rect">
            <a:avLst/>
          </a:prstGeom>
          <a:noFill/>
        </p:spPr>
        <p:txBody>
          <a:bodyPr wrap="square" lIns="91440" tIns="45720" rIns="91440" bIns="45720">
            <a:noAutofit/>
          </a:bodyPr>
          <a:lstStyle/>
          <a:p>
            <a:pPr algn="ctr"/>
            <a:r>
              <a:rPr lang="tr-TR" sz="55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TEKNİK DAİRE BAŞKANLIĞI</a:t>
            </a:r>
          </a:p>
        </p:txBody>
      </p:sp>
      <p:sp>
        <p:nvSpPr>
          <p:cNvPr id="14" name="Dikdörtgen 13">
            <a:extLst>
              <a:ext uri="{FF2B5EF4-FFF2-40B4-BE49-F238E27FC236}">
                <a16:creationId xmlns:a16="http://schemas.microsoft.com/office/drawing/2014/main" id="{39A17F64-0AD0-4287-A2F7-8791CE467787}"/>
              </a:ext>
            </a:extLst>
          </p:cNvPr>
          <p:cNvSpPr/>
          <p:nvPr/>
        </p:nvSpPr>
        <p:spPr>
          <a:xfrm rot="5400000">
            <a:off x="-1818176" y="2633363"/>
            <a:ext cx="4826000" cy="938719"/>
          </a:xfrm>
          <a:prstGeom prst="rect">
            <a:avLst/>
          </a:prstGeom>
          <a:noFill/>
        </p:spPr>
        <p:txBody>
          <a:bodyPr wrap="square" lIns="91440" tIns="45720" rIns="91440" bIns="45720">
            <a:spAutoFit/>
          </a:bodyPr>
          <a:lstStyle/>
          <a:p>
            <a:pPr algn="ctr"/>
            <a:r>
              <a:rPr lang="tr-TR" sz="55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YAPI İŞLERİ VE</a:t>
            </a:r>
          </a:p>
        </p:txBody>
      </p:sp>
      <p:pic>
        <p:nvPicPr>
          <p:cNvPr id="9" name="Resim 8">
            <a:extLst>
              <a:ext uri="{FF2B5EF4-FFF2-40B4-BE49-F238E27FC236}">
                <a16:creationId xmlns:a16="http://schemas.microsoft.com/office/drawing/2014/main" id="{641D100F-C1DD-4F3D-A06A-979E8E82EB03}"/>
              </a:ext>
            </a:extLst>
          </p:cNvPr>
          <p:cNvPicPr>
            <a:picLocks noChangeAspect="1"/>
          </p:cNvPicPr>
          <p:nvPr/>
        </p:nvPicPr>
        <p:blipFill>
          <a:blip r:embed="rId4"/>
          <a:stretch>
            <a:fillRect/>
          </a:stretch>
        </p:blipFill>
        <p:spPr>
          <a:xfrm>
            <a:off x="19996" y="5503733"/>
            <a:ext cx="1280513" cy="1280513"/>
          </a:xfrm>
          <a:prstGeom prst="rect">
            <a:avLst/>
          </a:prstGeom>
        </p:spPr>
      </p:pic>
      <p:sp>
        <p:nvSpPr>
          <p:cNvPr id="21" name="Konuşma Balonu: Oval 20">
            <a:extLst>
              <a:ext uri="{FF2B5EF4-FFF2-40B4-BE49-F238E27FC236}">
                <a16:creationId xmlns:a16="http://schemas.microsoft.com/office/drawing/2014/main" id="{B5AF7D04-6BDB-402D-B07B-B803677DC5FE}"/>
              </a:ext>
            </a:extLst>
          </p:cNvPr>
          <p:cNvSpPr/>
          <p:nvPr/>
        </p:nvSpPr>
        <p:spPr>
          <a:xfrm>
            <a:off x="1986049" y="952500"/>
            <a:ext cx="3081252" cy="1701971"/>
          </a:xfrm>
          <a:prstGeom prst="wedgeEllipseCallout">
            <a:avLst/>
          </a:prstGeom>
          <a:gradFill>
            <a:gsLst>
              <a:gs pos="0">
                <a:schemeClr val="bg1">
                  <a:tint val="98000"/>
                  <a:hueMod val="94000"/>
                  <a:satMod val="148000"/>
                  <a:lumMod val="150000"/>
                  <a:alpha val="9000"/>
                </a:schemeClr>
              </a:gs>
              <a:gs pos="100000">
                <a:schemeClr val="bg1">
                  <a:shade val="92000"/>
                  <a:hueMod val="104000"/>
                  <a:satMod val="140000"/>
                  <a:lumMod val="68000"/>
                </a:schemeClr>
              </a:gs>
            </a:gsLst>
            <a:lin ang="5040000" scaled="0"/>
          </a:gradFill>
          <a:effectLst>
            <a:outerShdw blurRad="25400" dist="50800" dir="5400000" algn="ctr" rotWithShape="0">
              <a:srgbClr val="000000">
                <a:alpha val="7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Date Placeholder 3">
            <a:extLst>
              <a:ext uri="{FF2B5EF4-FFF2-40B4-BE49-F238E27FC236}">
                <a16:creationId xmlns:a16="http://schemas.microsoft.com/office/drawing/2014/main" id="{992B8E12-1DEE-4688-B127-7672412FF62F}"/>
              </a:ext>
            </a:extLst>
          </p:cNvPr>
          <p:cNvSpPr txBox="1">
            <a:spLocks/>
          </p:cNvSpPr>
          <p:nvPr/>
        </p:nvSpPr>
        <p:spPr>
          <a:xfrm>
            <a:off x="236324" y="-59107"/>
            <a:ext cx="1064185" cy="317503"/>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r>
              <a:rPr lang="tr-TR" sz="1400" dirty="0">
                <a:solidFill>
                  <a:schemeClr val="bg1"/>
                </a:solidFill>
              </a:rPr>
              <a:t>10.02.2022</a:t>
            </a:r>
          </a:p>
        </p:txBody>
      </p:sp>
      <p:pic>
        <p:nvPicPr>
          <p:cNvPr id="17" name="Grafik 16" descr="Mimari düz dolguyla">
            <a:extLst>
              <a:ext uri="{FF2B5EF4-FFF2-40B4-BE49-F238E27FC236}">
                <a16:creationId xmlns:a16="http://schemas.microsoft.com/office/drawing/2014/main" id="{ECC06C07-FA67-4E78-B1C5-2784B9924F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11161" y="5986019"/>
            <a:ext cx="682831" cy="682831"/>
          </a:xfrm>
          <a:prstGeom prst="rect">
            <a:avLst/>
          </a:prstGeom>
        </p:spPr>
      </p:pic>
      <p:pic>
        <p:nvPicPr>
          <p:cNvPr id="20" name="Resim 19" descr="kişi, adam, giyinmiş içeren bir resim&#10;&#10;Açıklama otomatik olarak oluşturuldu">
            <a:extLst>
              <a:ext uri="{FF2B5EF4-FFF2-40B4-BE49-F238E27FC236}">
                <a16:creationId xmlns:a16="http://schemas.microsoft.com/office/drawing/2014/main" id="{2C1F9449-5E4A-447C-8BB5-C3EF418A8488}"/>
              </a:ext>
            </a:extLst>
          </p:cNvPr>
          <p:cNvPicPr>
            <a:picLocks noChangeAspect="1"/>
          </p:cNvPicPr>
          <p:nvPr/>
        </p:nvPicPr>
        <p:blipFill>
          <a:blip r:embed="rId7"/>
          <a:stretch>
            <a:fillRect/>
          </a:stretch>
        </p:blipFill>
        <p:spPr>
          <a:xfrm>
            <a:off x="941860" y="2442526"/>
            <a:ext cx="3412210" cy="3107289"/>
          </a:xfrm>
          <a:prstGeom prst="rect">
            <a:avLst/>
          </a:prstGeom>
        </p:spPr>
      </p:pic>
      <p:sp>
        <p:nvSpPr>
          <p:cNvPr id="15" name="Metin kutusu 14">
            <a:extLst>
              <a:ext uri="{FF2B5EF4-FFF2-40B4-BE49-F238E27FC236}">
                <a16:creationId xmlns:a16="http://schemas.microsoft.com/office/drawing/2014/main" id="{44536FA7-5B9F-4A4F-9A31-87C407EAAFF2}"/>
              </a:ext>
            </a:extLst>
          </p:cNvPr>
          <p:cNvSpPr txBox="1"/>
          <p:nvPr/>
        </p:nvSpPr>
        <p:spPr>
          <a:xfrm>
            <a:off x="2153542" y="1572652"/>
            <a:ext cx="2746265" cy="461665"/>
          </a:xfrm>
          <a:prstGeom prst="rect">
            <a:avLst/>
          </a:prstGeom>
          <a:noFill/>
        </p:spPr>
        <p:txBody>
          <a:bodyPr wrap="none" rtlCol="0">
            <a:spAutoFit/>
          </a:bodyPr>
          <a:lstStyle/>
          <a:p>
            <a:pPr algn="ctr"/>
            <a:r>
              <a:rPr lang="tr-TR" sz="2400" b="1" dirty="0">
                <a:latin typeface="Segoe Script" panose="030B0504020000000003" pitchFamily="66" charset="0"/>
              </a:rPr>
              <a:t>TEŞEKKÜRLER</a:t>
            </a:r>
          </a:p>
        </p:txBody>
      </p:sp>
    </p:spTree>
    <p:extLst>
      <p:ext uri="{BB962C8B-B14F-4D97-AF65-F5344CB8AC3E}">
        <p14:creationId xmlns:p14="http://schemas.microsoft.com/office/powerpoint/2010/main" val="1548570027"/>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00B97EC-BAA7-4050-A738-C269EBB210B3}"/>
              </a:ext>
            </a:extLst>
          </p:cNvPr>
          <p:cNvSpPr>
            <a:spLocks noGrp="1"/>
          </p:cNvSpPr>
          <p:nvPr>
            <p:ph type="title"/>
          </p:nvPr>
        </p:nvSpPr>
        <p:spPr>
          <a:xfrm>
            <a:off x="564928" y="120587"/>
            <a:ext cx="9588144" cy="896465"/>
          </a:xfrm>
        </p:spPr>
        <p:txBody>
          <a:bodyPr>
            <a:normAutofit/>
          </a:bodyPr>
          <a:lstStyle/>
          <a:p>
            <a:r>
              <a:rPr lang="tr-TR" dirty="0">
                <a:solidFill>
                  <a:schemeClr val="accent2">
                    <a:lumMod val="50000"/>
                  </a:schemeClr>
                </a:solidFill>
                <a:latin typeface="Times New Roman" panose="02020603050405020304" pitchFamily="18" charset="0"/>
                <a:cs typeface="Times New Roman" panose="02020603050405020304" pitchFamily="18" charset="0"/>
              </a:rPr>
              <a:t>Görev Tanımları</a:t>
            </a:r>
          </a:p>
        </p:txBody>
      </p:sp>
      <p:sp>
        <p:nvSpPr>
          <p:cNvPr id="3" name="İçerik Yer Tutucusu 2">
            <a:extLst>
              <a:ext uri="{FF2B5EF4-FFF2-40B4-BE49-F238E27FC236}">
                <a16:creationId xmlns:a16="http://schemas.microsoft.com/office/drawing/2014/main" id="{5FB97FF2-AA2E-4D6E-8317-AB6FB7C4708E}"/>
              </a:ext>
            </a:extLst>
          </p:cNvPr>
          <p:cNvSpPr>
            <a:spLocks noGrp="1"/>
          </p:cNvSpPr>
          <p:nvPr>
            <p:ph idx="1"/>
          </p:nvPr>
        </p:nvSpPr>
        <p:spPr>
          <a:xfrm>
            <a:off x="0" y="882587"/>
            <a:ext cx="9283699" cy="5848413"/>
          </a:xfrm>
          <a:noFill/>
        </p:spPr>
        <p:txBody>
          <a:bodyPr>
            <a:noAutofit/>
          </a:bodyPr>
          <a:lstStyle/>
          <a:p>
            <a:pPr algn="just">
              <a:buClr>
                <a:srgbClr val="0070C0"/>
              </a:buClr>
            </a:pPr>
            <a:r>
              <a:rPr lang="tr-TR" sz="1700" dirty="0">
                <a:latin typeface="Times New Roman" panose="02020603050405020304" pitchFamily="18" charset="0"/>
                <a:cs typeface="Times New Roman" panose="02020603050405020304" pitchFamily="18" charset="0"/>
              </a:rPr>
              <a:t>İç kontrol faaliyetlerinin Üniversite bazında geliştirilmesini sağlamak ve bu yönde yapılacak iyileştirmeleri koordine etmek üzere üst yönetimin bilgisi dâhilinde Daire Başkalığımız İç Kontrol İzleme ve Yönlendirme Kurulu üyesi Daire Başkanı Bülent BALOĞLU ve Kamu İç Kontrol Standartlarına Uyum Eylem Planı Hazırlama Grubu üyesi ise Şube Müdürü Leyla </a:t>
            </a:r>
            <a:r>
              <a:rPr lang="tr-TR" sz="1700" dirty="0" err="1">
                <a:latin typeface="Times New Roman" panose="02020603050405020304" pitchFamily="18" charset="0"/>
                <a:cs typeface="Times New Roman" panose="02020603050405020304" pitchFamily="18" charset="0"/>
              </a:rPr>
              <a:t>SELİMOĞLU’nun</a:t>
            </a:r>
            <a:r>
              <a:rPr lang="tr-TR" sz="1700" dirty="0">
                <a:latin typeface="Times New Roman" panose="02020603050405020304" pitchFamily="18" charset="0"/>
                <a:cs typeface="Times New Roman" panose="02020603050405020304" pitchFamily="18" charset="0"/>
              </a:rPr>
              <a:t> katıldığı toplantılar dahilinde, 2020 yılı itibariyle iç kontrol süreçlerine tekrar başlanmış ve eğitim/görev dağılımı/ ilişiksizlik belgesi, hassas görev tanımları çıkartılarak 2021 mali yılında belirtilen eksikliklerin giderilmesi üzerine yoğun çalışmalar yapılmıştır. </a:t>
            </a:r>
          </a:p>
          <a:p>
            <a:pPr algn="just">
              <a:buClr>
                <a:srgbClr val="0070C0"/>
              </a:buClr>
            </a:pPr>
            <a:r>
              <a:rPr lang="tr-TR" sz="1700" dirty="0">
                <a:latin typeface="Times New Roman" panose="02020603050405020304" pitchFamily="18" charset="0"/>
                <a:cs typeface="Times New Roman" panose="02020603050405020304" pitchFamily="18" charset="0"/>
              </a:rPr>
              <a:t>Daire Başkanlığımız görev tanımları görevi devir almadan önce ilgililere tebliğ edilmiştir. Ancak geçmiş yıllara ilişkin görev dağılımlarının revize edilmesine ihtiyaç duyulmuş ve İç Kontrol Standartları Uyum Eylem Planı doğrultusunda  2021 mali ılı itibariyle tekrar hazırlanmıştır. İlgili çalışmada hizmet envanterleri, hassas görev tanımları ve iş akış şemaları da çıkartılmıştır. İç Kontrol Faaliyetleri kapsamında standart form olarak hazırlanacağı Personel Daire Başkanlığı tarafından  bildirildiğinden personele ilan edilememiştir. Hassas görev formaları ile Başkanlığımız süreçlerine ilişkin önem arz eden süreçler ve risk grupları belirlenmiştir. </a:t>
            </a:r>
          </a:p>
          <a:p>
            <a:pPr algn="just">
              <a:buClr>
                <a:srgbClr val="0070C0"/>
              </a:buClr>
            </a:pPr>
            <a:r>
              <a:rPr lang="tr-TR" sz="1700" dirty="0">
                <a:latin typeface="Times New Roman" panose="02020603050405020304" pitchFamily="18" charset="0"/>
                <a:cs typeface="Times New Roman" panose="02020603050405020304" pitchFamily="18" charset="0"/>
              </a:rPr>
              <a:t>Hassas Görev Formaları: </a:t>
            </a:r>
            <a:r>
              <a:rPr lang="tr-TR" sz="1700" dirty="0">
                <a:latin typeface="Times New Roman" panose="02020603050405020304" pitchFamily="18" charset="0"/>
                <a:cs typeface="Times New Roman" panose="02020603050405020304" pitchFamily="18" charset="0"/>
                <a:hlinkClick r:id="rId3" action="ppaction://hlinkfile"/>
              </a:rPr>
              <a:t>F:\yapı işleri görev dağılımı\HASSAS GÖREVLER LİSTESİ YAPI İŞLERİ VE TEKNİK DAİRE BAŞKANLIĞI.docx</a:t>
            </a:r>
            <a:endParaRPr lang="tr-TR" sz="1700" dirty="0">
              <a:latin typeface="Times New Roman" panose="02020603050405020304" pitchFamily="18" charset="0"/>
              <a:cs typeface="Times New Roman" panose="02020603050405020304" pitchFamily="18" charset="0"/>
            </a:endParaRPr>
          </a:p>
          <a:p>
            <a:pPr algn="just">
              <a:buClr>
                <a:srgbClr val="0070C0"/>
              </a:buClr>
            </a:pPr>
            <a:r>
              <a:rPr lang="tr-TR" sz="1700" dirty="0">
                <a:latin typeface="Times New Roman" panose="02020603050405020304" pitchFamily="18" charset="0"/>
                <a:cs typeface="Times New Roman" panose="02020603050405020304" pitchFamily="18" charset="0"/>
              </a:rPr>
              <a:t>Hizmet Envanterleri: </a:t>
            </a:r>
            <a:r>
              <a:rPr lang="tr-TR" sz="1700" dirty="0">
                <a:latin typeface="Times New Roman" panose="02020603050405020304" pitchFamily="18" charset="0"/>
                <a:cs typeface="Times New Roman" panose="02020603050405020304" pitchFamily="18" charset="0"/>
                <a:hlinkClick r:id="rId4" action="ppaction://hlinkfile"/>
              </a:rPr>
              <a:t>F:\yapı işleri görev dağılımı\YAPI İŞLERİ VE TEKNİK DAİRE BAŞKANLIĞI HİMZET ENVANTERİ.xls</a:t>
            </a:r>
            <a:endParaRPr lang="tr-TR" sz="1700" dirty="0">
              <a:latin typeface="Times New Roman" panose="02020603050405020304" pitchFamily="18" charset="0"/>
              <a:cs typeface="Times New Roman" panose="02020603050405020304" pitchFamily="18" charset="0"/>
            </a:endParaRPr>
          </a:p>
          <a:p>
            <a:pPr algn="just">
              <a:buClr>
                <a:srgbClr val="0070C0"/>
              </a:buClr>
            </a:pPr>
            <a:r>
              <a:rPr lang="tr-TR" sz="1700" dirty="0">
                <a:latin typeface="Times New Roman" panose="02020603050405020304" pitchFamily="18" charset="0"/>
                <a:cs typeface="Times New Roman" panose="02020603050405020304" pitchFamily="18" charset="0"/>
              </a:rPr>
              <a:t>Görev Dağılımları: </a:t>
            </a:r>
            <a:r>
              <a:rPr lang="tr-TR" sz="1700" dirty="0">
                <a:latin typeface="Times New Roman" panose="02020603050405020304" pitchFamily="18" charset="0"/>
                <a:cs typeface="Times New Roman" panose="02020603050405020304" pitchFamily="18" charset="0"/>
                <a:hlinkClick r:id="rId5" action="ppaction://hlinkfile"/>
              </a:rPr>
              <a:t>F:\yapı işleri görev dağılımı\ETÜT PROJE VE PLANLAMA ŞUBE MÜDÜRLÜĞÜ\daire başkanı.rtf</a:t>
            </a:r>
            <a:endParaRPr lang="tr-TR"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0810174"/>
      </p:ext>
    </p:extLst>
  </p:cSld>
  <p:clrMapOvr>
    <a:masterClrMapping/>
  </p:clrMapOvr>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Wisp</Template>
  <TotalTime>10300</TotalTime>
  <Words>11499</Words>
  <Application>Microsoft Office PowerPoint</Application>
  <PresentationFormat>Geniş ekran</PresentationFormat>
  <Paragraphs>1811</Paragraphs>
  <Slides>80</Slides>
  <Notes>31</Notes>
  <HiddenSlides>0</HiddenSlides>
  <MMClips>0</MMClips>
  <ScaleCrop>false</ScaleCrop>
  <HeadingPairs>
    <vt:vector size="6" baseType="variant">
      <vt:variant>
        <vt:lpstr>Kullanılan Yazı Tipleri</vt:lpstr>
      </vt:variant>
      <vt:variant>
        <vt:i4>14</vt:i4>
      </vt:variant>
      <vt:variant>
        <vt:lpstr>Tema</vt:lpstr>
      </vt:variant>
      <vt:variant>
        <vt:i4>2</vt:i4>
      </vt:variant>
      <vt:variant>
        <vt:lpstr>Slayt Başlıkları</vt:lpstr>
      </vt:variant>
      <vt:variant>
        <vt:i4>80</vt:i4>
      </vt:variant>
    </vt:vector>
  </HeadingPairs>
  <TitlesOfParts>
    <vt:vector size="96" baseType="lpstr">
      <vt:lpstr>Arabic Typesetting</vt:lpstr>
      <vt:lpstr>Arial</vt:lpstr>
      <vt:lpstr>Arial Black</vt:lpstr>
      <vt:lpstr>Bodoni MT Black</vt:lpstr>
      <vt:lpstr>Calibri</vt:lpstr>
      <vt:lpstr>Constantia</vt:lpstr>
      <vt:lpstr>Segoe Script</vt:lpstr>
      <vt:lpstr>Symbol</vt:lpstr>
      <vt:lpstr>Times New Roman</vt:lpstr>
      <vt:lpstr>TimesNewRomanPSMT</vt:lpstr>
      <vt:lpstr>Trebuchet MS</vt:lpstr>
      <vt:lpstr>Tw Cen MT</vt:lpstr>
      <vt:lpstr>Wingdings</vt:lpstr>
      <vt:lpstr>Wingdings 3</vt:lpstr>
      <vt:lpstr>Yüzeyler</vt:lpstr>
      <vt:lpstr>1_Yüzeyler</vt:lpstr>
      <vt:lpstr>BİRİM FAALİYET RAPORLARININ  ÜST YÖNETİME SUNUMU  YAPI İŞLERİ VE TEKNİK  DAİRE BAŞKANLIĞI </vt:lpstr>
      <vt:lpstr>BAİBÜ  YAPI İŞLERİ VE TEKNİK DAİRE BAŞKANLIĞI  2021 Yılı (01 Ocak-31 Aralık)  Faaliyet Rapor Sunumu</vt:lpstr>
      <vt:lpstr>YÖNETİCİ ÖZETİ</vt:lpstr>
      <vt:lpstr>I- GENEL BİLGİLER /  A. Misyon, Vizyon   Bolu Abant İzzet Baysal Üniversitesi üst politikası olarak belirlenen 2019-2023 Stratejik Planında yer alan Misyon ve Vizyon çerçevesinde Yapı İşleri ve Teknik Daire Başkanlığı faaliyetlerini devam ettirmektedir.  Üniversitemizin Misyon ve Vizyonu aşağıda belirtilmiştir.  Üniversitemizin Vizyon sahibi olarak Rektördür. Bu nedenle üst politika olarak belirlenen Stratejik Planda yer alan Misyon ve Vizyona hizmet etmek üzere görev dağılımı dahilinde çalışmaktayız.  </vt:lpstr>
      <vt:lpstr>I- GENEL BİLGİLER </vt:lpstr>
      <vt:lpstr>I- GENEL BİLGİLER </vt:lpstr>
      <vt:lpstr>I- GENEL BİLGİLER </vt:lpstr>
      <vt:lpstr>I- GENEL BİLGİLER </vt:lpstr>
      <vt:lpstr>Görev Tanımları</vt:lpstr>
      <vt:lpstr>PowerPoint Sunusu</vt:lpstr>
      <vt:lpstr>PowerPoint Sunusu</vt:lpstr>
      <vt:lpstr>PowerPoint Sunusu</vt:lpstr>
      <vt:lpstr>I- GENEL BİLGİLER </vt:lpstr>
      <vt:lpstr>I- GENEL BİLGİLER </vt:lpstr>
      <vt:lpstr>PowerPoint Sunusu</vt:lpstr>
      <vt:lpstr>4-1- İdari Personelin Eğitim Durumu </vt:lpstr>
      <vt:lpstr>PowerPoint Sunusu</vt:lpstr>
      <vt:lpstr>4-3- İdari Personelin Hizmet Süresi</vt:lpstr>
      <vt:lpstr>4-3- İdari Personelin Yaş Dağılımı</vt:lpstr>
      <vt:lpstr>I- GENEL BİLGİLER </vt:lpstr>
      <vt:lpstr>PowerPoint Sunusu</vt:lpstr>
      <vt:lpstr>5-1-1- ÇEŞİTLİ ÜNİTELERİN ETÜT PROJESİ</vt:lpstr>
      <vt:lpstr>5-1-2-DERSLİK VE MERKEZİ BİRİMLER (Merkezi Derslik Binası) PROJESİ </vt:lpstr>
      <vt:lpstr>MERKEZI DERSLIK BINASINA AIT GÖRSEL</vt:lpstr>
      <vt:lpstr>5-1-3- KAMPÜS ALTYAPISI PROJESİ</vt:lpstr>
      <vt:lpstr>KAMPÜS ALTYAPISI KAPSAMINDA YAPILMIŞ IŞLERE AIT GÖRSELLER   </vt:lpstr>
      <vt:lpstr>PowerPoint Sunusu</vt:lpstr>
      <vt:lpstr>5-1-4- MUHTELİF İŞLER PROJESİ-EĞİTİM SEKTÖRÜ</vt:lpstr>
      <vt:lpstr>5-1-4- MUHTELİF İŞLER PROJESİ-EĞİTİM SEKTÖRÜ</vt:lpstr>
      <vt:lpstr>5-1-4- MUHTELİF İŞLER PROJESİ-EĞİTİM SEKTÖRÜ</vt:lpstr>
      <vt:lpstr>5-1-4- MUHTELİF İŞLER PROJESİ-EĞİTİM SEKTÖRÜ</vt:lpstr>
      <vt:lpstr>PowerPoint Sunusu</vt:lpstr>
      <vt:lpstr>PowerPoint Sunusu</vt:lpstr>
      <vt:lpstr>5-1-5- MUHTELİF İŞLER PROJESİ-SAĞLIK SEKTÖRÜ </vt:lpstr>
      <vt:lpstr>ASANSÖR ONARIMLARINA AIT GÖRSELLER</vt:lpstr>
      <vt:lpstr>5-1-6- AÇIK SPOR TESİSLERİ PROJESİ</vt:lpstr>
      <vt:lpstr>5-1-7- GAYRİMENKUL ALIMLARI VE KAMULAŞTIRMA PROJESİ</vt:lpstr>
      <vt:lpstr>PowerPoint Sunusu</vt:lpstr>
      <vt:lpstr>SERMAYE GİDERLERİ HARCAMA TABLOSU</vt:lpstr>
      <vt:lpstr>PowerPoint Sunusu</vt:lpstr>
      <vt:lpstr>PowerPoint Sunusu</vt:lpstr>
      <vt:lpstr>PowerPoint Sunusu</vt:lpstr>
      <vt:lpstr>5-3- DİĞER HİZMETLER </vt:lpstr>
      <vt:lpstr>PowerPoint Sunusu</vt:lpstr>
      <vt:lpstr>PowerPoint Sunusu</vt:lpstr>
      <vt:lpstr>PowerPoint Sunusu</vt:lpstr>
      <vt:lpstr>PowerPoint Sunusu</vt:lpstr>
      <vt:lpstr>PowerPoint Sunusu</vt:lpstr>
      <vt:lpstr>PowerPoint Sunusu</vt:lpstr>
      <vt:lpstr>PowerPoint Sunusu</vt:lpstr>
      <vt:lpstr>Kontrollük (Mekanik)</vt:lpstr>
      <vt:lpstr>PowerPoint Sunusu</vt:lpstr>
      <vt:lpstr>Kontrollük (Mekanik)</vt:lpstr>
      <vt:lpstr>MAL VE HİZMET ALIMLARI HARCAMA TABLOSU</vt:lpstr>
      <vt:lpstr>Satın Alma ( İhale ve Doğrudan Temin )</vt:lpstr>
      <vt:lpstr> </vt:lpstr>
      <vt:lpstr>PowerPoint Sunusu</vt:lpstr>
      <vt:lpstr> </vt:lpstr>
      <vt:lpstr>PowerPoint Sunusu</vt:lpstr>
      <vt:lpstr> </vt:lpstr>
      <vt:lpstr>Yapı İşleri ve Teknik Daire Başkanlığı Ana ve Yardımcı Süreçleri </vt:lpstr>
      <vt:lpstr>Yapı İşleri ve Teknik Daire Başkanlığı Ana ve Yardımcı Süreçleri</vt:lpstr>
      <vt:lpstr>II- AMAÇLAR VE HEDEFLER</vt:lpstr>
      <vt:lpstr>II- AMAÇLAR VE HEDEFLER</vt:lpstr>
      <vt:lpstr>II- AMAÇLAR VE HEDEFLER</vt:lpstr>
      <vt:lpstr>II- AMAÇLAR VE HEDEFLER</vt:lpstr>
      <vt:lpstr>II- AMAÇLAR VE HEDEFLER</vt:lpstr>
      <vt:lpstr>III- FAALİYETLERE İLİŞKİN BİLGİ VE DEĞERLENDİRMELER</vt:lpstr>
      <vt:lpstr>III- FAALİYETLERE İLİŞKİN BİLGİ VE DEĞERLENDİRMELER</vt:lpstr>
      <vt:lpstr>III- FAALİYETLERE İLİŞKİN BİLGİ VE DEĞERLENDİRMELER</vt:lpstr>
      <vt:lpstr>IV- kurumsal kabiliyet ve kapasitenin değerlendirilmesi</vt:lpstr>
      <vt:lpstr>Yapı İşleri ve Teknik Daire Başkanlığı SWOT (GZFT) Analizi </vt:lpstr>
      <vt:lpstr>Fırsat ve Tehdide Yaklaşım</vt:lpstr>
      <vt:lpstr>Zayıf Yanlar ve Fırsatlar için Eylem planları</vt:lpstr>
      <vt:lpstr>2020 Eylem Planlarından 2021 yılında tamamlananlar</vt:lpstr>
      <vt:lpstr>2022 Yılı İçin Daha Önce Biriminizde Yapılmamış Neleri Yapmayı Planlıyoruz?</vt:lpstr>
      <vt:lpstr>2022 Yılı İçin Daha Önce Biriminizde Yapılmamış Neleri Yapmayı Planlıyoruz?</vt:lpstr>
      <vt:lpstr>PowerPoint Sunusu</vt:lpstr>
      <vt:lpstr>V- ÖNERİ VE TEDBİRLER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FAALİYET RAPORLARI</dc:title>
  <dc:creator>Şükriye Aslan</dc:creator>
  <cp:lastModifiedBy>Bülent BALOĞLU</cp:lastModifiedBy>
  <cp:revision>440</cp:revision>
  <dcterms:created xsi:type="dcterms:W3CDTF">2020-11-30T20:57:09Z</dcterms:created>
  <dcterms:modified xsi:type="dcterms:W3CDTF">2022-02-10T07:25:56Z</dcterms:modified>
</cp:coreProperties>
</file>